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Lst>
  <p:sldSz cx="12700000" cy="8890000"/>
  <p:notesSz cx="6858000" cy="9144000"/>
  <p:custDataLst>
    <p:tags r:id="rId27"/>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c36d97ef-5568-4020-9e33-abd05ef7237e.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7d8faf51-12ff-40c2-9535-76971f6a509f.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6f5b7c86-ee44-416c-a73f-c059e47a7cb6.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b0dba659-5868-443b-beae-826a1571b221.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d63dba6e-84ba-4000-abcb-2e6411320b68.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c4e1a083-3e80-47b4-a5f3-203a0c32c603.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-7,36,281 ]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23-Dec-2020</c:v>
                </c:pt>
                <c:pt idx="1">
                  <c:v>22-Jan-2021</c:v>
                </c:pt>
                <c:pt idx="2">
                  <c:v>21-Feb-2021</c:v>
                </c:pt>
                <c:pt idx="3">
                  <c:v>23-Mar-2021</c:v>
                </c:pt>
                <c:pt idx="4">
                  <c:v>22-Apr-2021</c:v>
                </c:pt>
                <c:pt idx="5">
                  <c:v>22-May-2021</c:v>
                </c:pt>
                <c:pt idx="6">
                  <c:v>21-Jun-2021</c:v>
                </c:pt>
                <c:pt idx="7">
                  <c:v>20-Jul-2021</c:v>
                </c:pt>
                <c:pt idx="8">
                  <c:v>19-Aug-2021</c:v>
                </c:pt>
                <c:pt idx="9">
                  <c:v>18-Sep-2021</c:v>
                </c:pt>
                <c:pt idx="10">
                  <c:v>18-Oct-2021</c:v>
                </c:pt>
                <c:pt idx="11">
                  <c:v>17-Nov-2021</c:v>
                </c:pt>
                <c:pt idx="12">
                  <c:v>17-Dec-2021</c:v>
                </c:pt>
                <c:pt idx="13">
                  <c:v>16-Jan-2022</c:v>
                </c:pt>
                <c:pt idx="14">
                  <c:v>15-Feb-2022</c:v>
                </c:pt>
                <c:pt idx="15">
                  <c:v>17-Mar-2022</c:v>
                </c:pt>
                <c:pt idx="16">
                  <c:v>16-Apr-2022</c:v>
                </c:pt>
                <c:pt idx="17">
                  <c:v>16-May-2022</c:v>
                </c:pt>
                <c:pt idx="18">
                  <c:v>15-Jun-2022</c:v>
                </c:pt>
                <c:pt idx="19">
                  <c:v>14-Jul-2022</c:v>
                </c:pt>
                <c:pt idx="20">
                  <c:v>13-Aug-2022</c:v>
                </c:pt>
                <c:pt idx="21">
                  <c:v>12-Sep-2022</c:v>
                </c:pt>
                <c:pt idx="22">
                  <c:v>12-Oct-2022</c:v>
                </c:pt>
                <c:pt idx="23">
                  <c:v>11-Nov-2022</c:v>
                </c:pt>
                <c:pt idx="24">
                  <c:v>11-Dec-2022</c:v>
                </c:pt>
                <c:pt idx="25">
                  <c:v>10-Jan-2023</c:v>
                </c:pt>
                <c:pt idx="26">
                  <c:v>09-Feb-2023</c:v>
                </c:pt>
                <c:pt idx="27">
                  <c:v>11-Mar-2023</c:v>
                </c:pt>
                <c:pt idx="28">
                  <c:v>10-Apr-2023</c:v>
                </c:pt>
                <c:pt idx="29">
                  <c:v>10-May-2023</c:v>
                </c:pt>
                <c:pt idx="30">
                  <c:v>09-Jun-2023</c:v>
                </c:pt>
                <c:pt idx="31">
                  <c:v>09-Jul-2023</c:v>
                </c:pt>
                <c:pt idx="32">
                  <c:v>07-Aug-2023</c:v>
                </c:pt>
                <c:pt idx="33">
                  <c:v>06-Sep-2023</c:v>
                </c:pt>
                <c:pt idx="34">
                  <c:v>06-Oct-2023</c:v>
                </c:pt>
                <c:pt idx="35">
                  <c:v>05-Nov-2023</c:v>
                </c:pt>
                <c:pt idx="36">
                  <c:v>05-Dec-2023</c:v>
                </c:pt>
                <c:pt idx="37">
                  <c:v>04-Jan-2024</c:v>
                </c:pt>
                <c:pt idx="38">
                  <c:v>03-Feb-2024</c:v>
                </c:pt>
                <c:pt idx="39">
                  <c:v>04-Mar-2024</c:v>
                </c:pt>
                <c:pt idx="40">
                  <c:v>03-Apr-2024</c:v>
                </c:pt>
                <c:pt idx="41">
                  <c:v>03-May-2024</c:v>
                </c:pt>
                <c:pt idx="42">
                  <c:v>02-Jun-2024</c:v>
                </c:pt>
                <c:pt idx="43">
                  <c:v>02-Jul-2024</c:v>
                </c:pt>
                <c:pt idx="44">
                  <c:v>31-Jul-2024</c:v>
                </c:pt>
                <c:pt idx="45">
                  <c:v>30-Aug-2024</c:v>
                </c:pt>
                <c:pt idx="46">
                  <c:v>29-Sep-2024</c:v>
                </c:pt>
                <c:pt idx="47">
                  <c:v>29-Oct-2024</c:v>
                </c:pt>
                <c:pt idx="48">
                  <c:v>28-Nov-2024</c:v>
                </c:pt>
                <c:pt idx="49">
                  <c:v>28-Dec-2024</c:v>
                </c:pt>
                <c:pt idx="50">
                  <c:v>27-Jan-2025</c:v>
                </c:pt>
              </c:strCache>
            </c:strRef>
          </c:cat>
          <c:val>
            <c:numRef>
              <c:f>'Sheet1'!$B$2:$B$52</c:f>
              <c:numCache>
                <c:formatCode>General</c:formatCode>
                <c:ptCount val="51"/>
                <c:pt idx="0">
                  <c:v>149992.5</c:v>
                </c:pt>
                <c:pt idx="1">
                  <c:v>149992.5</c:v>
                </c:pt>
                <c:pt idx="2">
                  <c:v>249987.5</c:v>
                </c:pt>
                <c:pt idx="3">
                  <c:v>349982.5</c:v>
                </c:pt>
                <c:pt idx="4">
                  <c:v>449977.5</c:v>
                </c:pt>
                <c:pt idx="5">
                  <c:v>499975</c:v>
                </c:pt>
                <c:pt idx="6">
                  <c:v>599970</c:v>
                </c:pt>
                <c:pt idx="7">
                  <c:v>649967.5</c:v>
                </c:pt>
                <c:pt idx="8">
                  <c:v>1079946</c:v>
                </c:pt>
                <c:pt idx="9">
                  <c:v>1132443.38</c:v>
                </c:pt>
                <c:pt idx="10">
                  <c:v>1184940.76</c:v>
                </c:pt>
                <c:pt idx="11">
                  <c:v>1314934.27</c:v>
                </c:pt>
                <c:pt idx="12">
                  <c:v>1417429.15</c:v>
                </c:pt>
                <c:pt idx="13">
                  <c:v>1519924.03</c:v>
                </c:pt>
                <c:pt idx="14">
                  <c:v>1622418.91</c:v>
                </c:pt>
                <c:pt idx="15">
                  <c:v>1724913.79</c:v>
                </c:pt>
                <c:pt idx="16">
                  <c:v>1827408.67</c:v>
                </c:pt>
                <c:pt idx="17">
                  <c:v>1929903.55</c:v>
                </c:pt>
                <c:pt idx="18">
                  <c:v>2032398.43</c:v>
                </c:pt>
                <c:pt idx="19">
                  <c:v>2134893.31</c:v>
                </c:pt>
                <c:pt idx="20">
                  <c:v>2237388.19</c:v>
                </c:pt>
                <c:pt idx="21">
                  <c:v>2339883.07</c:v>
                </c:pt>
                <c:pt idx="22">
                  <c:v>2442377.95</c:v>
                </c:pt>
                <c:pt idx="23">
                  <c:v>2544872.83</c:v>
                </c:pt>
                <c:pt idx="24">
                  <c:v>2647367.71</c:v>
                </c:pt>
                <c:pt idx="25">
                  <c:v>2647367.71</c:v>
                </c:pt>
                <c:pt idx="26">
                  <c:v>2647367.71</c:v>
                </c:pt>
                <c:pt idx="27">
                  <c:v>2647367.71</c:v>
                </c:pt>
                <c:pt idx="28">
                  <c:v>2647367.71</c:v>
                </c:pt>
                <c:pt idx="29">
                  <c:v>2647367.71</c:v>
                </c:pt>
                <c:pt idx="30">
                  <c:v>2647367.71</c:v>
                </c:pt>
                <c:pt idx="31">
                  <c:v>2647367.71</c:v>
                </c:pt>
                <c:pt idx="32">
                  <c:v>2849302.21</c:v>
                </c:pt>
                <c:pt idx="33">
                  <c:v>3024293.46</c:v>
                </c:pt>
                <c:pt idx="34">
                  <c:v>3249282.21</c:v>
                </c:pt>
                <c:pt idx="35">
                  <c:v>3449272.21</c:v>
                </c:pt>
                <c:pt idx="36">
                  <c:v>3649262.21</c:v>
                </c:pt>
                <c:pt idx="37">
                  <c:v>4849202.21</c:v>
                </c:pt>
                <c:pt idx="38">
                  <c:v>4799417.18</c:v>
                </c:pt>
                <c:pt idx="39">
                  <c:v>4999407.18</c:v>
                </c:pt>
                <c:pt idx="40">
                  <c:v>1804353.25</c:v>
                </c:pt>
                <c:pt idx="41">
                  <c:v>1804353.25</c:v>
                </c:pt>
                <c:pt idx="42">
                  <c:v>3404273.25</c:v>
                </c:pt>
                <c:pt idx="43">
                  <c:v>3404273.25</c:v>
                </c:pt>
                <c:pt idx="44">
                  <c:v>1784867.78</c:v>
                </c:pt>
                <c:pt idx="45">
                  <c:v>-736281.44</c:v>
                </c:pt>
                <c:pt idx="46">
                  <c:v>-736281.44</c:v>
                </c:pt>
                <c:pt idx="47">
                  <c:v>-736281.44</c:v>
                </c:pt>
                <c:pt idx="48">
                  <c:v>-736281.44</c:v>
                </c:pt>
                <c:pt idx="49">
                  <c:v>-736281.44</c:v>
                </c:pt>
                <c:pt idx="50">
                  <c:v>-736281.44</c:v>
                </c:pt>
              </c:numCache>
            </c:numRef>
          </c:val>
          <c:smooth val="0"/>
        </c:ser>
        <c:ser>
          <c:idx val="2"/>
          <c:order val="1"/>
          <c:tx>
            <c:strRef>
              <c:f>Sheet1!$C$1</c:f>
              <c:strCache>
                <c:ptCount val="1"/>
                <c:pt idx="0">
                  <c:v>Market Value [ Rs. 13,46,321 ]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23-Dec-2020</c:v>
                </c:pt>
                <c:pt idx="1">
                  <c:v>22-Jan-2021</c:v>
                </c:pt>
                <c:pt idx="2">
                  <c:v>21-Feb-2021</c:v>
                </c:pt>
                <c:pt idx="3">
                  <c:v>23-Mar-2021</c:v>
                </c:pt>
                <c:pt idx="4">
                  <c:v>22-Apr-2021</c:v>
                </c:pt>
                <c:pt idx="5">
                  <c:v>22-May-2021</c:v>
                </c:pt>
                <c:pt idx="6">
                  <c:v>21-Jun-2021</c:v>
                </c:pt>
                <c:pt idx="7">
                  <c:v>20-Jul-2021</c:v>
                </c:pt>
                <c:pt idx="8">
                  <c:v>19-Aug-2021</c:v>
                </c:pt>
                <c:pt idx="9">
                  <c:v>18-Sep-2021</c:v>
                </c:pt>
                <c:pt idx="10">
                  <c:v>18-Oct-2021</c:v>
                </c:pt>
                <c:pt idx="11">
                  <c:v>17-Nov-2021</c:v>
                </c:pt>
                <c:pt idx="12">
                  <c:v>17-Dec-2021</c:v>
                </c:pt>
                <c:pt idx="13">
                  <c:v>16-Jan-2022</c:v>
                </c:pt>
                <c:pt idx="14">
                  <c:v>15-Feb-2022</c:v>
                </c:pt>
                <c:pt idx="15">
                  <c:v>17-Mar-2022</c:v>
                </c:pt>
                <c:pt idx="16">
                  <c:v>16-Apr-2022</c:v>
                </c:pt>
                <c:pt idx="17">
                  <c:v>16-May-2022</c:v>
                </c:pt>
                <c:pt idx="18">
                  <c:v>15-Jun-2022</c:v>
                </c:pt>
                <c:pt idx="19">
                  <c:v>14-Jul-2022</c:v>
                </c:pt>
                <c:pt idx="20">
                  <c:v>13-Aug-2022</c:v>
                </c:pt>
                <c:pt idx="21">
                  <c:v>12-Sep-2022</c:v>
                </c:pt>
                <c:pt idx="22">
                  <c:v>12-Oct-2022</c:v>
                </c:pt>
                <c:pt idx="23">
                  <c:v>11-Nov-2022</c:v>
                </c:pt>
                <c:pt idx="24">
                  <c:v>11-Dec-2022</c:v>
                </c:pt>
                <c:pt idx="25">
                  <c:v>10-Jan-2023</c:v>
                </c:pt>
                <c:pt idx="26">
                  <c:v>09-Feb-2023</c:v>
                </c:pt>
                <c:pt idx="27">
                  <c:v>11-Mar-2023</c:v>
                </c:pt>
                <c:pt idx="28">
                  <c:v>10-Apr-2023</c:v>
                </c:pt>
                <c:pt idx="29">
                  <c:v>10-May-2023</c:v>
                </c:pt>
                <c:pt idx="30">
                  <c:v>09-Jun-2023</c:v>
                </c:pt>
                <c:pt idx="31">
                  <c:v>09-Jul-2023</c:v>
                </c:pt>
                <c:pt idx="32">
                  <c:v>07-Aug-2023</c:v>
                </c:pt>
                <c:pt idx="33">
                  <c:v>06-Sep-2023</c:v>
                </c:pt>
                <c:pt idx="34">
                  <c:v>06-Oct-2023</c:v>
                </c:pt>
                <c:pt idx="35">
                  <c:v>05-Nov-2023</c:v>
                </c:pt>
                <c:pt idx="36">
                  <c:v>05-Dec-2023</c:v>
                </c:pt>
                <c:pt idx="37">
                  <c:v>04-Jan-2024</c:v>
                </c:pt>
                <c:pt idx="38">
                  <c:v>03-Feb-2024</c:v>
                </c:pt>
                <c:pt idx="39">
                  <c:v>04-Mar-2024</c:v>
                </c:pt>
                <c:pt idx="40">
                  <c:v>03-Apr-2024</c:v>
                </c:pt>
                <c:pt idx="41">
                  <c:v>03-May-2024</c:v>
                </c:pt>
                <c:pt idx="42">
                  <c:v>02-Jun-2024</c:v>
                </c:pt>
                <c:pt idx="43">
                  <c:v>02-Jul-2024</c:v>
                </c:pt>
                <c:pt idx="44">
                  <c:v>31-Jul-2024</c:v>
                </c:pt>
                <c:pt idx="45">
                  <c:v>30-Aug-2024</c:v>
                </c:pt>
                <c:pt idx="46">
                  <c:v>29-Sep-2024</c:v>
                </c:pt>
                <c:pt idx="47">
                  <c:v>29-Oct-2024</c:v>
                </c:pt>
                <c:pt idx="48">
                  <c:v>28-Nov-2024</c:v>
                </c:pt>
                <c:pt idx="49">
                  <c:v>28-Dec-2024</c:v>
                </c:pt>
                <c:pt idx="50">
                  <c:v>27-Jan-2025</c:v>
                </c:pt>
              </c:strCache>
            </c:strRef>
          </c:cat>
          <c:val>
            <c:numRef>
              <c:f>'Sheet1'!$C$2:$C$52</c:f>
              <c:numCache>
                <c:formatCode>General</c:formatCode>
                <c:ptCount val="51"/>
                <c:pt idx="0">
                  <c:v>149992</c:v>
                </c:pt>
                <c:pt idx="1">
                  <c:v>156408</c:v>
                </c:pt>
                <c:pt idx="2">
                  <c:v>272554</c:v>
                </c:pt>
                <c:pt idx="3">
                  <c:v>373302</c:v>
                </c:pt>
                <c:pt idx="4">
                  <c:v>466079</c:v>
                </c:pt>
                <c:pt idx="5">
                  <c:v>546305</c:v>
                </c:pt>
                <c:pt idx="6">
                  <c:v>671613</c:v>
                </c:pt>
                <c:pt idx="7">
                  <c:v>745898</c:v>
                </c:pt>
                <c:pt idx="8">
                  <c:v>1201088</c:v>
                </c:pt>
                <c:pt idx="9">
                  <c:v>1313384</c:v>
                </c:pt>
                <c:pt idx="10">
                  <c:v>1431882</c:v>
                </c:pt>
                <c:pt idx="11">
                  <c:v>1544165</c:v>
                </c:pt>
                <c:pt idx="12">
                  <c:v>1570288</c:v>
                </c:pt>
                <c:pt idx="13">
                  <c:v>1728675</c:v>
                </c:pt>
                <c:pt idx="14">
                  <c:v>1713487</c:v>
                </c:pt>
                <c:pt idx="15">
                  <c:v>1796140</c:v>
                </c:pt>
                <c:pt idx="16">
                  <c:v>1935760</c:v>
                </c:pt>
                <c:pt idx="17">
                  <c:v>1812875</c:v>
                </c:pt>
                <c:pt idx="18">
                  <c:v>1884041</c:v>
                </c:pt>
                <c:pt idx="19">
                  <c:v>2048814</c:v>
                </c:pt>
                <c:pt idx="20">
                  <c:v>2344984</c:v>
                </c:pt>
                <c:pt idx="21">
                  <c:v>2526507</c:v>
                </c:pt>
                <c:pt idx="22">
                  <c:v>2512826</c:v>
                </c:pt>
                <c:pt idx="23">
                  <c:v>2674040</c:v>
                </c:pt>
                <c:pt idx="24">
                  <c:v>2803775</c:v>
                </c:pt>
                <c:pt idx="25">
                  <c:v>2730679</c:v>
                </c:pt>
                <c:pt idx="26">
                  <c:v>2757235</c:v>
                </c:pt>
                <c:pt idx="27">
                  <c:v>2690201</c:v>
                </c:pt>
                <c:pt idx="28">
                  <c:v>2699799</c:v>
                </c:pt>
                <c:pt idx="29">
                  <c:v>2819575</c:v>
                </c:pt>
                <c:pt idx="30">
                  <c:v>2950691</c:v>
                </c:pt>
                <c:pt idx="31">
                  <c:v>3064796</c:v>
                </c:pt>
                <c:pt idx="32">
                  <c:v>3357290</c:v>
                </c:pt>
                <c:pt idx="33">
                  <c:v>3695415</c:v>
                </c:pt>
                <c:pt idx="34">
                  <c:v>3916968</c:v>
                </c:pt>
                <c:pt idx="35">
                  <c:v>4076978</c:v>
                </c:pt>
                <c:pt idx="36">
                  <c:v>4647420</c:v>
                </c:pt>
                <c:pt idx="37">
                  <c:v>6080061</c:v>
                </c:pt>
                <c:pt idx="38">
                  <c:v>6215538</c:v>
                </c:pt>
                <c:pt idx="39">
                  <c:v>6535774</c:v>
                </c:pt>
                <c:pt idx="40">
                  <c:v>3324341</c:v>
                </c:pt>
                <c:pt idx="41">
                  <c:v>3435904</c:v>
                </c:pt>
                <c:pt idx="42">
                  <c:v>5090977</c:v>
                </c:pt>
                <c:pt idx="43">
                  <c:v>5444920</c:v>
                </c:pt>
                <c:pt idx="44">
                  <c:v>3990954</c:v>
                </c:pt>
                <c:pt idx="45">
                  <c:v>1517437</c:v>
                </c:pt>
                <c:pt idx="46">
                  <c:v>1571218</c:v>
                </c:pt>
                <c:pt idx="47">
                  <c:v>1476574</c:v>
                </c:pt>
                <c:pt idx="48">
                  <c:v>1494821</c:v>
                </c:pt>
                <c:pt idx="49">
                  <c:v>1504952</c:v>
                </c:pt>
                <c:pt idx="50">
                  <c:v>1346321</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-7,36,281 ]</a:t>
            </a:r>
          </a:p>
        </c:txPr>
      </c:legendEntry>
      <c:legendEntry>
        <c:idx val="1"/>
        <c:txPr>
          <a:bodyPr/>
          <a:lstStyle/>
          <a:p>
            <a:pPr>
              <a:defRPr sz="1400">
                <a:solidFill>
                  <a:prstClr val="black"/>
                </a:solidFill>
                <a:latin typeface="Arial Unicode MS"/>
              </a:defRPr>
            </a:pPr>
            <a:r>
              <a:t>Market Value [ Rs. 13,46,321 ]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-7,36,281 ]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23-Dec-2020</c:v>
                </c:pt>
                <c:pt idx="1">
                  <c:v>22-Jan-2021</c:v>
                </c:pt>
                <c:pt idx="2">
                  <c:v>21-Feb-2021</c:v>
                </c:pt>
                <c:pt idx="3">
                  <c:v>23-Mar-2021</c:v>
                </c:pt>
                <c:pt idx="4">
                  <c:v>22-Apr-2021</c:v>
                </c:pt>
                <c:pt idx="5">
                  <c:v>22-May-2021</c:v>
                </c:pt>
                <c:pt idx="6">
                  <c:v>21-Jun-2021</c:v>
                </c:pt>
                <c:pt idx="7">
                  <c:v>20-Jul-2021</c:v>
                </c:pt>
                <c:pt idx="8">
                  <c:v>19-Aug-2021</c:v>
                </c:pt>
                <c:pt idx="9">
                  <c:v>18-Sep-2021</c:v>
                </c:pt>
                <c:pt idx="10">
                  <c:v>18-Oct-2021</c:v>
                </c:pt>
                <c:pt idx="11">
                  <c:v>17-Nov-2021</c:v>
                </c:pt>
                <c:pt idx="12">
                  <c:v>17-Dec-2021</c:v>
                </c:pt>
                <c:pt idx="13">
                  <c:v>16-Jan-2022</c:v>
                </c:pt>
                <c:pt idx="14">
                  <c:v>15-Feb-2022</c:v>
                </c:pt>
                <c:pt idx="15">
                  <c:v>17-Mar-2022</c:v>
                </c:pt>
                <c:pt idx="16">
                  <c:v>16-Apr-2022</c:v>
                </c:pt>
                <c:pt idx="17">
                  <c:v>16-May-2022</c:v>
                </c:pt>
                <c:pt idx="18">
                  <c:v>15-Jun-2022</c:v>
                </c:pt>
                <c:pt idx="19">
                  <c:v>14-Jul-2022</c:v>
                </c:pt>
                <c:pt idx="20">
                  <c:v>13-Aug-2022</c:v>
                </c:pt>
                <c:pt idx="21">
                  <c:v>12-Sep-2022</c:v>
                </c:pt>
                <c:pt idx="22">
                  <c:v>12-Oct-2022</c:v>
                </c:pt>
                <c:pt idx="23">
                  <c:v>11-Nov-2022</c:v>
                </c:pt>
                <c:pt idx="24">
                  <c:v>11-Dec-2022</c:v>
                </c:pt>
                <c:pt idx="25">
                  <c:v>10-Jan-2023</c:v>
                </c:pt>
                <c:pt idx="26">
                  <c:v>09-Feb-2023</c:v>
                </c:pt>
                <c:pt idx="27">
                  <c:v>11-Mar-2023</c:v>
                </c:pt>
                <c:pt idx="28">
                  <c:v>10-Apr-2023</c:v>
                </c:pt>
                <c:pt idx="29">
                  <c:v>10-May-2023</c:v>
                </c:pt>
                <c:pt idx="30">
                  <c:v>09-Jun-2023</c:v>
                </c:pt>
                <c:pt idx="31">
                  <c:v>09-Jul-2023</c:v>
                </c:pt>
                <c:pt idx="32">
                  <c:v>07-Aug-2023</c:v>
                </c:pt>
                <c:pt idx="33">
                  <c:v>06-Sep-2023</c:v>
                </c:pt>
                <c:pt idx="34">
                  <c:v>06-Oct-2023</c:v>
                </c:pt>
                <c:pt idx="35">
                  <c:v>05-Nov-2023</c:v>
                </c:pt>
                <c:pt idx="36">
                  <c:v>05-Dec-2023</c:v>
                </c:pt>
                <c:pt idx="37">
                  <c:v>04-Jan-2024</c:v>
                </c:pt>
                <c:pt idx="38">
                  <c:v>03-Feb-2024</c:v>
                </c:pt>
                <c:pt idx="39">
                  <c:v>04-Mar-2024</c:v>
                </c:pt>
                <c:pt idx="40">
                  <c:v>03-Apr-2024</c:v>
                </c:pt>
                <c:pt idx="41">
                  <c:v>03-May-2024</c:v>
                </c:pt>
                <c:pt idx="42">
                  <c:v>02-Jun-2024</c:v>
                </c:pt>
                <c:pt idx="43">
                  <c:v>02-Jul-2024</c:v>
                </c:pt>
                <c:pt idx="44">
                  <c:v>31-Jul-2024</c:v>
                </c:pt>
                <c:pt idx="45">
                  <c:v>30-Aug-2024</c:v>
                </c:pt>
                <c:pt idx="46">
                  <c:v>29-Sep-2024</c:v>
                </c:pt>
                <c:pt idx="47">
                  <c:v>29-Oct-2024</c:v>
                </c:pt>
                <c:pt idx="48">
                  <c:v>28-Nov-2024</c:v>
                </c:pt>
                <c:pt idx="49">
                  <c:v>28-Dec-2024</c:v>
                </c:pt>
                <c:pt idx="50">
                  <c:v>27-Jan-2025</c:v>
                </c:pt>
              </c:strCache>
            </c:strRef>
          </c:cat>
          <c:val>
            <c:numRef>
              <c:f>'Sheet1'!$B$2:$B$52</c:f>
              <c:numCache>
                <c:formatCode>General</c:formatCode>
                <c:ptCount val="51"/>
                <c:pt idx="0">
                  <c:v>149992.5</c:v>
                </c:pt>
                <c:pt idx="1">
                  <c:v>149992.5</c:v>
                </c:pt>
                <c:pt idx="2">
                  <c:v>249987.5</c:v>
                </c:pt>
                <c:pt idx="3">
                  <c:v>349982.5</c:v>
                </c:pt>
                <c:pt idx="4">
                  <c:v>449977.5</c:v>
                </c:pt>
                <c:pt idx="5">
                  <c:v>499975</c:v>
                </c:pt>
                <c:pt idx="6">
                  <c:v>599970</c:v>
                </c:pt>
                <c:pt idx="7">
                  <c:v>649967.5</c:v>
                </c:pt>
                <c:pt idx="8">
                  <c:v>1079946</c:v>
                </c:pt>
                <c:pt idx="9">
                  <c:v>1132443.38</c:v>
                </c:pt>
                <c:pt idx="10">
                  <c:v>1184940.76</c:v>
                </c:pt>
                <c:pt idx="11">
                  <c:v>1314934.27</c:v>
                </c:pt>
                <c:pt idx="12">
                  <c:v>1417429.15</c:v>
                </c:pt>
                <c:pt idx="13">
                  <c:v>1519924.03</c:v>
                </c:pt>
                <c:pt idx="14">
                  <c:v>1622418.91</c:v>
                </c:pt>
                <c:pt idx="15">
                  <c:v>1724913.79</c:v>
                </c:pt>
                <c:pt idx="16">
                  <c:v>1827408.67</c:v>
                </c:pt>
                <c:pt idx="17">
                  <c:v>1929903.55</c:v>
                </c:pt>
                <c:pt idx="18">
                  <c:v>2032398.43</c:v>
                </c:pt>
                <c:pt idx="19">
                  <c:v>2134893.31</c:v>
                </c:pt>
                <c:pt idx="20">
                  <c:v>2237388.19</c:v>
                </c:pt>
                <c:pt idx="21">
                  <c:v>2339883.07</c:v>
                </c:pt>
                <c:pt idx="22">
                  <c:v>2442377.95</c:v>
                </c:pt>
                <c:pt idx="23">
                  <c:v>2544872.83</c:v>
                </c:pt>
                <c:pt idx="24">
                  <c:v>2647367.71</c:v>
                </c:pt>
                <c:pt idx="25">
                  <c:v>2647367.71</c:v>
                </c:pt>
                <c:pt idx="26">
                  <c:v>2647367.71</c:v>
                </c:pt>
                <c:pt idx="27">
                  <c:v>2647367.71</c:v>
                </c:pt>
                <c:pt idx="28">
                  <c:v>2647367.71</c:v>
                </c:pt>
                <c:pt idx="29">
                  <c:v>2647367.71</c:v>
                </c:pt>
                <c:pt idx="30">
                  <c:v>2647367.71</c:v>
                </c:pt>
                <c:pt idx="31">
                  <c:v>2647367.71</c:v>
                </c:pt>
                <c:pt idx="32">
                  <c:v>2849302.21</c:v>
                </c:pt>
                <c:pt idx="33">
                  <c:v>3024293.46</c:v>
                </c:pt>
                <c:pt idx="34">
                  <c:v>3249282.21</c:v>
                </c:pt>
                <c:pt idx="35">
                  <c:v>3449272.21</c:v>
                </c:pt>
                <c:pt idx="36">
                  <c:v>3649262.21</c:v>
                </c:pt>
                <c:pt idx="37">
                  <c:v>4849202.21</c:v>
                </c:pt>
                <c:pt idx="38">
                  <c:v>4799417.18</c:v>
                </c:pt>
                <c:pt idx="39">
                  <c:v>4999407.18</c:v>
                </c:pt>
                <c:pt idx="40">
                  <c:v>1804353.25</c:v>
                </c:pt>
                <c:pt idx="41">
                  <c:v>1804353.25</c:v>
                </c:pt>
                <c:pt idx="42">
                  <c:v>3404273.25</c:v>
                </c:pt>
                <c:pt idx="43">
                  <c:v>3404273.25</c:v>
                </c:pt>
                <c:pt idx="44">
                  <c:v>1784867.78</c:v>
                </c:pt>
                <c:pt idx="45">
                  <c:v>-736281.44</c:v>
                </c:pt>
                <c:pt idx="46">
                  <c:v>-736281.44</c:v>
                </c:pt>
                <c:pt idx="47">
                  <c:v>-736281.44</c:v>
                </c:pt>
                <c:pt idx="48">
                  <c:v>-736281.44</c:v>
                </c:pt>
                <c:pt idx="49">
                  <c:v>-736281.44</c:v>
                </c:pt>
                <c:pt idx="50">
                  <c:v>-736281.44</c:v>
                </c:pt>
              </c:numCache>
            </c:numRef>
          </c:val>
          <c:shape val="box"/>
        </c:ser>
        <c:ser>
          <c:idx val="2"/>
          <c:order val="1"/>
          <c:tx>
            <c:strRef>
              <c:f>Sheet1!$C$1</c:f>
              <c:strCache>
                <c:ptCount val="1"/>
                <c:pt idx="0">
                  <c:v>Market Value [ Rs. 13,46,321 ]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23-Dec-2020</c:v>
                </c:pt>
                <c:pt idx="1">
                  <c:v>22-Jan-2021</c:v>
                </c:pt>
                <c:pt idx="2">
                  <c:v>21-Feb-2021</c:v>
                </c:pt>
                <c:pt idx="3">
                  <c:v>23-Mar-2021</c:v>
                </c:pt>
                <c:pt idx="4">
                  <c:v>22-Apr-2021</c:v>
                </c:pt>
                <c:pt idx="5">
                  <c:v>22-May-2021</c:v>
                </c:pt>
                <c:pt idx="6">
                  <c:v>21-Jun-2021</c:v>
                </c:pt>
                <c:pt idx="7">
                  <c:v>20-Jul-2021</c:v>
                </c:pt>
                <c:pt idx="8">
                  <c:v>19-Aug-2021</c:v>
                </c:pt>
                <c:pt idx="9">
                  <c:v>18-Sep-2021</c:v>
                </c:pt>
                <c:pt idx="10">
                  <c:v>18-Oct-2021</c:v>
                </c:pt>
                <c:pt idx="11">
                  <c:v>17-Nov-2021</c:v>
                </c:pt>
                <c:pt idx="12">
                  <c:v>17-Dec-2021</c:v>
                </c:pt>
                <c:pt idx="13">
                  <c:v>16-Jan-2022</c:v>
                </c:pt>
                <c:pt idx="14">
                  <c:v>15-Feb-2022</c:v>
                </c:pt>
                <c:pt idx="15">
                  <c:v>17-Mar-2022</c:v>
                </c:pt>
                <c:pt idx="16">
                  <c:v>16-Apr-2022</c:v>
                </c:pt>
                <c:pt idx="17">
                  <c:v>16-May-2022</c:v>
                </c:pt>
                <c:pt idx="18">
                  <c:v>15-Jun-2022</c:v>
                </c:pt>
                <c:pt idx="19">
                  <c:v>14-Jul-2022</c:v>
                </c:pt>
                <c:pt idx="20">
                  <c:v>13-Aug-2022</c:v>
                </c:pt>
                <c:pt idx="21">
                  <c:v>12-Sep-2022</c:v>
                </c:pt>
                <c:pt idx="22">
                  <c:v>12-Oct-2022</c:v>
                </c:pt>
                <c:pt idx="23">
                  <c:v>11-Nov-2022</c:v>
                </c:pt>
                <c:pt idx="24">
                  <c:v>11-Dec-2022</c:v>
                </c:pt>
                <c:pt idx="25">
                  <c:v>10-Jan-2023</c:v>
                </c:pt>
                <c:pt idx="26">
                  <c:v>09-Feb-2023</c:v>
                </c:pt>
                <c:pt idx="27">
                  <c:v>11-Mar-2023</c:v>
                </c:pt>
                <c:pt idx="28">
                  <c:v>10-Apr-2023</c:v>
                </c:pt>
                <c:pt idx="29">
                  <c:v>10-May-2023</c:v>
                </c:pt>
                <c:pt idx="30">
                  <c:v>09-Jun-2023</c:v>
                </c:pt>
                <c:pt idx="31">
                  <c:v>09-Jul-2023</c:v>
                </c:pt>
                <c:pt idx="32">
                  <c:v>07-Aug-2023</c:v>
                </c:pt>
                <c:pt idx="33">
                  <c:v>06-Sep-2023</c:v>
                </c:pt>
                <c:pt idx="34">
                  <c:v>06-Oct-2023</c:v>
                </c:pt>
                <c:pt idx="35">
                  <c:v>05-Nov-2023</c:v>
                </c:pt>
                <c:pt idx="36">
                  <c:v>05-Dec-2023</c:v>
                </c:pt>
                <c:pt idx="37">
                  <c:v>04-Jan-2024</c:v>
                </c:pt>
                <c:pt idx="38">
                  <c:v>03-Feb-2024</c:v>
                </c:pt>
                <c:pt idx="39">
                  <c:v>04-Mar-2024</c:v>
                </c:pt>
                <c:pt idx="40">
                  <c:v>03-Apr-2024</c:v>
                </c:pt>
                <c:pt idx="41">
                  <c:v>03-May-2024</c:v>
                </c:pt>
                <c:pt idx="42">
                  <c:v>02-Jun-2024</c:v>
                </c:pt>
                <c:pt idx="43">
                  <c:v>02-Jul-2024</c:v>
                </c:pt>
                <c:pt idx="44">
                  <c:v>31-Jul-2024</c:v>
                </c:pt>
                <c:pt idx="45">
                  <c:v>30-Aug-2024</c:v>
                </c:pt>
                <c:pt idx="46">
                  <c:v>29-Sep-2024</c:v>
                </c:pt>
                <c:pt idx="47">
                  <c:v>29-Oct-2024</c:v>
                </c:pt>
                <c:pt idx="48">
                  <c:v>28-Nov-2024</c:v>
                </c:pt>
                <c:pt idx="49">
                  <c:v>28-Dec-2024</c:v>
                </c:pt>
                <c:pt idx="50">
                  <c:v>27-Jan-2025</c:v>
                </c:pt>
              </c:strCache>
            </c:strRef>
          </c:cat>
          <c:val>
            <c:numRef>
              <c:f>'Sheet1'!$C$2:$C$52</c:f>
              <c:numCache>
                <c:formatCode>General</c:formatCode>
                <c:ptCount val="51"/>
                <c:pt idx="0">
                  <c:v>149992</c:v>
                </c:pt>
                <c:pt idx="1">
                  <c:v>156408</c:v>
                </c:pt>
                <c:pt idx="2">
                  <c:v>272554</c:v>
                </c:pt>
                <c:pt idx="3">
                  <c:v>373302</c:v>
                </c:pt>
                <c:pt idx="4">
                  <c:v>466079</c:v>
                </c:pt>
                <c:pt idx="5">
                  <c:v>546305</c:v>
                </c:pt>
                <c:pt idx="6">
                  <c:v>671613</c:v>
                </c:pt>
                <c:pt idx="7">
                  <c:v>745898</c:v>
                </c:pt>
                <c:pt idx="8">
                  <c:v>1201088</c:v>
                </c:pt>
                <c:pt idx="9">
                  <c:v>1313384</c:v>
                </c:pt>
                <c:pt idx="10">
                  <c:v>1431882</c:v>
                </c:pt>
                <c:pt idx="11">
                  <c:v>1544165</c:v>
                </c:pt>
                <c:pt idx="12">
                  <c:v>1570288</c:v>
                </c:pt>
                <c:pt idx="13">
                  <c:v>1728675</c:v>
                </c:pt>
                <c:pt idx="14">
                  <c:v>1713487</c:v>
                </c:pt>
                <c:pt idx="15">
                  <c:v>1796140</c:v>
                </c:pt>
                <c:pt idx="16">
                  <c:v>1935760</c:v>
                </c:pt>
                <c:pt idx="17">
                  <c:v>1812875</c:v>
                </c:pt>
                <c:pt idx="18">
                  <c:v>1884041</c:v>
                </c:pt>
                <c:pt idx="19">
                  <c:v>2048814</c:v>
                </c:pt>
                <c:pt idx="20">
                  <c:v>2344984</c:v>
                </c:pt>
                <c:pt idx="21">
                  <c:v>2526507</c:v>
                </c:pt>
                <c:pt idx="22">
                  <c:v>2512826</c:v>
                </c:pt>
                <c:pt idx="23">
                  <c:v>2674040</c:v>
                </c:pt>
                <c:pt idx="24">
                  <c:v>2803775</c:v>
                </c:pt>
                <c:pt idx="25">
                  <c:v>2730679</c:v>
                </c:pt>
                <c:pt idx="26">
                  <c:v>2757235</c:v>
                </c:pt>
                <c:pt idx="27">
                  <c:v>2690201</c:v>
                </c:pt>
                <c:pt idx="28">
                  <c:v>2699799</c:v>
                </c:pt>
                <c:pt idx="29">
                  <c:v>2819575</c:v>
                </c:pt>
                <c:pt idx="30">
                  <c:v>2950691</c:v>
                </c:pt>
                <c:pt idx="31">
                  <c:v>3064796</c:v>
                </c:pt>
                <c:pt idx="32">
                  <c:v>3357290</c:v>
                </c:pt>
                <c:pt idx="33">
                  <c:v>3695415</c:v>
                </c:pt>
                <c:pt idx="34">
                  <c:v>3916968</c:v>
                </c:pt>
                <c:pt idx="35">
                  <c:v>4076978</c:v>
                </c:pt>
                <c:pt idx="36">
                  <c:v>4647420</c:v>
                </c:pt>
                <c:pt idx="37">
                  <c:v>6080061</c:v>
                </c:pt>
                <c:pt idx="38">
                  <c:v>6215538</c:v>
                </c:pt>
                <c:pt idx="39">
                  <c:v>6535774</c:v>
                </c:pt>
                <c:pt idx="40">
                  <c:v>3324341</c:v>
                </c:pt>
                <c:pt idx="41">
                  <c:v>3435904</c:v>
                </c:pt>
                <c:pt idx="42">
                  <c:v>5090977</c:v>
                </c:pt>
                <c:pt idx="43">
                  <c:v>5444920</c:v>
                </c:pt>
                <c:pt idx="44">
                  <c:v>3990954</c:v>
                </c:pt>
                <c:pt idx="45">
                  <c:v>1517437</c:v>
                </c:pt>
                <c:pt idx="46">
                  <c:v>1571218</c:v>
                </c:pt>
                <c:pt idx="47">
                  <c:v>1476574</c:v>
                </c:pt>
                <c:pt idx="48">
                  <c:v>1494821</c:v>
                </c:pt>
                <c:pt idx="49">
                  <c:v>1504952</c:v>
                </c:pt>
                <c:pt idx="50">
                  <c:v>1346321</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-7,36,281 ]</a:t>
            </a:r>
          </a:p>
        </c:txPr>
      </c:legendEntry>
      <c:legendEntry>
        <c:idx val="1"/>
        <c:txPr>
          <a:bodyPr/>
          <a:lstStyle/>
          <a:p>
            <a:pPr>
              <a:defRPr sz="1400">
                <a:solidFill>
                  <a:prstClr val="black"/>
                </a:solidFill>
                <a:latin typeface="Arial Unicode MS"/>
              </a:defRPr>
            </a:pPr>
            <a:r>
              <a:t>Market Value [ Rs. 13,46,321 ]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12,76,602 [94.82 %]</c:v>
                </c:pt>
                <c:pt idx="1">
                  <c:v>Debt -  Rs. 69,718 [5.18 %]</c:v>
                </c:pt>
              </c:strCache>
            </c:strRef>
          </c:cat>
          <c:val>
            <c:numRef>
              <c:f>'Sheet1'!$C$2:$C$3</c:f>
              <c:numCache>
                <c:formatCode>General</c:formatCode>
                <c:ptCount val="2"/>
                <c:pt idx="0">
                  <c:v>94.82</c:v>
                </c:pt>
                <c:pt idx="1">
                  <c:v>5.18</c:v>
                </c:pt>
              </c:numCache>
            </c:numRef>
          </c:val>
          <c:dPt>
            <c:idx val="0"/>
            <c:invertIfNegative/>
          </c:dPt>
          <c:dPt>
            <c:idx val="1"/>
            <c:invertIfNegative/>
          </c:dPt>
        </c:ser>
      </c:pie3DChart>
    </c:plotArea>
    <c:legend>
      <c:legendPos val="r"/>
      <c:legendEntry>
        <c:idx val="0"/>
        <c:txPr>
          <a:bodyPr/>
          <a:lstStyle/>
          <a:p>
            <a:pPr>
              <a:defRPr/>
            </a:pPr>
            <a:r>
              <a:t>Equity -  Rs. 12,76,602 [94.82 %]</a:t>
            </a:r>
          </a:p>
        </c:txPr>
      </c:legendEntry>
      <c:legendEntry>
        <c:idx val="1"/>
        <c:txPr>
          <a:bodyPr/>
          <a:lstStyle/>
          <a:p>
            <a:pPr>
              <a:defRPr/>
            </a:pPr>
            <a:r>
              <a:t>Debt -  Rs. 69,718 [5.18 %]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32.24 %</c:v>
                </c:pt>
                <c:pt idx="1">
                  <c:v>Mid Cap : 33.09 %</c:v>
                </c:pt>
                <c:pt idx="2">
                  <c:v>Small Cap : 34.66 %</c:v>
                </c:pt>
              </c:strCache>
            </c:strRef>
          </c:cat>
          <c:val>
            <c:numRef>
              <c:f>'Sheet1'!$C$2:$C$4</c:f>
              <c:numCache>
                <c:formatCode>General</c:formatCode>
                <c:ptCount val="3"/>
                <c:pt idx="0">
                  <c:v>32.2444181959296</c:v>
                </c:pt>
                <c:pt idx="1">
                  <c:v>33.0867656717139</c:v>
                </c:pt>
                <c:pt idx="2">
                  <c:v>34.6637736922451</c:v>
                </c:pt>
              </c:numCache>
            </c:numRef>
          </c:val>
          <c:dPt>
            <c:idx val="0"/>
            <c:invertIfNegative/>
          </c:dPt>
          <c:dPt>
            <c:idx val="1"/>
            <c:invertIfNegative/>
          </c:dPt>
          <c:dPt>
            <c:idx val="2"/>
            <c:invertIfNegative/>
          </c:dPt>
        </c:ser>
      </c:pie3DChart>
    </c:plotArea>
    <c:legend>
      <c:legendPos val="r"/>
      <c:legendEntry>
        <c:idx val="0"/>
        <c:txPr>
          <a:bodyPr/>
          <a:lstStyle/>
          <a:p>
            <a:pPr>
              <a:defRPr/>
            </a:pPr>
            <a:r>
              <a:t>Large Cap : 32.24 %</a:t>
            </a:r>
          </a:p>
        </c:txPr>
      </c:legendEntry>
      <c:legendEntry>
        <c:idx val="1"/>
        <c:txPr>
          <a:bodyPr/>
          <a:lstStyle/>
          <a:p>
            <a:pPr>
              <a:defRPr/>
            </a:pPr>
            <a:r>
              <a:t>Mid Cap : 33.09 %</a:t>
            </a:r>
          </a:p>
        </c:txPr>
      </c:legendEntry>
      <c:legendEntry>
        <c:idx val="2"/>
        <c:txPr>
          <a:bodyPr/>
          <a:lstStyle/>
          <a:p>
            <a:pPr>
              <a:defRPr/>
            </a:pPr>
            <a:r>
              <a:t>Small Cap : 34.66 %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Retail</c:v>
                </c:pt>
                <c:pt idx="2">
                  <c:v>Pharma &amp; Biotech</c:v>
                </c:pt>
                <c:pt idx="3">
                  <c:v>Software &amp; Services</c:v>
                </c:pt>
                <c:pt idx="4">
                  <c:v>Automobile</c:v>
                </c:pt>
                <c:pt idx="5">
                  <c:v>Finance &amp; Investments</c:v>
                </c:pt>
                <c:pt idx="6">
                  <c:v>Cash</c:v>
                </c:pt>
                <c:pt idx="7">
                  <c:v>Industrial Products</c:v>
                </c:pt>
                <c:pt idx="8">
                  <c:v>Consumer Durables</c:v>
                </c:pt>
                <c:pt idx="9">
                  <c:v>Construction</c:v>
                </c:pt>
              </c:strCache>
            </c:strRef>
          </c:cat>
          <c:val>
            <c:numRef>
              <c:f>'Sheet1'!$B$2:$B$11</c:f>
              <c:numCache>
                <c:formatCode>General</c:formatCode>
                <c:ptCount val="10"/>
                <c:pt idx="0">
                  <c:v>14.0053735178401</c:v>
                </c:pt>
                <c:pt idx="1">
                  <c:v>9.79625959899335</c:v>
                </c:pt>
                <c:pt idx="2">
                  <c:v>8.40337121804624</c:v>
                </c:pt>
                <c:pt idx="3">
                  <c:v>6.5565417827314</c:v>
                </c:pt>
                <c:pt idx="4">
                  <c:v>5.66579283688238</c:v>
                </c:pt>
                <c:pt idx="5">
                  <c:v>5.32796868673386</c:v>
                </c:pt>
                <c:pt idx="6">
                  <c:v>5.02544178923425</c:v>
                </c:pt>
                <c:pt idx="7">
                  <c:v>4.67480502548286</c:v>
                </c:pt>
                <c:pt idx="8">
                  <c:v>4.30155786512284</c:v>
                </c:pt>
                <c:pt idx="9">
                  <c:v>4.11662053048322</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'Sheet1'!$A$2:$A$4</c:f>
              <c:strCache>
                <c:ptCount val="3"/>
                <c:pt idx="0">
                  <c:v>Kotak Mutual Fund [47.81]</c:v>
                </c:pt>
                <c:pt idx="1">
                  <c:v>Bandhan Mutual Fund [35.20]</c:v>
                </c:pt>
                <c:pt idx="2">
                  <c:v>Invesco Mutual Fund [16.98]</c:v>
                </c:pt>
              </c:strCache>
            </c:strRef>
          </c:cat>
          <c:val>
            <c:numRef>
              <c:f>'Sheet1'!$B$2:$B$4</c:f>
              <c:numCache>
                <c:formatCode>General</c:formatCode>
                <c:ptCount val="3"/>
                <c:pt idx="0">
                  <c:v>47.81</c:v>
                </c:pt>
                <c:pt idx="1">
                  <c:v>35.2</c:v>
                </c:pt>
                <c:pt idx="2">
                  <c:v>16.98</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VAIBHAV PADALKAR</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27-01-2025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2.79%</a:t>
                      </a:r>
                    </a:p>
                  </a:txBody>
                  <a:tcPr anchor="ctr">
                    <a:solidFill>
                      <a:srgbClr val="D5E3CF"/>
                    </a:solidFill>
                  </a:tcPr>
                </a:tc>
                <a:tc>
                  <a:txBody>
                    <a:bodyPr anchorCtr="0"/>
                    <a:lstStyle/>
                    <a:p>
                      <a:pPr algn="r"/>
                      <a:r>
                        <a:rPr dirty="1">
                          <a:solidFill>
                            <a:srgbClr val="000000"/>
                          </a:solidFill>
                        </a:rPr>
                        <a:t>37,593</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Zomato Limited</a:t>
                      </a:r>
                    </a:p>
                  </a:txBody>
                  <a:tcPr anchor="ctr">
                    <a:solidFill>
                      <a:srgbClr val="D5E3CF"/>
                    </a:solidFill>
                  </a:tcPr>
                </a:tc>
                <a:tc>
                  <a:txBody>
                    <a:bodyPr anchorCtr="0"/>
                    <a:lstStyle/>
                    <a:p>
                      <a:pPr algn="ctr"/>
                      <a:r>
                        <a:rPr dirty="1">
                          <a:solidFill>
                            <a:srgbClr val="000000"/>
                          </a:solidFill>
                        </a:rPr>
                        <a:t>2.28%</a:t>
                      </a:r>
                    </a:p>
                  </a:txBody>
                  <a:tcPr anchor="ctr">
                    <a:solidFill>
                      <a:srgbClr val="D5E3CF"/>
                    </a:solidFill>
                  </a:tcPr>
                </a:tc>
                <a:tc>
                  <a:txBody>
                    <a:bodyPr anchorCtr="0"/>
                    <a:lstStyle/>
                    <a:p>
                      <a:pPr algn="r"/>
                      <a:r>
                        <a:rPr dirty="1">
                          <a:solidFill>
                            <a:srgbClr val="000000"/>
                          </a:solidFill>
                        </a:rPr>
                        <a:t>30,715</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Infosys Limited</a:t>
                      </a:r>
                    </a:p>
                  </a:txBody>
                  <a:tcPr anchor="ctr">
                    <a:solidFill>
                      <a:srgbClr val="D5E3CF"/>
                    </a:solidFill>
                  </a:tcPr>
                </a:tc>
                <a:tc>
                  <a:txBody>
                    <a:bodyPr anchorCtr="0"/>
                    <a:lstStyle/>
                    <a:p>
                      <a:pPr algn="ctr"/>
                      <a:r>
                        <a:rPr dirty="1">
                          <a:solidFill>
                            <a:srgbClr val="000000"/>
                          </a:solidFill>
                        </a:rPr>
                        <a:t>2.02%</a:t>
                      </a:r>
                    </a:p>
                  </a:txBody>
                  <a:tcPr anchor="ctr">
                    <a:solidFill>
                      <a:srgbClr val="D5E3CF"/>
                    </a:solidFill>
                  </a:tcPr>
                </a:tc>
                <a:tc>
                  <a:txBody>
                    <a:bodyPr anchorCtr="0"/>
                    <a:lstStyle/>
                    <a:p>
                      <a:pPr algn="r"/>
                      <a:r>
                        <a:rPr dirty="1">
                          <a:solidFill>
                            <a:srgbClr val="000000"/>
                          </a:solidFill>
                        </a:rPr>
                        <a:t>27,229</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1.64%</a:t>
                      </a:r>
                    </a:p>
                  </a:txBody>
                  <a:tcPr anchor="ctr">
                    <a:solidFill>
                      <a:srgbClr val="D5E3CF"/>
                    </a:solidFill>
                  </a:tcPr>
                </a:tc>
                <a:tc>
                  <a:txBody>
                    <a:bodyPr anchorCtr="0"/>
                    <a:lstStyle/>
                    <a:p>
                      <a:pPr algn="r"/>
                      <a:r>
                        <a:rPr dirty="1">
                          <a:solidFill>
                            <a:srgbClr val="000000"/>
                          </a:solidFill>
                        </a:rPr>
                        <a:t>22,080</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STATE BANK OF INDIA</a:t>
                      </a:r>
                    </a:p>
                  </a:txBody>
                  <a:tcPr anchor="ctr">
                    <a:solidFill>
                      <a:srgbClr val="D5E3CF"/>
                    </a:solidFill>
                  </a:tcPr>
                </a:tc>
                <a:tc>
                  <a:txBody>
                    <a:bodyPr anchorCtr="0"/>
                    <a:lstStyle/>
                    <a:p>
                      <a:pPr algn="ctr"/>
                      <a:r>
                        <a:rPr dirty="1">
                          <a:solidFill>
                            <a:srgbClr val="000000"/>
                          </a:solidFill>
                        </a:rPr>
                        <a:t>1.62%</a:t>
                      </a:r>
                    </a:p>
                  </a:txBody>
                  <a:tcPr anchor="ctr">
                    <a:solidFill>
                      <a:srgbClr val="D5E3CF"/>
                    </a:solidFill>
                  </a:tcPr>
                </a:tc>
                <a:tc>
                  <a:txBody>
                    <a:bodyPr anchorCtr="0"/>
                    <a:lstStyle/>
                    <a:p>
                      <a:pPr algn="r"/>
                      <a:r>
                        <a:rPr dirty="1">
                          <a:solidFill>
                            <a:srgbClr val="000000"/>
                          </a:solidFill>
                        </a:rPr>
                        <a:t>21,822</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Bharat Electronics Limited</a:t>
                      </a:r>
                    </a:p>
                  </a:txBody>
                  <a:tcPr anchor="ctr">
                    <a:solidFill>
                      <a:srgbClr val="D5E3CF"/>
                    </a:solidFill>
                  </a:tcPr>
                </a:tc>
                <a:tc>
                  <a:txBody>
                    <a:bodyPr anchorCtr="0"/>
                    <a:lstStyle/>
                    <a:p>
                      <a:pPr algn="ctr"/>
                      <a:r>
                        <a:rPr dirty="1">
                          <a:solidFill>
                            <a:srgbClr val="000000"/>
                          </a:solidFill>
                        </a:rPr>
                        <a:t>1.52%</a:t>
                      </a:r>
                    </a:p>
                  </a:txBody>
                  <a:tcPr anchor="ctr">
                    <a:solidFill>
                      <a:srgbClr val="D5E3CF"/>
                    </a:solidFill>
                  </a:tcPr>
                </a:tc>
                <a:tc>
                  <a:txBody>
                    <a:bodyPr anchorCtr="0"/>
                    <a:lstStyle/>
                    <a:p>
                      <a:pPr algn="r"/>
                      <a:r>
                        <a:rPr dirty="1">
                          <a:solidFill>
                            <a:srgbClr val="000000"/>
                          </a:solidFill>
                        </a:rPr>
                        <a:t>20,470</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Larsen &amp; Toubro Limited</a:t>
                      </a:r>
                    </a:p>
                  </a:txBody>
                  <a:tcPr anchor="ctr">
                    <a:solidFill>
                      <a:srgbClr val="D5E3CF"/>
                    </a:solidFill>
                  </a:tcPr>
                </a:tc>
                <a:tc>
                  <a:txBody>
                    <a:bodyPr anchorCtr="0"/>
                    <a:lstStyle/>
                    <a:p>
                      <a:pPr algn="ctr"/>
                      <a:r>
                        <a:rPr dirty="1">
                          <a:solidFill>
                            <a:srgbClr val="000000"/>
                          </a:solidFill>
                        </a:rPr>
                        <a:t>1.24%</a:t>
                      </a:r>
                    </a:p>
                  </a:txBody>
                  <a:tcPr anchor="ctr">
                    <a:solidFill>
                      <a:srgbClr val="D5E3CF"/>
                    </a:solidFill>
                  </a:tcPr>
                </a:tc>
                <a:tc>
                  <a:txBody>
                    <a:bodyPr anchorCtr="0"/>
                    <a:lstStyle/>
                    <a:p>
                      <a:pPr algn="r"/>
                      <a:r>
                        <a:rPr dirty="1">
                          <a:solidFill>
                            <a:srgbClr val="000000"/>
                          </a:solidFill>
                        </a:rPr>
                        <a:t>16,672</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MOTILAL OSWAL FINANCIAL SERVIC</a:t>
                      </a:r>
                    </a:p>
                  </a:txBody>
                  <a:tcPr anchor="ctr">
                    <a:solidFill>
                      <a:srgbClr val="D5E3CF"/>
                    </a:solidFill>
                  </a:tcPr>
                </a:tc>
                <a:tc>
                  <a:txBody>
                    <a:bodyPr anchorCtr="0"/>
                    <a:lstStyle/>
                    <a:p>
                      <a:pPr algn="ctr"/>
                      <a:r>
                        <a:rPr dirty="1">
                          <a:solidFill>
                            <a:srgbClr val="000000"/>
                          </a:solidFill>
                        </a:rPr>
                        <a:t>1.23%</a:t>
                      </a:r>
                    </a:p>
                  </a:txBody>
                  <a:tcPr anchor="ctr">
                    <a:solidFill>
                      <a:srgbClr val="D5E3CF"/>
                    </a:solidFill>
                  </a:tcPr>
                </a:tc>
                <a:tc>
                  <a:txBody>
                    <a:bodyPr anchorCtr="0"/>
                    <a:lstStyle/>
                    <a:p>
                      <a:pPr algn="r"/>
                      <a:r>
                        <a:rPr dirty="1">
                          <a:solidFill>
                            <a:srgbClr val="000000"/>
                          </a:solidFill>
                        </a:rPr>
                        <a:t>16,583</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Axis Bank Limited</a:t>
                      </a:r>
                    </a:p>
                  </a:txBody>
                  <a:tcPr anchor="ctr">
                    <a:solidFill>
                      <a:srgbClr val="D5E3CF"/>
                    </a:solidFill>
                  </a:tcPr>
                </a:tc>
                <a:tc>
                  <a:txBody>
                    <a:bodyPr anchorCtr="0"/>
                    <a:lstStyle/>
                    <a:p>
                      <a:pPr algn="ctr"/>
                      <a:r>
                        <a:rPr dirty="1">
                          <a:solidFill>
                            <a:srgbClr val="000000"/>
                          </a:solidFill>
                        </a:rPr>
                        <a:t>1.22%</a:t>
                      </a:r>
                    </a:p>
                  </a:txBody>
                  <a:tcPr anchor="ctr">
                    <a:solidFill>
                      <a:srgbClr val="D5E3CF"/>
                    </a:solidFill>
                  </a:tcPr>
                </a:tc>
                <a:tc>
                  <a:txBody>
                    <a:bodyPr anchorCtr="0"/>
                    <a:lstStyle/>
                    <a:p>
                      <a:pPr algn="r"/>
                      <a:r>
                        <a:rPr dirty="1">
                          <a:solidFill>
                            <a:srgbClr val="000000"/>
                          </a:solidFill>
                        </a:rPr>
                        <a:t>16,479</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Bharat Forge Limited</a:t>
                      </a:r>
                    </a:p>
                  </a:txBody>
                  <a:tcPr anchor="ctr">
                    <a:solidFill>
                      <a:srgbClr val="D5E3CF"/>
                    </a:solidFill>
                  </a:tcPr>
                </a:tc>
                <a:tc>
                  <a:txBody>
                    <a:bodyPr anchorCtr="0"/>
                    <a:lstStyle/>
                    <a:p>
                      <a:pPr algn="ctr"/>
                      <a:r>
                        <a:rPr dirty="1">
                          <a:solidFill>
                            <a:srgbClr val="000000"/>
                          </a:solidFill>
                        </a:rPr>
                        <a:t>1.20%</a:t>
                      </a:r>
                    </a:p>
                  </a:txBody>
                  <a:tcPr anchor="ctr">
                    <a:solidFill>
                      <a:srgbClr val="D5E3CF"/>
                    </a:solidFill>
                  </a:tcPr>
                </a:tc>
                <a:tc>
                  <a:txBody>
                    <a:bodyPr anchorCtr="0"/>
                    <a:lstStyle/>
                    <a:p>
                      <a:pPr algn="r"/>
                      <a:r>
                        <a:rPr dirty="1">
                          <a:solidFill>
                            <a:srgbClr val="000000"/>
                          </a:solidFill>
                        </a:rPr>
                        <a:t>16,215</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16.78%</a:t>
                      </a:r>
                    </a:p>
                  </a:txBody>
                  <a:tcPr>
                    <a:solidFill>
                      <a:srgbClr val="70AD47"/>
                    </a:solidFill>
                  </a:tcPr>
                </a:tc>
                <a:tc>
                  <a:txBody>
                    <a:bodyPr anchorCtr="0"/>
                    <a:lstStyle/>
                    <a:p>
                      <a:pPr algn="r"/>
                      <a:r>
                        <a:rPr dirty="1">
                          <a:solidFill>
                            <a:srgbClr val="FFFFFF"/>
                          </a:solidFill>
                        </a:rPr>
                        <a:t>2,25,859</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rPr>
                        <a:t>1</a:t>
                      </a:r>
                    </a:p>
                  </a:txBody>
                  <a:tcPr>
                    <a:solidFill>
                      <a:srgbClr val="D5E3CF"/>
                    </a:solidFill>
                  </a:tcPr>
                </a:tc>
                <a:tc>
                  <a:txBody>
                    <a:bodyPr anchorCtr="0"/>
                    <a:lstStyle/>
                    <a:p>
                      <a:pPr algn="l"/>
                      <a:r>
                        <a:rPr sz="1600" dirty="1">
                          <a:solidFill>
                            <a:srgbClr val="000000"/>
                          </a:solidFill>
                        </a:rPr>
                        <a:t>VAIBHAV PADALKAR</a:t>
                      </a:r>
                    </a:p>
                  </a:txBody>
                  <a:tcPr>
                    <a:solidFill>
                      <a:srgbClr val="D5E3CF"/>
                    </a:solidFill>
                  </a:tcPr>
                </a:tc>
                <a:tc>
                  <a:txBody>
                    <a:bodyPr anchorCtr="0"/>
                    <a:lstStyle/>
                    <a:p>
                      <a:pPr algn="r"/>
                      <a:r>
                        <a:rPr sz="1600" dirty="1">
                          <a:solidFill>
                            <a:srgbClr val="000000"/>
                          </a:solidFill>
                        </a:rPr>
                        <a:t>10,84,098</a:t>
                      </a:r>
                    </a:p>
                  </a:txBody>
                  <a:tcPr>
                    <a:solidFill>
                      <a:srgbClr val="D5E3CF"/>
                    </a:solidFill>
                  </a:tcPr>
                </a:tc>
                <a:tc>
                  <a:txBody>
                    <a:bodyPr anchorCtr="0"/>
                    <a:lstStyle/>
                    <a:p>
                      <a:pPr algn="r"/>
                      <a:r>
                        <a:rPr sz="1600" dirty="1">
                          <a:solidFill>
                            <a:srgbClr val="000000"/>
                          </a:solidFill>
                        </a:rPr>
                        <a:t>13,46,321</a:t>
                      </a:r>
                    </a:p>
                  </a:txBody>
                  <a:tcPr>
                    <a:solidFill>
                      <a:srgbClr val="D5E3CF"/>
                    </a:solidFill>
                  </a:tcPr>
                </a:tc>
                <a:tc>
                  <a:txBody>
                    <a:bodyPr anchorCtr="0"/>
                    <a:lstStyle/>
                    <a:p>
                      <a:pPr algn="r"/>
                      <a:r>
                        <a:rPr sz="1600" dirty="1">
                          <a:solidFill>
                            <a:srgbClr val="000000"/>
                          </a:solidFill>
                        </a:rPr>
                        <a:t>21.26</a:t>
                      </a:r>
                    </a:p>
                  </a:txBody>
                  <a:tcPr>
                    <a:solidFill>
                      <a:srgbClr val="D5E3CF"/>
                    </a:solidFill>
                  </a:tcPr>
                </a:tc>
                <a:tc>
                  <a:txBody>
                    <a:bodyPr anchorCtr="0"/>
                    <a:lstStyle/>
                    <a:p>
                      <a:pPr algn="r"/>
                      <a:r>
                        <a:rPr sz="1600" dirty="1">
                          <a:solidFill>
                            <a:srgbClr val="000000"/>
                          </a:solidFill>
                        </a:rPr>
                        <a:t>100.00</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10,84,098</a:t>
                      </a:r>
                    </a:p>
                  </a:txBody>
                  <a:tcPr>
                    <a:solidFill>
                      <a:srgbClr val="70AD47"/>
                    </a:solidFill>
                  </a:tcPr>
                </a:tc>
                <a:tc>
                  <a:txBody>
                    <a:bodyPr anchorCtr="0"/>
                    <a:lstStyle/>
                    <a:p>
                      <a:pPr algn="r"/>
                      <a:r>
                        <a:rPr sz="1600" dirty="1">
                          <a:solidFill>
                            <a:srgbClr val="FFFFFF"/>
                          </a:solidFill>
                          <a:latin typeface="Arial Bold"/>
                        </a:rPr>
                        <a:t>13,46,321</a:t>
                      </a:r>
                    </a:p>
                  </a:txBody>
                  <a:tcPr>
                    <a:solidFill>
                      <a:srgbClr val="70AD47"/>
                    </a:solidFill>
                  </a:tcPr>
                </a:tc>
                <a:tc>
                  <a:txBody>
                    <a:bodyPr anchorCtr="0"/>
                    <a:lstStyle/>
                    <a:p>
                      <a:pPr algn="r"/>
                      <a:r>
                        <a:rPr sz="1600" dirty="1">
                          <a:solidFill>
                            <a:srgbClr val="FFFFFF"/>
                          </a:solidFill>
                          <a:latin typeface="Arial Bold"/>
                        </a:rPr>
                        <a:t>21.26</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103632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VAIBHAV PADALKAR</a:t>
                      </a:r>
                    </a:p>
                  </a:txBody>
                  <a:tcPr>
                    <a:solidFill>
                      <a:srgbClr val="D5E3CF"/>
                    </a:solidFill>
                  </a:tcPr>
                </a:tc>
                <a:tc>
                  <a:txBody>
                    <a:bodyPr anchorCtr="0"/>
                    <a:lstStyle/>
                    <a:p>
                      <a:pPr algn="l"/>
                      <a:r>
                        <a:rPr sz="900" dirty="1">
                          <a:solidFill>
                            <a:srgbClr val="000000"/>
                          </a:solidFill>
                          <a:latin typeface="Arial"/>
                        </a:rPr>
                        <a:t>3188794/49</a:t>
                      </a:r>
                    </a:p>
                  </a:txBody>
                  <a:tcPr>
                    <a:solidFill>
                      <a:srgbClr val="D5E3CF"/>
                    </a:solidFill>
                  </a:tcPr>
                </a:tc>
                <a:tc>
                  <a:txBody>
                    <a:bodyPr anchorCtr="0"/>
                    <a:lstStyle/>
                    <a:p>
                      <a:pPr algn="l"/>
                      <a:r>
                        <a:rPr sz="900" dirty="1">
                          <a:solidFill>
                            <a:srgbClr val="000000"/>
                          </a:solidFill>
                          <a:latin typeface="Arial"/>
                        </a:rPr>
                        <a:t>Bandhan Small Cap Fund Reg (G)</a:t>
                      </a:r>
                    </a:p>
                  </a:txBody>
                  <a:tcPr>
                    <a:solidFill>
                      <a:srgbClr val="D5E3CF"/>
                    </a:solidFill>
                  </a:tcPr>
                </a:tc>
                <a:tc>
                  <a:txBody>
                    <a:bodyPr anchorCtr="0"/>
                    <a:lstStyle/>
                    <a:p>
                      <a:pPr algn="l"/>
                      <a:r>
                        <a:rPr sz="900" dirty="1">
                          <a:solidFill>
                            <a:srgbClr val="000000"/>
                          </a:solidFill>
                          <a:latin typeface="Arial"/>
                        </a:rPr>
                        <a:t>IndusInd Bank</a:t>
                      </a:r>
                    </a:p>
                  </a:txBody>
                  <a:tcPr>
                    <a:solidFill>
                      <a:srgbClr val="D5E3CF"/>
                    </a:solidFill>
                  </a:tcPr>
                </a:tc>
                <a:tc>
                  <a:txBody>
                    <a:bodyPr anchorCtr="0"/>
                    <a:lstStyle/>
                    <a:p>
                      <a:pPr algn="l"/>
                      <a:r>
                        <a:rPr sz="900" dirty="1">
                          <a:solidFill>
                            <a:srgbClr val="000000"/>
                          </a:solidFill>
                          <a:latin typeface="Arial"/>
                        </a:rPr>
                        <a:t>xxxxxxx74779</a:t>
                      </a:r>
                    </a:p>
                  </a:txBody>
                  <a:tcPr>
                    <a:solidFill>
                      <a:srgbClr val="D5E3CF"/>
                    </a:solidFill>
                  </a:tcPr>
                </a:tc>
                <a:tc>
                  <a:txBody>
                    <a:bodyPr anchorCtr="0"/>
                    <a:lstStyle/>
                    <a:p>
                      <a:pPr algn="l"/>
                      <a:r>
                        <a:rPr sz="900" dirty="1">
                          <a:solidFill>
                            <a:srgbClr val="000000"/>
                          </a:solidFill>
                          <a:latin typeface="Arial"/>
                        </a:rPr>
                        <a:t>INDB0000040</a:t>
                      </a:r>
                    </a:p>
                  </a:txBody>
                  <a:tcPr>
                    <a:solidFill>
                      <a:srgbClr val="D5E3CF"/>
                    </a:solidFill>
                  </a:tcPr>
                </a:tc>
                <a:tc>
                  <a:txBody>
                    <a:bodyPr anchorCtr="0"/>
                    <a:lstStyle/>
                    <a:p>
                      <a:pPr algn="l"/>
                      <a:r>
                        <a:rPr sz="900" dirty="1">
                          <a:solidFill>
                            <a:srgbClr val="000000"/>
                          </a:solidFill>
                          <a:latin typeface="Arial"/>
                        </a:rPr>
                        <a:t>MAHIKA VAIBHAV PADALKAR</a:t>
                      </a: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VAIBHAV PADALKAR</a:t>
                      </a:r>
                    </a:p>
                  </a:txBody>
                  <a:tcPr>
                    <a:solidFill>
                      <a:srgbClr val="D5E3CF"/>
                    </a:solidFill>
                  </a:tcPr>
                </a:tc>
                <a:tc>
                  <a:txBody>
                    <a:bodyPr anchorCtr="0"/>
                    <a:lstStyle/>
                    <a:p>
                      <a:pPr algn="l"/>
                      <a:r>
                        <a:rPr sz="900" dirty="1">
                          <a:solidFill>
                            <a:srgbClr val="000000"/>
                          </a:solidFill>
                          <a:latin typeface="Arial"/>
                        </a:rPr>
                        <a:t>9115470/24</a:t>
                      </a:r>
                    </a:p>
                  </a:txBody>
                  <a:tcPr>
                    <a:solidFill>
                      <a:srgbClr val="D5E3CF"/>
                    </a:solidFill>
                  </a:tcPr>
                </a:tc>
                <a:tc>
                  <a:txBody>
                    <a:bodyPr anchorCtr="0"/>
                    <a:lstStyle/>
                    <a:p>
                      <a:pPr algn="l"/>
                      <a:r>
                        <a:rPr sz="900" dirty="1">
                          <a:solidFill>
                            <a:srgbClr val="000000"/>
                          </a:solidFill>
                          <a:latin typeface="Arial"/>
                        </a:rPr>
                        <a:t>Kotak Equity Opportunities Fund (G)</a:t>
                      </a:r>
                    </a:p>
                  </a:txBody>
                  <a:tcPr>
                    <a:solidFill>
                      <a:srgbClr val="D5E3CF"/>
                    </a:solidFill>
                  </a:tcPr>
                </a:tc>
                <a:tc>
                  <a:txBody>
                    <a:bodyPr anchorCtr="0"/>
                    <a:lstStyle/>
                    <a:p>
                      <a:pPr algn="l"/>
                      <a:r>
                        <a:rPr sz="900" dirty="1">
                          <a:solidFill>
                            <a:srgbClr val="000000"/>
                          </a:solidFill>
                          <a:latin typeface="Arial"/>
                        </a:rPr>
                        <a:t>IndusInd Bank</a:t>
                      </a:r>
                    </a:p>
                  </a:txBody>
                  <a:tcPr>
                    <a:solidFill>
                      <a:srgbClr val="D5E3CF"/>
                    </a:solidFill>
                  </a:tcPr>
                </a:tc>
                <a:tc>
                  <a:txBody>
                    <a:bodyPr anchorCtr="0"/>
                    <a:lstStyle/>
                    <a:p>
                      <a:pPr algn="l"/>
                      <a:r>
                        <a:rPr sz="900" dirty="1">
                          <a:solidFill>
                            <a:srgbClr val="000000"/>
                          </a:solidFill>
                          <a:latin typeface="Arial"/>
                        </a:rPr>
                        <a:t>xxxxxxx74779</a:t>
                      </a:r>
                    </a:p>
                  </a:txBody>
                  <a:tcPr>
                    <a:solidFill>
                      <a:srgbClr val="D5E3CF"/>
                    </a:solidFill>
                  </a:tcPr>
                </a:tc>
                <a:tc>
                  <a:txBody>
                    <a:bodyPr anchorCtr="0"/>
                    <a:lstStyle/>
                    <a:p>
                      <a:pPr algn="l"/>
                      <a:r>
                        <a:rPr sz="900" dirty="1">
                          <a:solidFill>
                            <a:srgbClr val="000000"/>
                          </a:solidFill>
                          <a:latin typeface="Arial"/>
                        </a:rPr>
                        <a:t>INDB0000040</a:t>
                      </a:r>
                    </a:p>
                  </a:txBody>
                  <a:tcPr>
                    <a:solidFill>
                      <a:srgbClr val="D5E3CF"/>
                    </a:solidFill>
                  </a:tcPr>
                </a:tc>
                <a:tc>
                  <a:txBody>
                    <a:bodyPr anchorCtr="0"/>
                    <a:lstStyle/>
                    <a:p>
                      <a:pPr algn="l"/>
                      <a:r>
                        <a:rPr sz="900" dirty="1">
                          <a:solidFill>
                            <a:srgbClr val="000000"/>
                          </a:solidFill>
                          <a:latin typeface="Arial"/>
                        </a:rPr>
                        <a:t>MAHIKA VAIBHAV PADALKAR</a:t>
                      </a:r>
                    </a:p>
                  </a:txBody>
                  <a:tcPr>
                    <a:solidFill>
                      <a:srgbClr val="D5E3CF"/>
                    </a:solidFill>
                  </a:tcPr>
                </a:tc>
              </a:tr>
              <a:tr h="254000">
                <a:tc>
                  <a:txBody>
                    <a:bodyPr anchorCtr="0"/>
                    <a:lstStyle/>
                    <a:p>
                      <a:pPr algn="ctr"/>
                      <a:r>
                        <a:rPr sz="900" dirty="1">
                          <a:solidFill>
                            <a:srgbClr val="000000"/>
                          </a:solidFill>
                        </a:rPr>
                        <a:t>3</a:t>
                      </a:r>
                    </a:p>
                  </a:txBody>
                  <a:tcPr>
                    <a:solidFill>
                      <a:srgbClr val="D5E3CF"/>
                    </a:solidFill>
                  </a:tcPr>
                </a:tc>
                <a:tc>
                  <a:txBody>
                    <a:bodyPr anchorCtr="0"/>
                    <a:lstStyle/>
                    <a:p>
                      <a:pPr algn="l"/>
                      <a:r>
                        <a:rPr sz="900" dirty="1">
                          <a:solidFill>
                            <a:srgbClr val="000000"/>
                          </a:solidFill>
                        </a:rPr>
                        <a:t>VAIBHAV PADALKAR</a:t>
                      </a:r>
                    </a:p>
                  </a:txBody>
                  <a:tcPr>
                    <a:solidFill>
                      <a:srgbClr val="D5E3CF"/>
                    </a:solidFill>
                  </a:tcPr>
                </a:tc>
                <a:tc>
                  <a:txBody>
                    <a:bodyPr anchorCtr="0"/>
                    <a:lstStyle/>
                    <a:p>
                      <a:pPr algn="l"/>
                      <a:r>
                        <a:rPr sz="900" dirty="1">
                          <a:solidFill>
                            <a:srgbClr val="000000"/>
                          </a:solidFill>
                        </a:rPr>
                        <a:t>3109076422</a:t>
                      </a:r>
                    </a:p>
                  </a:txBody>
                  <a:tcPr>
                    <a:solidFill>
                      <a:srgbClr val="D5E3CF"/>
                    </a:solidFill>
                  </a:tcPr>
                </a:tc>
                <a:tc>
                  <a:txBody>
                    <a:bodyPr anchorCtr="0"/>
                    <a:lstStyle/>
                    <a:p>
                      <a:pPr algn="l"/>
                      <a:r>
                        <a:rPr sz="900" dirty="1">
                          <a:solidFill>
                            <a:srgbClr val="000000"/>
                          </a:solidFill>
                        </a:rPr>
                        <a:t>Invesco India Mid Cap Fund (G)</a:t>
                      </a:r>
                    </a:p>
                  </a:txBody>
                  <a:tcPr>
                    <a:solidFill>
                      <a:srgbClr val="D5E3CF"/>
                    </a:solidFill>
                  </a:tcPr>
                </a:tc>
                <a:tc>
                  <a:txBody>
                    <a:bodyPr anchorCtr="0"/>
                    <a:lstStyle/>
                    <a:p>
                      <a:pPr algn="l"/>
                      <a:r>
                        <a:rPr sz="900" dirty="1">
                          <a:solidFill>
                            <a:srgbClr val="000000"/>
                          </a:solidFill>
                        </a:rPr>
                        <a:t>State Bank of India</a:t>
                      </a:r>
                    </a:p>
                  </a:txBody>
                  <a:tcPr>
                    <a:solidFill>
                      <a:srgbClr val="D5E3CF"/>
                    </a:solidFill>
                  </a:tcPr>
                </a:tc>
                <a:tc>
                  <a:txBody>
                    <a:bodyPr anchorCtr="0"/>
                    <a:lstStyle/>
                    <a:p>
                      <a:pPr algn="l"/>
                      <a:r>
                        <a:rPr sz="900" dirty="1">
                          <a:solidFill>
                            <a:srgbClr val="000000"/>
                          </a:solidFill>
                        </a:rPr>
                        <a:t>xxxxxx52107</a:t>
                      </a:r>
                    </a:p>
                  </a:txBody>
                  <a:tcPr>
                    <a:solidFill>
                      <a:srgbClr val="D5E3CF"/>
                    </a:solidFill>
                  </a:tcPr>
                </a:tc>
                <a:tc>
                  <a:txBody>
                    <a:bodyPr anchorCtr="0"/>
                    <a:lstStyle/>
                    <a:p>
                      <a:pPr algn="l"/>
                      <a:r>
                        <a:rPr sz="900" dirty="1">
                          <a:solidFill>
                            <a:srgbClr val="000000"/>
                          </a:solidFill>
                        </a:rPr>
                        <a:t>SBIN0016417</a:t>
                      </a:r>
                    </a:p>
                  </a:txBody>
                  <a:tcPr>
                    <a:solidFill>
                      <a:srgbClr val="D5E3CF"/>
                    </a:solidFill>
                  </a:tcPr>
                </a:tc>
                <a:tc>
                  <a:txBody>
                    <a:bodyPr anchorCtr="0"/>
                    <a:lstStyle/>
                    <a:p>
                      <a:pPr algn="l"/>
                      <a:r>
                        <a:rPr sz="900" dirty="1">
                          <a:solidFill>
                            <a:srgbClr val="000000"/>
                          </a:solidFill>
                        </a:rPr>
                        <a:t>MAHIKA VAIBHAV PADALKAR</a:t>
                      </a: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635000" y="889000"/>
          <a:ext cx="11430000" cy="67056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1524000"/>
          <a:ext cx="11430000" cy="192024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Bandhan Small Cap Fund Reg (G)</a:t>
                      </a:r>
                    </a:p>
                  </a:txBody>
                  <a:tcPr>
                    <a:solidFill>
                      <a:srgbClr val="D5E3CF"/>
                    </a:solidFill>
                  </a:tcPr>
                </a:tc>
                <a:tc>
                  <a:txBody>
                    <a:bodyPr anchorCtr="0"/>
                    <a:lstStyle/>
                    <a:p>
                      <a:pPr algn="r"/>
                      <a:r>
                        <a:rPr sz="1600" dirty="1">
                          <a:solidFill>
                            <a:srgbClr val="000000"/>
                          </a:solidFill>
                          <a:latin typeface="Arial"/>
                        </a:rPr>
                        <a:t>3,50,026</a:t>
                      </a:r>
                    </a:p>
                  </a:txBody>
                  <a:tcPr>
                    <a:solidFill>
                      <a:srgbClr val="D5E3CF"/>
                    </a:solidFill>
                  </a:tcPr>
                </a:tc>
                <a:tc>
                  <a:txBody>
                    <a:bodyPr anchorCtr="0"/>
                    <a:lstStyle/>
                    <a:p>
                      <a:pPr algn="r"/>
                      <a:r>
                        <a:rPr sz="1600" dirty="1">
                          <a:solidFill>
                            <a:srgbClr val="000000"/>
                          </a:solidFill>
                          <a:latin typeface="Arial"/>
                        </a:rPr>
                        <a:t>4,73,939</a:t>
                      </a:r>
                    </a:p>
                  </a:txBody>
                  <a:tcPr>
                    <a:solidFill>
                      <a:srgbClr val="D5E3CF"/>
                    </a:solidFill>
                  </a:tcPr>
                </a:tc>
                <a:tc>
                  <a:txBody>
                    <a:bodyPr anchorCtr="0"/>
                    <a:lstStyle/>
                    <a:p>
                      <a:pPr algn="r"/>
                      <a:r>
                        <a:rPr sz="1600" dirty="1">
                          <a:solidFill>
                            <a:srgbClr val="000000"/>
                          </a:solidFill>
                          <a:latin typeface="Arial"/>
                        </a:rPr>
                        <a:t>29.62</a:t>
                      </a:r>
                    </a:p>
                  </a:txBody>
                  <a:tcPr>
                    <a:solidFill>
                      <a:srgbClr val="D5E3CF"/>
                    </a:solidFill>
                  </a:tcPr>
                </a:tc>
                <a:tc>
                  <a:txBody>
                    <a:bodyPr anchorCtr="0"/>
                    <a:lstStyle/>
                    <a:p>
                      <a:pPr algn="r"/>
                      <a:r>
                        <a:rPr sz="1600" dirty="1">
                          <a:solidFill>
                            <a:srgbClr val="000000"/>
                          </a:solidFill>
                          <a:latin typeface="Arial"/>
                        </a:rPr>
                        <a:t>32.29</a:t>
                      </a:r>
                    </a:p>
                  </a:txBody>
                  <a:tcPr>
                    <a:solidFill>
                      <a:srgbClr val="D5E3CF"/>
                    </a:solidFill>
                  </a:tcPr>
                </a:tc>
              </a:tr>
              <a:tr h="317500">
                <a:tc>
                  <a:txBody>
                    <a:bodyPr anchorCtr="0"/>
                    <a:lstStyle/>
                    <a:p>
                      <a:pPr algn="r"/>
                      <a:r>
                        <a:rPr sz="1600" dirty="1">
                          <a:solidFill>
                            <a:srgbClr val="000000"/>
                          </a:solidFill>
                          <a:latin typeface="Arial"/>
                        </a:rPr>
                        <a:t>2</a:t>
                      </a:r>
                    </a:p>
                  </a:txBody>
                  <a:tcPr>
                    <a:solidFill>
                      <a:srgbClr val="D5E3CF"/>
                    </a:solidFill>
                  </a:tcPr>
                </a:tc>
                <a:tc>
                  <a:txBody>
                    <a:bodyPr anchorCtr="0"/>
                    <a:lstStyle/>
                    <a:p>
                      <a:pPr algn="l"/>
                      <a:r>
                        <a:rPr sz="1600" dirty="1">
                          <a:solidFill>
                            <a:srgbClr val="000000"/>
                          </a:solidFill>
                          <a:latin typeface="Arial"/>
                        </a:rPr>
                        <a:t>Kotak Equity Opportunities Fund (G)</a:t>
                      </a:r>
                    </a:p>
                  </a:txBody>
                  <a:tcPr>
                    <a:solidFill>
                      <a:srgbClr val="D5E3CF"/>
                    </a:solidFill>
                  </a:tcPr>
                </a:tc>
                <a:tc>
                  <a:txBody>
                    <a:bodyPr anchorCtr="0"/>
                    <a:lstStyle/>
                    <a:p>
                      <a:pPr algn="r"/>
                      <a:r>
                        <a:rPr sz="1600" dirty="1">
                          <a:solidFill>
                            <a:srgbClr val="000000"/>
                          </a:solidFill>
                          <a:latin typeface="Arial"/>
                        </a:rPr>
                        <a:t>5,50,097</a:t>
                      </a:r>
                    </a:p>
                  </a:txBody>
                  <a:tcPr>
                    <a:solidFill>
                      <a:srgbClr val="D5E3CF"/>
                    </a:solidFill>
                  </a:tcPr>
                </a:tc>
                <a:tc>
                  <a:txBody>
                    <a:bodyPr anchorCtr="0"/>
                    <a:lstStyle/>
                    <a:p>
                      <a:pPr algn="r"/>
                      <a:r>
                        <a:rPr sz="1600" dirty="1">
                          <a:solidFill>
                            <a:srgbClr val="000000"/>
                          </a:solidFill>
                          <a:latin typeface="Arial"/>
                        </a:rPr>
                        <a:t>6,43,719</a:t>
                      </a:r>
                    </a:p>
                  </a:txBody>
                  <a:tcPr>
                    <a:solidFill>
                      <a:srgbClr val="D5E3CF"/>
                    </a:solidFill>
                  </a:tcPr>
                </a:tc>
                <a:tc>
                  <a:txBody>
                    <a:bodyPr anchorCtr="0"/>
                    <a:lstStyle/>
                    <a:p>
                      <a:pPr algn="r"/>
                      <a:r>
                        <a:rPr sz="1600" dirty="1">
                          <a:solidFill>
                            <a:srgbClr val="000000"/>
                          </a:solidFill>
                          <a:latin typeface="Arial"/>
                        </a:rPr>
                        <a:t>14.98</a:t>
                      </a:r>
                    </a:p>
                  </a:txBody>
                  <a:tcPr>
                    <a:solidFill>
                      <a:srgbClr val="D5E3CF"/>
                    </a:solidFill>
                  </a:tcPr>
                </a:tc>
                <a:tc>
                  <a:txBody>
                    <a:bodyPr anchorCtr="0"/>
                    <a:lstStyle/>
                    <a:p>
                      <a:pPr algn="r"/>
                      <a:r>
                        <a:rPr sz="1600" dirty="1">
                          <a:solidFill>
                            <a:srgbClr val="000000"/>
                          </a:solidFill>
                          <a:latin typeface="Arial"/>
                        </a:rPr>
                        <a:t>50.74</a:t>
                      </a:r>
                    </a:p>
                  </a:txBody>
                  <a:tcPr>
                    <a:solidFill>
                      <a:srgbClr val="D5E3CF"/>
                    </a:solidFill>
                  </a:tcPr>
                </a:tc>
              </a:tr>
              <a:tr h="317500">
                <a:tc>
                  <a:txBody>
                    <a:bodyPr anchorCtr="0"/>
                    <a:lstStyle/>
                    <a:p>
                      <a:pPr algn="r"/>
                      <a:r>
                        <a:rPr sz="1600" dirty="1">
                          <a:solidFill>
                            <a:srgbClr val="000000"/>
                          </a:solidFill>
                        </a:rPr>
                        <a:t>3</a:t>
                      </a:r>
                    </a:p>
                  </a:txBody>
                  <a:tcPr>
                    <a:solidFill>
                      <a:srgbClr val="D5E3CF"/>
                    </a:solidFill>
                  </a:tcPr>
                </a:tc>
                <a:tc>
                  <a:txBody>
                    <a:bodyPr anchorCtr="0"/>
                    <a:lstStyle/>
                    <a:p>
                      <a:pPr algn="l"/>
                      <a:r>
                        <a:rPr sz="1600" dirty="1">
                          <a:solidFill>
                            <a:srgbClr val="000000"/>
                          </a:solidFill>
                        </a:rPr>
                        <a:t>Invesco India Mid Cap Fund (G)</a:t>
                      </a:r>
                    </a:p>
                  </a:txBody>
                  <a:tcPr>
                    <a:solidFill>
                      <a:srgbClr val="D5E3CF"/>
                    </a:solidFill>
                  </a:tcPr>
                </a:tc>
                <a:tc>
                  <a:txBody>
                    <a:bodyPr anchorCtr="0"/>
                    <a:lstStyle/>
                    <a:p>
                      <a:pPr algn="r"/>
                      <a:r>
                        <a:rPr sz="1600" dirty="1">
                          <a:solidFill>
                            <a:srgbClr val="000000"/>
                          </a:solidFill>
                        </a:rPr>
                        <a:t>1,83,975</a:t>
                      </a:r>
                    </a:p>
                  </a:txBody>
                  <a:tcPr>
                    <a:solidFill>
                      <a:srgbClr val="D5E3CF"/>
                    </a:solidFill>
                  </a:tcPr>
                </a:tc>
                <a:tc>
                  <a:txBody>
                    <a:bodyPr anchorCtr="0"/>
                    <a:lstStyle/>
                    <a:p>
                      <a:pPr algn="r"/>
                      <a:r>
                        <a:rPr sz="1600" dirty="1">
                          <a:solidFill>
                            <a:srgbClr val="000000"/>
                          </a:solidFill>
                        </a:rPr>
                        <a:t>2,28,663</a:t>
                      </a:r>
                    </a:p>
                  </a:txBody>
                  <a:tcPr>
                    <a:solidFill>
                      <a:srgbClr val="D5E3CF"/>
                    </a:solidFill>
                  </a:tcPr>
                </a:tc>
                <a:tc>
                  <a:txBody>
                    <a:bodyPr anchorCtr="0"/>
                    <a:lstStyle/>
                    <a:p>
                      <a:pPr algn="r"/>
                      <a:r>
                        <a:rPr sz="1600" dirty="1">
                          <a:solidFill>
                            <a:srgbClr val="000000"/>
                          </a:solidFill>
                        </a:rPr>
                        <a:t>23.46</a:t>
                      </a:r>
                    </a:p>
                  </a:txBody>
                  <a:tcPr>
                    <a:solidFill>
                      <a:srgbClr val="D5E3CF"/>
                    </a:solidFill>
                  </a:tcPr>
                </a:tc>
                <a:tc>
                  <a:txBody>
                    <a:bodyPr anchorCtr="0"/>
                    <a:lstStyle/>
                    <a:p>
                      <a:pPr algn="r"/>
                      <a:r>
                        <a:rPr sz="1600" dirty="1">
                          <a:solidFill>
                            <a:srgbClr val="000000"/>
                          </a:solidFill>
                        </a:rPr>
                        <a:t>16.97</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10,84,097.71</a:t>
                      </a:r>
                    </a:p>
                  </a:txBody>
                  <a:tcPr>
                    <a:solidFill>
                      <a:srgbClr val="70AD47"/>
                    </a:solidFill>
                  </a:tcPr>
                </a:tc>
                <a:tc>
                  <a:txBody>
                    <a:bodyPr anchorCtr="0"/>
                    <a:lstStyle/>
                    <a:p>
                      <a:pPr algn="r"/>
                      <a:r>
                        <a:rPr sz="1600" dirty="1">
                          <a:solidFill>
                            <a:srgbClr val="FFFFFF"/>
                          </a:solidFill>
                        </a:rPr>
                        <a:t>13,46,320.95</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FFC000"/>
                    </a:solidFill>
                  </a:tcPr>
                </a:tc>
                <a:tc>
                  <a:txBody>
                    <a:bodyPr anchorCtr="0"/>
                    <a:lstStyle/>
                    <a:p>
                      <a:pPr algn="ctr"/>
                      <a:r>
                        <a:rPr sz="1600" dirty="1">
                          <a:solidFill>
                            <a:srgbClr val="FFFFFF"/>
                          </a:solidFill>
                        </a:rPr>
                        <a:t>Scheme</a:t>
                      </a:r>
                    </a:p>
                  </a:txBody>
                  <a:tcPr>
                    <a:solidFill>
                      <a:srgbClr val="FFC000"/>
                    </a:solidFill>
                  </a:tcPr>
                </a:tc>
                <a:tc>
                  <a:txBody>
                    <a:bodyPr anchorCtr="0"/>
                    <a:lstStyle/>
                    <a:p>
                      <a:pPr algn="ctr"/>
                      <a:r>
                        <a:rPr sz="1600" dirty="1">
                          <a:solidFill>
                            <a:srgbClr val="FFFFFF"/>
                          </a:solidFill>
                        </a:rPr>
                        <a:t>Investment value (₹)</a:t>
                      </a:r>
                    </a:p>
                  </a:txBody>
                  <a:tcPr>
                    <a:solidFill>
                      <a:srgbClr val="FFC000"/>
                    </a:solidFill>
                  </a:tcPr>
                </a:tc>
                <a:tc>
                  <a:txBody>
                    <a:bodyPr anchorCtr="0"/>
                    <a:lstStyle/>
                    <a:p>
                      <a:pPr algn="ctr"/>
                      <a:r>
                        <a:rPr sz="1600" dirty="1">
                          <a:solidFill>
                            <a:srgbClr val="FFFFFF"/>
                          </a:solidFill>
                        </a:rPr>
                        <a:t>Market Value(₹)</a:t>
                      </a:r>
                    </a:p>
                  </a:txBody>
                  <a:tcPr>
                    <a:solidFill>
                      <a:srgbClr val="FFC000"/>
                    </a:solidFill>
                  </a:tcPr>
                </a:tc>
                <a:tc>
                  <a:txBody>
                    <a:bodyPr anchorCtr="0"/>
                    <a:lstStyle/>
                    <a:p>
                      <a:pPr algn="ctr"/>
                      <a:r>
                        <a:rPr sz="1600" dirty="1">
                          <a:solidFill>
                            <a:srgbClr val="FFFFFF"/>
                          </a:solidFill>
                        </a:rPr>
                        <a:t>CAGR (%)</a:t>
                      </a:r>
                    </a:p>
                  </a:txBody>
                  <a:tcPr>
                    <a:solidFill>
                      <a:srgbClr val="FFC000"/>
                    </a:solidFill>
                  </a:tcPr>
                </a:tc>
                <a:tc>
                  <a:txBody>
                    <a:bodyPr anchorCtr="0"/>
                    <a:lstStyle/>
                    <a:p>
                      <a:pPr algn="ctr"/>
                      <a:r>
                        <a:rPr sz="1600" dirty="1">
                          <a:solidFill>
                            <a:srgbClr val="FFFFFF"/>
                          </a:solidFill>
                        </a:rPr>
                        <a:t>Allocation (%)</a:t>
                      </a:r>
                    </a:p>
                  </a:txBody>
                  <a:tcPr>
                    <a:solidFill>
                      <a:srgbClr val="FFC000"/>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0.00</a:t>
                      </a:r>
                    </a:p>
                  </a:txBody>
                  <a:tcPr>
                    <a:solidFill>
                      <a:srgbClr val="FFC000"/>
                    </a:solidFill>
                  </a:tcPr>
                </a:tc>
                <a:tc>
                  <a:txBody>
                    <a:bodyPr anchorCtr="0"/>
                    <a:lstStyle/>
                    <a:p>
                      <a:pPr algn="r"/>
                      <a:r>
                        <a:rPr sz="1600" dirty="1">
                          <a:solidFill>
                            <a:srgbClr val="FFFFFF"/>
                          </a:solidFill>
                        </a:rPr>
                        <a:t>0.00</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.00</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ED7D31"/>
                    </a:solidFill>
                  </a:tcPr>
                </a:tc>
                <a:tc>
                  <a:txBody>
                    <a:bodyPr anchorCtr="0"/>
                    <a:lstStyle/>
                    <a:p>
                      <a:pPr algn="ctr"/>
                      <a:r>
                        <a:rPr sz="1600" dirty="1">
                          <a:solidFill>
                            <a:srgbClr val="FFFFFF"/>
                          </a:solidFill>
                        </a:rPr>
                        <a:t>Scheme</a:t>
                      </a:r>
                    </a:p>
                  </a:txBody>
                  <a:tcPr>
                    <a:solidFill>
                      <a:srgbClr val="ED7D31"/>
                    </a:solidFill>
                  </a:tcPr>
                </a:tc>
                <a:tc>
                  <a:txBody>
                    <a:bodyPr anchorCtr="0"/>
                    <a:lstStyle/>
                    <a:p>
                      <a:pPr algn="ctr"/>
                      <a:r>
                        <a:rPr sz="1600" dirty="1">
                          <a:solidFill>
                            <a:srgbClr val="FFFFFF"/>
                          </a:solidFill>
                        </a:rPr>
                        <a:t>Investment value (₹)</a:t>
                      </a:r>
                    </a:p>
                  </a:txBody>
                  <a:tcPr>
                    <a:solidFill>
                      <a:srgbClr val="ED7D31"/>
                    </a:solidFill>
                  </a:tcPr>
                </a:tc>
                <a:tc>
                  <a:txBody>
                    <a:bodyPr anchorCtr="0"/>
                    <a:lstStyle/>
                    <a:p>
                      <a:pPr algn="ctr"/>
                      <a:r>
                        <a:rPr sz="1600" dirty="1">
                          <a:solidFill>
                            <a:srgbClr val="FFFFFF"/>
                          </a:solidFill>
                        </a:rPr>
                        <a:t>Market Value(₹)</a:t>
                      </a:r>
                    </a:p>
                  </a:txBody>
                  <a:tcPr>
                    <a:solidFill>
                      <a:srgbClr val="ED7D31"/>
                    </a:solidFill>
                  </a:tcPr>
                </a:tc>
                <a:tc>
                  <a:txBody>
                    <a:bodyPr anchorCtr="0"/>
                    <a:lstStyle/>
                    <a:p>
                      <a:pPr algn="ctr"/>
                      <a:r>
                        <a:rPr sz="1600" dirty="1">
                          <a:solidFill>
                            <a:srgbClr val="FFFFFF"/>
                          </a:solidFill>
                        </a:rPr>
                        <a:t>CAGR (%)</a:t>
                      </a:r>
                    </a:p>
                  </a:txBody>
                  <a:tcPr>
                    <a:solidFill>
                      <a:srgbClr val="ED7D31"/>
                    </a:solidFill>
                  </a:tcPr>
                </a:tc>
                <a:tc>
                  <a:txBody>
                    <a:bodyPr anchorCtr="0"/>
                    <a:lstStyle/>
                    <a:p>
                      <a:pPr algn="ctr"/>
                      <a:r>
                        <a:rPr sz="1600" dirty="1">
                          <a:solidFill>
                            <a:srgbClr val="FFFFFF"/>
                          </a:solidFill>
                        </a:rPr>
                        <a:t>Allocation (%)</a:t>
                      </a:r>
                    </a:p>
                  </a:txBody>
                  <a:tcPr>
                    <a:solidFill>
                      <a:srgbClr val="ED7D31"/>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129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23,69,224</a:t>
                      </a:r>
                    </a:p>
                  </a:txBody>
                  <a:tcPr>
                    <a:solidFill>
                      <a:srgbClr val="0066CC"/>
                    </a:solidFill>
                  </a:tcPr>
                </a:tc>
                <a:tc>
                  <a:txBody>
                    <a:bodyPr anchorCtr="0"/>
                    <a:lstStyle/>
                    <a:p>
                      <a:pPr algn="r"/>
                      <a:r>
                        <a:rPr dirty="1">
                          <a:solidFill>
                            <a:srgbClr val="FFFF00"/>
                          </a:solidFill>
                          <a:latin typeface="Arial Narrow"/>
                        </a:rPr>
                        <a:t>2,96,644</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26,65,868</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21,79,999</a:t>
                      </a:r>
                    </a:p>
                  </a:txBody>
                  <a:tcPr/>
                </a:tc>
                <a:tc>
                  <a:txBody>
                    <a:bodyPr anchorCtr="0"/>
                    <a:lstStyle/>
                    <a:p>
                      <a:pPr algn="r"/>
                      <a:endParaRPr>
                        <a:latin typeface="Arial Narrow"/>
                      </a:endParaRPr>
                    </a:p>
                  </a:txBody>
                  <a:tcPr/>
                </a:tc>
                <a:tc>
                  <a:txBody>
                    <a:bodyPr anchorCtr="0"/>
                    <a:lstStyle/>
                    <a:p>
                      <a:pPr algn="r"/>
                      <a:r>
                        <a:rPr dirty="1">
                          <a:latin typeface="Arial Narrow"/>
                        </a:rPr>
                        <a:t>6,99,999</a:t>
                      </a:r>
                    </a:p>
                  </a:txBody>
                  <a:tcPr/>
                </a:tc>
                <a:tc>
                  <a:txBody>
                    <a:bodyPr anchorCtr="0"/>
                    <a:lstStyle/>
                    <a:p>
                      <a:pPr algn="r"/>
                      <a:r>
                        <a:rPr dirty="1">
                          <a:latin typeface="Arial Narrow"/>
                        </a:rPr>
                        <a:t>28,79,998</a:t>
                      </a:r>
                    </a:p>
                  </a:txBody>
                  <a:tcPr/>
                </a:tc>
              </a:tr>
              <a:tr h="190500">
                <a:tc>
                  <a:txBody>
                    <a:bodyPr anchorCtr="0"/>
                    <a:lstStyle/>
                    <a:p>
                      <a:pPr algn="l"/>
                      <a:r>
                        <a:rPr dirty="1">
                          <a:latin typeface="Arial Narrow"/>
                        </a:rPr>
                        <a:t>Switch</a:t>
                      </a:r>
                    </a:p>
                  </a:txBody>
                  <a:tcPr/>
                </a:tc>
                <a:tc>
                  <a:txBody>
                    <a:bodyPr anchorCtr="0"/>
                    <a:lstStyle/>
                    <a:p>
                      <a:pPr algn="r"/>
                      <a:r>
                        <a:rPr dirty="1">
                          <a:latin typeface="Arial Narrow"/>
                        </a:rPr>
                        <a:t>1,00,000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1,00,000</a:t>
                      </a: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1,00,004</a:t>
                      </a:r>
                    </a:p>
                  </a:txBody>
                  <a:tcPr/>
                </a:tc>
                <a:tc>
                  <a:txBody>
                    <a:bodyPr anchorCtr="0"/>
                    <a:lstStyle/>
                    <a:p>
                      <a:pPr algn="r"/>
                      <a:r>
                        <a:rPr dirty="1">
                          <a:latin typeface="Arial Narrow"/>
                        </a:rPr>
                        <a:t>1,00,004</a:t>
                      </a: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27,46,695</a:t>
                      </a:r>
                    </a:p>
                  </a:txBody>
                  <a:tcPr/>
                </a:tc>
                <a:tc>
                  <a:txBody>
                    <a:bodyPr anchorCtr="0"/>
                    <a:lstStyle/>
                    <a:p>
                      <a:pPr algn="r"/>
                      <a:r>
                        <a:rPr dirty="1">
                          <a:latin typeface="Arial Narrow"/>
                        </a:rPr>
                        <a:t>3,66,958</a:t>
                      </a:r>
                    </a:p>
                  </a:txBody>
                  <a:tcPr/>
                </a:tc>
                <a:tc>
                  <a:txBody>
                    <a:bodyPr anchorCtr="0"/>
                    <a:lstStyle/>
                    <a:p>
                      <a:pPr algn="r"/>
                      <a:r>
                        <a:rPr dirty="1">
                          <a:latin typeface="Arial Narrow"/>
                        </a:rPr>
                        <a:t>6,09,208</a:t>
                      </a:r>
                    </a:p>
                  </a:txBody>
                  <a:tcPr/>
                </a:tc>
                <a:tc>
                  <a:txBody>
                    <a:bodyPr anchorCtr="0"/>
                    <a:lstStyle/>
                    <a:p>
                      <a:pPr algn="r"/>
                      <a:r>
                        <a:rPr dirty="1">
                          <a:latin typeface="Arial Narrow"/>
                        </a:rPr>
                        <a:t>37,22,861</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-4,66,696</a:t>
                      </a:r>
                    </a:p>
                  </a:txBody>
                  <a:tcPr/>
                </a:tc>
                <a:tc>
                  <a:txBody>
                    <a:bodyPr anchorCtr="0"/>
                    <a:lstStyle/>
                    <a:p>
                      <a:pPr algn="r"/>
                      <a:r>
                        <a:rPr dirty="1">
                          <a:latin typeface="Arial Narrow"/>
                        </a:rPr>
                        <a:t>-3,66,958</a:t>
                      </a:r>
                    </a:p>
                  </a:txBody>
                  <a:tcPr/>
                </a:tc>
                <a:tc>
                  <a:txBody>
                    <a:bodyPr anchorCtr="0"/>
                    <a:lstStyle/>
                    <a:p>
                      <a:pPr algn="r"/>
                      <a:r>
                        <a:rPr dirty="1">
                          <a:latin typeface="Arial Narrow"/>
                        </a:rPr>
                        <a:t>-9,214</a:t>
                      </a:r>
                    </a:p>
                  </a:txBody>
                  <a:tcPr/>
                </a:tc>
                <a:tc>
                  <a:txBody>
                    <a:bodyPr anchorCtr="0"/>
                    <a:lstStyle/>
                    <a:p>
                      <a:pPr algn="r"/>
                      <a:r>
                        <a:rPr dirty="1">
                          <a:latin typeface="Arial Narrow"/>
                        </a:rPr>
                        <a:t>-8,42,867</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32,35,436</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32,35,436</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13,32,908</a:t>
                      </a:r>
                    </a:p>
                  </a:txBody>
                  <a:tcPr>
                    <a:solidFill>
                      <a:srgbClr val="0066CC"/>
                    </a:solidFill>
                  </a:tcPr>
                </a:tc>
                <a:tc>
                  <a:txBody>
                    <a:bodyPr anchorCtr="0"/>
                    <a:lstStyle/>
                    <a:p>
                      <a:pPr algn="r"/>
                      <a:r>
                        <a:rPr dirty="1">
                          <a:solidFill>
                            <a:srgbClr val="FFFF00"/>
                          </a:solidFill>
                          <a:latin typeface="Arial Narrow"/>
                        </a:rPr>
                        <a:t>70,314</a:t>
                      </a:r>
                    </a:p>
                  </a:txBody>
                  <a:tcPr>
                    <a:solidFill>
                      <a:srgbClr val="0066CC"/>
                    </a:solidFill>
                  </a:tcPr>
                </a:tc>
                <a:tc>
                  <a:txBody>
                    <a:bodyPr anchorCtr="0"/>
                    <a:lstStyle/>
                    <a:p>
                      <a:pPr algn="r"/>
                      <a:r>
                        <a:rPr dirty="1">
                          <a:solidFill>
                            <a:srgbClr val="FFFF00"/>
                          </a:solidFill>
                          <a:latin typeface="Arial Narrow"/>
                        </a:rPr>
                        <a:t>9,214</a:t>
                      </a:r>
                    </a:p>
                  </a:txBody>
                  <a:tcPr>
                    <a:solidFill>
                      <a:srgbClr val="0066CC"/>
                    </a:solidFill>
                  </a:tcPr>
                </a:tc>
                <a:tc>
                  <a:txBody>
                    <a:bodyPr anchorCtr="0"/>
                    <a:lstStyle/>
                    <a:p>
                      <a:pPr algn="r"/>
                      <a:r>
                        <a:rPr dirty="1">
                          <a:solidFill>
                            <a:srgbClr val="FFFF00"/>
                          </a:solidFill>
                          <a:latin typeface="Arial Narrow"/>
                        </a:rPr>
                        <a:t>14,12,435</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45.82</a:t>
                      </a:r>
                    </a:p>
                  </a:txBody>
                  <a:tcPr>
                    <a:solidFill>
                      <a:srgbClr val="008000"/>
                    </a:solidFill>
                  </a:tcPr>
                </a:tc>
                <a:tc>
                  <a:txBody>
                    <a:bodyPr anchorCtr="0"/>
                    <a:lstStyle/>
                    <a:p>
                      <a:pPr algn="r"/>
                      <a:r>
                        <a:rPr dirty="1">
                          <a:solidFill>
                            <a:srgbClr val="FFFFFF"/>
                          </a:solidFill>
                          <a:latin typeface="Arial Narrow"/>
                        </a:rPr>
                        <a:t>24.60</a:t>
                      </a:r>
                    </a:p>
                  </a:txBody>
                  <a:tcPr>
                    <a:solidFill>
                      <a:srgbClr val="008000"/>
                    </a:solidFill>
                  </a:tcPr>
                </a:tc>
                <a:tc>
                  <a:txBody>
                    <a:bodyPr anchorCtr="0"/>
                    <a:lstStyle/>
                    <a:p>
                      <a:pPr algn="r"/>
                      <a:r>
                        <a:rPr dirty="1">
                          <a:solidFill>
                            <a:srgbClr val="FFFFFF"/>
                          </a:solidFill>
                          <a:latin typeface="Arial Narrow"/>
                        </a:rPr>
                        <a:t>7.39</a:t>
                      </a:r>
                    </a:p>
                  </a:txBody>
                  <a:tcPr>
                    <a:solidFill>
                      <a:srgbClr val="008000"/>
                    </a:solidFill>
                  </a:tcPr>
                </a:tc>
                <a:tc>
                  <a:txBody>
                    <a:bodyPr anchorCtr="0"/>
                    <a:lstStyle/>
                    <a:p>
                      <a:pPr algn="r"/>
                      <a:r>
                        <a:rPr sz="3000" dirty="1">
                          <a:solidFill>
                            <a:srgbClr val="FFFFFF"/>
                          </a:solidFill>
                          <a:latin typeface="Arial Narrow"/>
                        </a:rPr>
                        <a:t>42.67</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32,35,436</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32,35,436</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16,00,000</a:t>
                      </a:r>
                    </a:p>
                  </a:txBody>
                  <a:tcPr/>
                </a:tc>
                <a:tc>
                  <a:txBody>
                    <a:bodyPr anchorCtr="0"/>
                    <a:lstStyle/>
                    <a:p>
                      <a:pPr algn="r"/>
                      <a:r>
                        <a:rPr dirty="1">
                          <a:latin typeface="Arial Narrow"/>
                        </a:rPr>
                        <a:t>16,00,000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25,21,159</a:t>
                      </a:r>
                    </a:p>
                  </a:txBody>
                  <a:tcPr/>
                </a:tc>
                <a:tc>
                  <a:txBody>
                    <a:bodyPr anchorCtr="0"/>
                    <a:lstStyle/>
                    <a:p>
                      <a:pPr algn="r"/>
                      <a:endParaRPr>
                        <a:latin typeface="Arial Narrow"/>
                      </a:endParaRPr>
                    </a:p>
                  </a:txBody>
                  <a:tcPr/>
                </a:tc>
                <a:tc>
                  <a:txBody>
                    <a:bodyPr anchorCtr="0"/>
                    <a:lstStyle/>
                    <a:p>
                      <a:pPr algn="r"/>
                      <a:r>
                        <a:rPr dirty="1">
                          <a:latin typeface="Arial Narrow"/>
                        </a:rPr>
                        <a:t>16,19,422</a:t>
                      </a:r>
                    </a:p>
                  </a:txBody>
                  <a:tcPr/>
                </a:tc>
                <a:tc>
                  <a:txBody>
                    <a:bodyPr anchorCtr="0"/>
                    <a:lstStyle/>
                    <a:p>
                      <a:pPr algn="r"/>
                      <a:r>
                        <a:rPr dirty="1">
                          <a:latin typeface="Arial Narrow"/>
                        </a:rPr>
                        <a:t>41,40,580</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-25,21,159</a:t>
                      </a:r>
                    </a:p>
                  </a:txBody>
                  <a:tcPr/>
                </a:tc>
                <a:tc>
                  <a:txBody>
                    <a:bodyPr anchorCtr="0"/>
                    <a:lstStyle/>
                    <a:p>
                      <a:pPr algn="r"/>
                      <a:endParaRPr>
                        <a:latin typeface="Arial Narrow"/>
                      </a:endParaRPr>
                    </a:p>
                  </a:txBody>
                  <a:tcPr/>
                </a:tc>
                <a:tc>
                  <a:txBody>
                    <a:bodyPr anchorCtr="0"/>
                    <a:lstStyle/>
                    <a:p>
                      <a:pPr algn="r"/>
                      <a:r>
                        <a:rPr dirty="1">
                          <a:latin typeface="Arial Narrow"/>
                        </a:rPr>
                        <a:t>-19,422</a:t>
                      </a:r>
                    </a:p>
                  </a:txBody>
                  <a:tcPr/>
                </a:tc>
                <a:tc>
                  <a:txBody>
                    <a:bodyPr anchorCtr="0"/>
                    <a:lstStyle/>
                    <a:p>
                      <a:pPr algn="r"/>
                      <a:r>
                        <a:rPr dirty="1">
                          <a:latin typeface="Arial Narrow"/>
                        </a:rPr>
                        <a:t>-25,40,580</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13,46,321</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13,46,321</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6,32,044</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19,422</a:t>
                      </a:r>
                    </a:p>
                  </a:txBody>
                  <a:tcPr>
                    <a:solidFill>
                      <a:srgbClr val="0066CC"/>
                    </a:solidFill>
                  </a:tcPr>
                </a:tc>
                <a:tc>
                  <a:txBody>
                    <a:bodyPr anchorCtr="0"/>
                    <a:lstStyle/>
                    <a:p>
                      <a:pPr algn="r"/>
                      <a:r>
                        <a:rPr dirty="1">
                          <a:solidFill>
                            <a:srgbClr val="FFFF00"/>
                          </a:solidFill>
                          <a:latin typeface="Arial Narrow"/>
                        </a:rPr>
                        <a:t>6,51,465</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38.91</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7.63</a:t>
                      </a:r>
                    </a:p>
                  </a:txBody>
                  <a:tcPr>
                    <a:solidFill>
                      <a:srgbClr val="008000"/>
                    </a:solidFill>
                  </a:tcPr>
                </a:tc>
                <a:tc>
                  <a:txBody>
                    <a:bodyPr anchorCtr="0"/>
                    <a:lstStyle/>
                    <a:p>
                      <a:pPr algn="r"/>
                      <a:r>
                        <a:rPr sz="3000" dirty="1">
                          <a:solidFill>
                            <a:srgbClr val="FFFFFF"/>
                          </a:solidFill>
                          <a:latin typeface="Arial Narrow"/>
                        </a:rPr>
                        <a:t>34.61</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45,77,500</a:t>
                      </a:r>
                    </a:p>
                  </a:txBody>
                  <a:tcPr/>
                </a:tc>
                <a:tc>
                  <a:txBody>
                    <a:bodyPr anchorCtr="0"/>
                    <a:lstStyle/>
                    <a:p>
                      <a:pPr algn="r"/>
                      <a:r>
                        <a:rPr dirty="1">
                          <a:latin typeface="Arial Narrow"/>
                        </a:rPr>
                        <a:t>2,50,000</a:t>
                      </a:r>
                    </a:p>
                  </a:txBody>
                  <a:tcPr/>
                </a:tc>
                <a:tc>
                  <a:txBody>
                    <a:bodyPr anchorCtr="0"/>
                    <a:lstStyle/>
                    <a:p>
                      <a:pPr algn="r"/>
                      <a:r>
                        <a:rPr dirty="1">
                          <a:latin typeface="Arial Narrow"/>
                        </a:rPr>
                        <a:t>22,99,999</a:t>
                      </a:r>
                    </a:p>
                  </a:txBody>
                  <a:tcPr/>
                </a:tc>
                <a:tc>
                  <a:txBody>
                    <a:bodyPr anchorCtr="0"/>
                    <a:lstStyle/>
                    <a:p>
                      <a:pPr algn="r"/>
                      <a:r>
                        <a:rPr dirty="1">
                          <a:latin typeface="Arial Narrow"/>
                        </a:rPr>
                        <a:t>71,27,499</a:t>
                      </a:r>
                    </a:p>
                  </a:txBody>
                  <a:tcPr/>
                </a:tc>
              </a:tr>
              <a:tr h="190500">
                <a:tc>
                  <a:txBody>
                    <a:bodyPr anchorCtr="0"/>
                    <a:lstStyle/>
                    <a:p>
                      <a:pPr algn="l"/>
                      <a:r>
                        <a:rPr dirty="1">
                          <a:latin typeface="Arial Narrow"/>
                        </a:rPr>
                        <a:t>Switch</a:t>
                      </a:r>
                    </a:p>
                  </a:txBody>
                  <a:tcPr/>
                </a:tc>
                <a:tc>
                  <a:txBody>
                    <a:bodyPr anchorCtr="0"/>
                    <a:lstStyle/>
                    <a:p>
                      <a:pPr algn="r"/>
                      <a:r>
                        <a:rPr dirty="1">
                          <a:latin typeface="Arial Narrow"/>
                        </a:rPr>
                        <a:t>1,00,000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1,00,000</a:t>
                      </a: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1,00,004</a:t>
                      </a:r>
                    </a:p>
                  </a:txBody>
                  <a:tcPr/>
                </a:tc>
                <a:tc>
                  <a:txBody>
                    <a:bodyPr anchorCtr="0"/>
                    <a:lstStyle/>
                    <a:p>
                      <a:pPr algn="r"/>
                      <a:r>
                        <a:rPr dirty="1">
                          <a:latin typeface="Arial Narrow"/>
                        </a:rPr>
                        <a:t>1,00,004</a:t>
                      </a: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52,67,854</a:t>
                      </a:r>
                    </a:p>
                  </a:txBody>
                  <a:tcPr/>
                </a:tc>
                <a:tc>
                  <a:txBody>
                    <a:bodyPr anchorCtr="0"/>
                    <a:lstStyle/>
                    <a:p>
                      <a:pPr algn="r"/>
                      <a:r>
                        <a:rPr dirty="1">
                          <a:latin typeface="Arial Narrow"/>
                        </a:rPr>
                        <a:t>3,66,958</a:t>
                      </a:r>
                    </a:p>
                  </a:txBody>
                  <a:tcPr/>
                </a:tc>
                <a:tc>
                  <a:txBody>
                    <a:bodyPr anchorCtr="0"/>
                    <a:lstStyle/>
                    <a:p>
                      <a:pPr algn="r"/>
                      <a:r>
                        <a:rPr dirty="1">
                          <a:latin typeface="Arial Narrow"/>
                        </a:rPr>
                        <a:t>22,28,630</a:t>
                      </a:r>
                    </a:p>
                  </a:txBody>
                  <a:tcPr/>
                </a:tc>
                <a:tc>
                  <a:txBody>
                    <a:bodyPr anchorCtr="0"/>
                    <a:lstStyle/>
                    <a:p>
                      <a:pPr algn="r"/>
                      <a:r>
                        <a:rPr dirty="1">
                          <a:latin typeface="Arial Narrow"/>
                        </a:rPr>
                        <a:t>78,63,442</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-5,90,354</a:t>
                      </a:r>
                    </a:p>
                  </a:txBody>
                  <a:tcPr/>
                </a:tc>
                <a:tc>
                  <a:txBody>
                    <a:bodyPr anchorCtr="0"/>
                    <a:lstStyle/>
                    <a:p>
                      <a:pPr algn="r"/>
                      <a:r>
                        <a:rPr dirty="1">
                          <a:latin typeface="Arial Narrow"/>
                        </a:rPr>
                        <a:t>-1,16,958</a:t>
                      </a:r>
                    </a:p>
                  </a:txBody>
                  <a:tcPr/>
                </a:tc>
                <a:tc>
                  <a:txBody>
                    <a:bodyPr anchorCtr="0"/>
                    <a:lstStyle/>
                    <a:p>
                      <a:pPr algn="r"/>
                      <a:r>
                        <a:rPr dirty="1">
                          <a:latin typeface="Arial Narrow"/>
                        </a:rPr>
                        <a:t>-28,635</a:t>
                      </a:r>
                    </a:p>
                  </a:txBody>
                  <a:tcPr/>
                </a:tc>
                <a:tc>
                  <a:txBody>
                    <a:bodyPr anchorCtr="0"/>
                    <a:lstStyle/>
                    <a:p>
                      <a:pPr algn="r"/>
                      <a:r>
                        <a:rPr dirty="1">
                          <a:latin typeface="Arial Narrow"/>
                        </a:rPr>
                        <a:t>-7,35,947</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13,46,321</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13,46,321</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19,36,675</a:t>
                      </a:r>
                    </a:p>
                  </a:txBody>
                  <a:tcPr>
                    <a:solidFill>
                      <a:srgbClr val="0066CC"/>
                    </a:solidFill>
                  </a:tcPr>
                </a:tc>
                <a:tc>
                  <a:txBody>
                    <a:bodyPr anchorCtr="0"/>
                    <a:lstStyle/>
                    <a:p>
                      <a:pPr algn="r"/>
                      <a:r>
                        <a:rPr dirty="1">
                          <a:solidFill>
                            <a:srgbClr val="FFFF00"/>
                          </a:solidFill>
                          <a:latin typeface="Arial Narrow"/>
                        </a:rPr>
                        <a:t>1,16,958</a:t>
                      </a:r>
                    </a:p>
                  </a:txBody>
                  <a:tcPr>
                    <a:solidFill>
                      <a:srgbClr val="0066CC"/>
                    </a:solidFill>
                  </a:tcPr>
                </a:tc>
                <a:tc>
                  <a:txBody>
                    <a:bodyPr anchorCtr="0"/>
                    <a:lstStyle/>
                    <a:p>
                      <a:pPr algn="r"/>
                      <a:r>
                        <a:rPr dirty="1">
                          <a:solidFill>
                            <a:srgbClr val="FFFF00"/>
                          </a:solidFill>
                          <a:latin typeface="Arial Narrow"/>
                        </a:rPr>
                        <a:t>28,635</a:t>
                      </a:r>
                    </a:p>
                  </a:txBody>
                  <a:tcPr>
                    <a:solidFill>
                      <a:srgbClr val="0066CC"/>
                    </a:solidFill>
                  </a:tcPr>
                </a:tc>
                <a:tc>
                  <a:txBody>
                    <a:bodyPr anchorCtr="0"/>
                    <a:lstStyle/>
                    <a:p>
                      <a:pPr algn="r"/>
                      <a:r>
                        <a:rPr dirty="1">
                          <a:solidFill>
                            <a:srgbClr val="FFFF00"/>
                          </a:solidFill>
                          <a:latin typeface="Arial Narrow"/>
                        </a:rPr>
                        <a:t>20,82,268</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22.48</a:t>
                      </a:r>
                    </a:p>
                  </a:txBody>
                  <a:tcPr>
                    <a:solidFill>
                      <a:srgbClr val="008000"/>
                    </a:solidFill>
                  </a:tcPr>
                </a:tc>
                <a:tc>
                  <a:txBody>
                    <a:bodyPr anchorCtr="0"/>
                    <a:lstStyle/>
                    <a:p>
                      <a:pPr algn="r"/>
                      <a:r>
                        <a:rPr dirty="1">
                          <a:solidFill>
                            <a:srgbClr val="FFFFFF"/>
                          </a:solidFill>
                          <a:latin typeface="Arial Narrow"/>
                        </a:rPr>
                        <a:t>13.34</a:t>
                      </a:r>
                    </a:p>
                  </a:txBody>
                  <a:tcPr>
                    <a:solidFill>
                      <a:srgbClr val="008000"/>
                    </a:solidFill>
                  </a:tcPr>
                </a:tc>
                <a:tc>
                  <a:txBody>
                    <a:bodyPr anchorCtr="0"/>
                    <a:lstStyle/>
                    <a:p>
                      <a:pPr algn="r"/>
                      <a:r>
                        <a:rPr dirty="1">
                          <a:solidFill>
                            <a:srgbClr val="FFFFFF"/>
                          </a:solidFill>
                          <a:latin typeface="Arial Narrow"/>
                        </a:rPr>
                        <a:t>7.56</a:t>
                      </a:r>
                    </a:p>
                  </a:txBody>
                  <a:tcPr>
                    <a:solidFill>
                      <a:srgbClr val="008000"/>
                    </a:solidFill>
                  </a:tcPr>
                </a:tc>
                <a:tc>
                  <a:txBody>
                    <a:bodyPr anchorCtr="0"/>
                    <a:lstStyle/>
                    <a:p>
                      <a:pPr algn="r"/>
                      <a:r>
                        <a:rPr sz="3000" dirty="1">
                          <a:solidFill>
                            <a:srgbClr val="FFFFFF"/>
                          </a:solidFill>
                          <a:latin typeface="Arial Narrow"/>
                        </a:rPr>
                        <a:t>21.08</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(₹)10,84,098</a:t>
                      </a:r>
                    </a:p>
                  </a:txBody>
                  <a:tcPr anchor="ctr">
                    <a:solidFill>
                      <a:srgbClr val="D5E3CF"/>
                    </a:solidFill>
                  </a:tcPr>
                </a:tc>
                <a:tc>
                  <a:txBody>
                    <a:bodyPr anchorCtr="0"/>
                    <a:lstStyle/>
                    <a:p>
                      <a:pPr algn="ctr"/>
                      <a:r>
                        <a:rPr dirty="1">
                          <a:solidFill>
                            <a:srgbClr val="000000"/>
                          </a:solidFill>
                          <a:latin typeface="Arial Rounded MT Bold"/>
                        </a:rPr>
                        <a:t>(₹)13,46,321</a:t>
                      </a:r>
                    </a:p>
                  </a:txBody>
                  <a:tcPr anchor="ctr">
                    <a:solidFill>
                      <a:srgbClr val="D5E3CF"/>
                    </a:solidFill>
                  </a:tcPr>
                </a:tc>
                <a:tc>
                  <a:txBody>
                    <a:bodyPr anchorCtr="0"/>
                    <a:lstStyle/>
                    <a:p>
                      <a:pPr algn="ctr"/>
                      <a:r>
                        <a:rPr dirty="1">
                          <a:solidFill>
                            <a:srgbClr val="000000"/>
                          </a:solidFill>
                          <a:latin typeface="Arial Rounded MT Bold"/>
                        </a:rPr>
                        <a:t>(₹)2,62,223</a:t>
                      </a:r>
                    </a:p>
                  </a:txBody>
                  <a:tcPr anchor="ctr">
                    <a:solidFill>
                      <a:srgbClr val="D5E3CF"/>
                    </a:solidFill>
                  </a:tcPr>
                </a:tc>
                <a:tc>
                  <a:txBody>
                    <a:bodyPr anchorCtr="0"/>
                    <a:lstStyle/>
                    <a:p>
                      <a:pPr algn="ctr"/>
                      <a:r>
                        <a:rPr dirty="1">
                          <a:solidFill>
                            <a:srgbClr val="000000"/>
                          </a:solidFill>
                          <a:latin typeface="Arial Rounded MT Bold"/>
                        </a:rPr>
                        <a:t>21.26%</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2025-01-28T03:58:33.6068695Z</dcterms:created>
  <dcterms:modified xsi:type="dcterms:W3CDTF">2025-01-28T03:58:33.6068695Z</dcterms:modified>
</cp:coreProperties>
</file>