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 r:id="rId27" id="277"/>
  </p:sldIdLst>
  <p:sldSz cx="12700000" cy="8890000"/>
  <p:notesSz cx="6858000" cy="9144000"/>
  <p:custDataLst>
    <p:tags r:id="rId28"/>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slide" Target="slides/slide22.xml" /><Relationship Id="rId28"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4af9a6a2-d6e9-43f7-990f-638651b6c6a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3b50ba52-dd2a-448b-9e34-685d5d965a65.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5b781ea8-b42e-4a14-a95c-ac9aca9055cb.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7a95a5a1-f097-4c7d-8b45-49fc3c9cdeb6.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8713da56-0dba-4b16-8d50-7ea4da8a2fd7.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f299508c-f484-4a35-96c4-f890e0305302.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15,19,286 ]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11-Feb-2009</c:v>
                </c:pt>
                <c:pt idx="1">
                  <c:v>08-Jun-2009</c:v>
                </c:pt>
                <c:pt idx="2">
                  <c:v>02-Oct-2009</c:v>
                </c:pt>
                <c:pt idx="3">
                  <c:v>27-Jan-2010</c:v>
                </c:pt>
                <c:pt idx="4">
                  <c:v>23-May-2010</c:v>
                </c:pt>
                <c:pt idx="5">
                  <c:v>17-Sep-2010</c:v>
                </c:pt>
                <c:pt idx="6">
                  <c:v>11-Jan-2011</c:v>
                </c:pt>
                <c:pt idx="7">
                  <c:v>08-May-2011</c:v>
                </c:pt>
                <c:pt idx="8">
                  <c:v>02-Sep-2011</c:v>
                </c:pt>
                <c:pt idx="9">
                  <c:v>27-Dec-2011</c:v>
                </c:pt>
                <c:pt idx="10">
                  <c:v>22-Apr-2012</c:v>
                </c:pt>
                <c:pt idx="11">
                  <c:v>16-Aug-2012</c:v>
                </c:pt>
                <c:pt idx="12">
                  <c:v>11-Dec-2012</c:v>
                </c:pt>
                <c:pt idx="13">
                  <c:v>07-Apr-2013</c:v>
                </c:pt>
                <c:pt idx="14">
                  <c:v>01-Aug-2013</c:v>
                </c:pt>
                <c:pt idx="15">
                  <c:v>26-Nov-2013</c:v>
                </c:pt>
                <c:pt idx="16">
                  <c:v>22-Mar-2014</c:v>
                </c:pt>
                <c:pt idx="17">
                  <c:v>17-Jul-2014</c:v>
                </c:pt>
                <c:pt idx="18">
                  <c:v>10-Nov-2014</c:v>
                </c:pt>
                <c:pt idx="19">
                  <c:v>07-Mar-2015</c:v>
                </c:pt>
                <c:pt idx="20">
                  <c:v>02-Jul-2015</c:v>
                </c:pt>
                <c:pt idx="21">
                  <c:v>26-Oct-2015</c:v>
                </c:pt>
                <c:pt idx="22">
                  <c:v>20-Feb-2016</c:v>
                </c:pt>
                <c:pt idx="23">
                  <c:v>15-Jun-2016</c:v>
                </c:pt>
                <c:pt idx="24">
                  <c:v>10-Oct-2016</c:v>
                </c:pt>
                <c:pt idx="25">
                  <c:v>04-Feb-2017</c:v>
                </c:pt>
                <c:pt idx="26">
                  <c:v>31-May-2017</c:v>
                </c:pt>
                <c:pt idx="27">
                  <c:v>25-Sep-2017</c:v>
                </c:pt>
                <c:pt idx="28">
                  <c:v>19-Jan-2018</c:v>
                </c:pt>
                <c:pt idx="29">
                  <c:v>16-May-2018</c:v>
                </c:pt>
                <c:pt idx="30">
                  <c:v>09-Sep-2018</c:v>
                </c:pt>
                <c:pt idx="31">
                  <c:v>04-Jan-2019</c:v>
                </c:pt>
                <c:pt idx="32">
                  <c:v>01-May-2019</c:v>
                </c:pt>
                <c:pt idx="33">
                  <c:v>25-Aug-2019</c:v>
                </c:pt>
                <c:pt idx="34">
                  <c:v>20-Dec-2019</c:v>
                </c:pt>
                <c:pt idx="35">
                  <c:v>14-Apr-2020</c:v>
                </c:pt>
                <c:pt idx="36">
                  <c:v>09-Aug-2020</c:v>
                </c:pt>
                <c:pt idx="37">
                  <c:v>03-Dec-2020</c:v>
                </c:pt>
                <c:pt idx="38">
                  <c:v>30-Mar-2021</c:v>
                </c:pt>
                <c:pt idx="39">
                  <c:v>25-Jul-2021</c:v>
                </c:pt>
                <c:pt idx="40">
                  <c:v>18-Nov-2021</c:v>
                </c:pt>
                <c:pt idx="41">
                  <c:v>15-Mar-2022</c:v>
                </c:pt>
                <c:pt idx="42">
                  <c:v>09-Jul-2022</c:v>
                </c:pt>
                <c:pt idx="43">
                  <c:v>03-Nov-2022</c:v>
                </c:pt>
                <c:pt idx="44">
                  <c:v>28-Feb-2023</c:v>
                </c:pt>
                <c:pt idx="45">
                  <c:v>24-Jun-2023</c:v>
                </c:pt>
                <c:pt idx="46">
                  <c:v>19-Oct-2023</c:v>
                </c:pt>
                <c:pt idx="47">
                  <c:v>12-Feb-2024</c:v>
                </c:pt>
                <c:pt idx="48">
                  <c:v>08-Jun-2024</c:v>
                </c:pt>
                <c:pt idx="49">
                  <c:v>02-Oct-2024</c:v>
                </c:pt>
                <c:pt idx="50">
                  <c:v>27-Jan-2025</c:v>
                </c:pt>
              </c:strCache>
            </c:strRef>
          </c:cat>
          <c:val>
            <c:numRef>
              <c:f>'Sheet1'!$B$2:$B$52</c:f>
              <c:numCache>
                <c:formatCode>General</c:formatCode>
                <c:ptCount val="51"/>
                <c:pt idx="0">
                  <c:v>20000</c:v>
                </c:pt>
                <c:pt idx="1">
                  <c:v>58242.49</c:v>
                </c:pt>
                <c:pt idx="2">
                  <c:v>58242.49</c:v>
                </c:pt>
                <c:pt idx="3">
                  <c:v>58242.49</c:v>
                </c:pt>
                <c:pt idx="4">
                  <c:v>49127.06</c:v>
                </c:pt>
                <c:pt idx="5">
                  <c:v>49127.06</c:v>
                </c:pt>
                <c:pt idx="6">
                  <c:v>49127.06</c:v>
                </c:pt>
                <c:pt idx="7">
                  <c:v>40011.63</c:v>
                </c:pt>
                <c:pt idx="8">
                  <c:v>40011.63</c:v>
                </c:pt>
                <c:pt idx="9">
                  <c:v>40011.63</c:v>
                </c:pt>
                <c:pt idx="10">
                  <c:v>31682.47</c:v>
                </c:pt>
                <c:pt idx="11">
                  <c:v>31682.47</c:v>
                </c:pt>
                <c:pt idx="12">
                  <c:v>31682.47</c:v>
                </c:pt>
                <c:pt idx="13">
                  <c:v>73353.31</c:v>
                </c:pt>
                <c:pt idx="14">
                  <c:v>73353.31</c:v>
                </c:pt>
                <c:pt idx="15">
                  <c:v>73353.31</c:v>
                </c:pt>
                <c:pt idx="16">
                  <c:v>70528.1</c:v>
                </c:pt>
                <c:pt idx="17">
                  <c:v>65024.15</c:v>
                </c:pt>
                <c:pt idx="18">
                  <c:v>65024.15</c:v>
                </c:pt>
                <c:pt idx="19">
                  <c:v>97024.15</c:v>
                </c:pt>
                <c:pt idx="20">
                  <c:v>133079.01</c:v>
                </c:pt>
                <c:pt idx="21">
                  <c:v>141079.01</c:v>
                </c:pt>
                <c:pt idx="22">
                  <c:v>249079.01</c:v>
                </c:pt>
                <c:pt idx="23">
                  <c:v>247963.58</c:v>
                </c:pt>
                <c:pt idx="24">
                  <c:v>255963.58</c:v>
                </c:pt>
                <c:pt idx="25">
                  <c:v>261963.58</c:v>
                </c:pt>
                <c:pt idx="26">
                  <c:v>260612.71</c:v>
                </c:pt>
                <c:pt idx="27">
                  <c:v>315612.71</c:v>
                </c:pt>
                <c:pt idx="28">
                  <c:v>376612.71</c:v>
                </c:pt>
                <c:pt idx="29">
                  <c:v>500026.41</c:v>
                </c:pt>
                <c:pt idx="30">
                  <c:v>518026.41</c:v>
                </c:pt>
                <c:pt idx="31">
                  <c:v>556026.41</c:v>
                </c:pt>
                <c:pt idx="32">
                  <c:v>556467.19</c:v>
                </c:pt>
                <c:pt idx="33">
                  <c:v>594467.19</c:v>
                </c:pt>
                <c:pt idx="34">
                  <c:v>602467.19</c:v>
                </c:pt>
                <c:pt idx="35">
                  <c:v>646795.42</c:v>
                </c:pt>
                <c:pt idx="36">
                  <c:v>654795.32</c:v>
                </c:pt>
                <c:pt idx="37">
                  <c:v>658939.1</c:v>
                </c:pt>
                <c:pt idx="38">
                  <c:v>777572.36</c:v>
                </c:pt>
                <c:pt idx="39">
                  <c:v>785170.65</c:v>
                </c:pt>
                <c:pt idx="40">
                  <c:v>821168.53</c:v>
                </c:pt>
                <c:pt idx="41">
                  <c:v>886457.63</c:v>
                </c:pt>
                <c:pt idx="42">
                  <c:v>964453.73</c:v>
                </c:pt>
                <c:pt idx="43">
                  <c:v>970444.41</c:v>
                </c:pt>
                <c:pt idx="44">
                  <c:v>1030314.05</c:v>
                </c:pt>
                <c:pt idx="45">
                  <c:v>1107602.55</c:v>
                </c:pt>
                <c:pt idx="46">
                  <c:v>1167599.55</c:v>
                </c:pt>
                <c:pt idx="47">
                  <c:v>1227596.55</c:v>
                </c:pt>
                <c:pt idx="48">
                  <c:v>1334294.97</c:v>
                </c:pt>
                <c:pt idx="49">
                  <c:v>1364293.47</c:v>
                </c:pt>
                <c:pt idx="50">
                  <c:v>1519285.72</c:v>
                </c:pt>
              </c:numCache>
            </c:numRef>
          </c:val>
          <c:smooth val="0"/>
        </c:ser>
        <c:ser>
          <c:idx val="2"/>
          <c:order val="1"/>
          <c:tx>
            <c:strRef>
              <c:f>Sheet1!$C$1</c:f>
              <c:strCache>
                <c:ptCount val="1"/>
                <c:pt idx="0">
                  <c:v>Market Value [ Rs. 35,50,678 ]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11-Feb-2009</c:v>
                </c:pt>
                <c:pt idx="1">
                  <c:v>08-Jun-2009</c:v>
                </c:pt>
                <c:pt idx="2">
                  <c:v>02-Oct-2009</c:v>
                </c:pt>
                <c:pt idx="3">
                  <c:v>27-Jan-2010</c:v>
                </c:pt>
                <c:pt idx="4">
                  <c:v>23-May-2010</c:v>
                </c:pt>
                <c:pt idx="5">
                  <c:v>17-Sep-2010</c:v>
                </c:pt>
                <c:pt idx="6">
                  <c:v>11-Jan-2011</c:v>
                </c:pt>
                <c:pt idx="7">
                  <c:v>08-May-2011</c:v>
                </c:pt>
                <c:pt idx="8">
                  <c:v>02-Sep-2011</c:v>
                </c:pt>
                <c:pt idx="9">
                  <c:v>27-Dec-2011</c:v>
                </c:pt>
                <c:pt idx="10">
                  <c:v>22-Apr-2012</c:v>
                </c:pt>
                <c:pt idx="11">
                  <c:v>16-Aug-2012</c:v>
                </c:pt>
                <c:pt idx="12">
                  <c:v>11-Dec-2012</c:v>
                </c:pt>
                <c:pt idx="13">
                  <c:v>07-Apr-2013</c:v>
                </c:pt>
                <c:pt idx="14">
                  <c:v>01-Aug-2013</c:v>
                </c:pt>
                <c:pt idx="15">
                  <c:v>26-Nov-2013</c:v>
                </c:pt>
                <c:pt idx="16">
                  <c:v>22-Mar-2014</c:v>
                </c:pt>
                <c:pt idx="17">
                  <c:v>17-Jul-2014</c:v>
                </c:pt>
                <c:pt idx="18">
                  <c:v>10-Nov-2014</c:v>
                </c:pt>
                <c:pt idx="19">
                  <c:v>07-Mar-2015</c:v>
                </c:pt>
                <c:pt idx="20">
                  <c:v>02-Jul-2015</c:v>
                </c:pt>
                <c:pt idx="21">
                  <c:v>26-Oct-2015</c:v>
                </c:pt>
                <c:pt idx="22">
                  <c:v>20-Feb-2016</c:v>
                </c:pt>
                <c:pt idx="23">
                  <c:v>15-Jun-2016</c:v>
                </c:pt>
                <c:pt idx="24">
                  <c:v>10-Oct-2016</c:v>
                </c:pt>
                <c:pt idx="25">
                  <c:v>04-Feb-2017</c:v>
                </c:pt>
                <c:pt idx="26">
                  <c:v>31-May-2017</c:v>
                </c:pt>
                <c:pt idx="27">
                  <c:v>25-Sep-2017</c:v>
                </c:pt>
                <c:pt idx="28">
                  <c:v>19-Jan-2018</c:v>
                </c:pt>
                <c:pt idx="29">
                  <c:v>16-May-2018</c:v>
                </c:pt>
                <c:pt idx="30">
                  <c:v>09-Sep-2018</c:v>
                </c:pt>
                <c:pt idx="31">
                  <c:v>04-Jan-2019</c:v>
                </c:pt>
                <c:pt idx="32">
                  <c:v>01-May-2019</c:v>
                </c:pt>
                <c:pt idx="33">
                  <c:v>25-Aug-2019</c:v>
                </c:pt>
                <c:pt idx="34">
                  <c:v>20-Dec-2019</c:v>
                </c:pt>
                <c:pt idx="35">
                  <c:v>14-Apr-2020</c:v>
                </c:pt>
                <c:pt idx="36">
                  <c:v>09-Aug-2020</c:v>
                </c:pt>
                <c:pt idx="37">
                  <c:v>03-Dec-2020</c:v>
                </c:pt>
                <c:pt idx="38">
                  <c:v>30-Mar-2021</c:v>
                </c:pt>
                <c:pt idx="39">
                  <c:v>25-Jul-2021</c:v>
                </c:pt>
                <c:pt idx="40">
                  <c:v>18-Nov-2021</c:v>
                </c:pt>
                <c:pt idx="41">
                  <c:v>15-Mar-2022</c:v>
                </c:pt>
                <c:pt idx="42">
                  <c:v>09-Jul-2022</c:v>
                </c:pt>
                <c:pt idx="43">
                  <c:v>03-Nov-2022</c:v>
                </c:pt>
                <c:pt idx="44">
                  <c:v>28-Feb-2023</c:v>
                </c:pt>
                <c:pt idx="45">
                  <c:v>24-Jun-2023</c:v>
                </c:pt>
                <c:pt idx="46">
                  <c:v>19-Oct-2023</c:v>
                </c:pt>
                <c:pt idx="47">
                  <c:v>12-Feb-2024</c:v>
                </c:pt>
                <c:pt idx="48">
                  <c:v>08-Jun-2024</c:v>
                </c:pt>
                <c:pt idx="49">
                  <c:v>02-Oct-2024</c:v>
                </c:pt>
                <c:pt idx="50">
                  <c:v>27-Jan-2025</c:v>
                </c:pt>
              </c:strCache>
            </c:strRef>
          </c:cat>
          <c:val>
            <c:numRef>
              <c:f>'Sheet1'!$C$2:$C$52</c:f>
              <c:numCache>
                <c:formatCode>General</c:formatCode>
                <c:ptCount val="51"/>
                <c:pt idx="0">
                  <c:v>19558</c:v>
                </c:pt>
                <c:pt idx="1">
                  <c:v>75741</c:v>
                </c:pt>
                <c:pt idx="2">
                  <c:v>90984</c:v>
                </c:pt>
                <c:pt idx="3">
                  <c:v>92095</c:v>
                </c:pt>
                <c:pt idx="4">
                  <c:v>85961</c:v>
                </c:pt>
                <c:pt idx="5">
                  <c:v>101927</c:v>
                </c:pt>
                <c:pt idx="6">
                  <c:v>96849</c:v>
                </c:pt>
                <c:pt idx="7">
                  <c:v>84102</c:v>
                </c:pt>
                <c:pt idx="8">
                  <c:v>78225</c:v>
                </c:pt>
                <c:pt idx="9">
                  <c:v>71743</c:v>
                </c:pt>
                <c:pt idx="10">
                  <c:v>74715</c:v>
                </c:pt>
                <c:pt idx="11">
                  <c:v>75412</c:v>
                </c:pt>
                <c:pt idx="12">
                  <c:v>83215</c:v>
                </c:pt>
                <c:pt idx="13">
                  <c:v>116940</c:v>
                </c:pt>
                <c:pt idx="14">
                  <c:v>118700</c:v>
                </c:pt>
                <c:pt idx="15">
                  <c:v>131773</c:v>
                </c:pt>
                <c:pt idx="16">
                  <c:v>144270</c:v>
                </c:pt>
                <c:pt idx="17">
                  <c:v>178318</c:v>
                </c:pt>
                <c:pt idx="18">
                  <c:v>201084</c:v>
                </c:pt>
                <c:pt idx="19">
                  <c:v>263854</c:v>
                </c:pt>
                <c:pt idx="20">
                  <c:v>293049</c:v>
                </c:pt>
                <c:pt idx="21">
                  <c:v>299341</c:v>
                </c:pt>
                <c:pt idx="22">
                  <c:v>365626</c:v>
                </c:pt>
                <c:pt idx="23">
                  <c:v>413389</c:v>
                </c:pt>
                <c:pt idx="24">
                  <c:v>464295</c:v>
                </c:pt>
                <c:pt idx="25">
                  <c:v>462558</c:v>
                </c:pt>
                <c:pt idx="26">
                  <c:v>512978</c:v>
                </c:pt>
                <c:pt idx="27">
                  <c:v>597080</c:v>
                </c:pt>
                <c:pt idx="28">
                  <c:v>733720</c:v>
                </c:pt>
                <c:pt idx="29">
                  <c:v>834266</c:v>
                </c:pt>
                <c:pt idx="30">
                  <c:v>892642</c:v>
                </c:pt>
                <c:pt idx="31">
                  <c:v>874231</c:v>
                </c:pt>
                <c:pt idx="32">
                  <c:v>915471</c:v>
                </c:pt>
                <c:pt idx="33">
                  <c:v>912031</c:v>
                </c:pt>
                <c:pt idx="34">
                  <c:v>1033372</c:v>
                </c:pt>
                <c:pt idx="35">
                  <c:v>844271</c:v>
                </c:pt>
                <c:pt idx="36">
                  <c:v>1031943</c:v>
                </c:pt>
                <c:pt idx="37">
                  <c:v>1243433</c:v>
                </c:pt>
                <c:pt idx="38">
                  <c:v>1504751</c:v>
                </c:pt>
                <c:pt idx="39">
                  <c:v>1728472</c:v>
                </c:pt>
                <c:pt idx="40">
                  <c:v>1977189</c:v>
                </c:pt>
                <c:pt idx="41">
                  <c:v>1838518</c:v>
                </c:pt>
                <c:pt idx="42">
                  <c:v>1834810</c:v>
                </c:pt>
                <c:pt idx="43">
                  <c:v>2005957</c:v>
                </c:pt>
                <c:pt idx="44">
                  <c:v>1979235</c:v>
                </c:pt>
                <c:pt idx="45">
                  <c:v>2289988</c:v>
                </c:pt>
                <c:pt idx="46">
                  <c:v>2566352</c:v>
                </c:pt>
                <c:pt idx="47">
                  <c:v>2916789</c:v>
                </c:pt>
                <c:pt idx="48">
                  <c:v>3398594</c:v>
                </c:pt>
                <c:pt idx="49">
                  <c:v>3931961</c:v>
                </c:pt>
                <c:pt idx="50">
                  <c:v>3550678</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15,19,286 ]</a:t>
            </a:r>
          </a:p>
        </c:txPr>
      </c:legendEntry>
      <c:legendEntry>
        <c:idx val="1"/>
        <c:txPr>
          <a:bodyPr/>
          <a:lstStyle/>
          <a:p>
            <a:pPr>
              <a:defRPr sz="1400">
                <a:solidFill>
                  <a:prstClr val="black"/>
                </a:solidFill>
                <a:latin typeface="Arial Unicode MS"/>
              </a:defRPr>
            </a:pPr>
            <a:r>
              <a:t>Market Value [ Rs. 35,50,678 ]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15,19,286 ]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11-Feb-2009</c:v>
                </c:pt>
                <c:pt idx="1">
                  <c:v>08-Jun-2009</c:v>
                </c:pt>
                <c:pt idx="2">
                  <c:v>02-Oct-2009</c:v>
                </c:pt>
                <c:pt idx="3">
                  <c:v>27-Jan-2010</c:v>
                </c:pt>
                <c:pt idx="4">
                  <c:v>23-May-2010</c:v>
                </c:pt>
                <c:pt idx="5">
                  <c:v>17-Sep-2010</c:v>
                </c:pt>
                <c:pt idx="6">
                  <c:v>11-Jan-2011</c:v>
                </c:pt>
                <c:pt idx="7">
                  <c:v>08-May-2011</c:v>
                </c:pt>
                <c:pt idx="8">
                  <c:v>02-Sep-2011</c:v>
                </c:pt>
                <c:pt idx="9">
                  <c:v>27-Dec-2011</c:v>
                </c:pt>
                <c:pt idx="10">
                  <c:v>22-Apr-2012</c:v>
                </c:pt>
                <c:pt idx="11">
                  <c:v>16-Aug-2012</c:v>
                </c:pt>
                <c:pt idx="12">
                  <c:v>11-Dec-2012</c:v>
                </c:pt>
                <c:pt idx="13">
                  <c:v>07-Apr-2013</c:v>
                </c:pt>
                <c:pt idx="14">
                  <c:v>01-Aug-2013</c:v>
                </c:pt>
                <c:pt idx="15">
                  <c:v>26-Nov-2013</c:v>
                </c:pt>
                <c:pt idx="16">
                  <c:v>22-Mar-2014</c:v>
                </c:pt>
                <c:pt idx="17">
                  <c:v>17-Jul-2014</c:v>
                </c:pt>
                <c:pt idx="18">
                  <c:v>10-Nov-2014</c:v>
                </c:pt>
                <c:pt idx="19">
                  <c:v>07-Mar-2015</c:v>
                </c:pt>
                <c:pt idx="20">
                  <c:v>02-Jul-2015</c:v>
                </c:pt>
                <c:pt idx="21">
                  <c:v>26-Oct-2015</c:v>
                </c:pt>
                <c:pt idx="22">
                  <c:v>20-Feb-2016</c:v>
                </c:pt>
                <c:pt idx="23">
                  <c:v>15-Jun-2016</c:v>
                </c:pt>
                <c:pt idx="24">
                  <c:v>10-Oct-2016</c:v>
                </c:pt>
                <c:pt idx="25">
                  <c:v>04-Feb-2017</c:v>
                </c:pt>
                <c:pt idx="26">
                  <c:v>31-May-2017</c:v>
                </c:pt>
                <c:pt idx="27">
                  <c:v>25-Sep-2017</c:v>
                </c:pt>
                <c:pt idx="28">
                  <c:v>19-Jan-2018</c:v>
                </c:pt>
                <c:pt idx="29">
                  <c:v>16-May-2018</c:v>
                </c:pt>
                <c:pt idx="30">
                  <c:v>09-Sep-2018</c:v>
                </c:pt>
                <c:pt idx="31">
                  <c:v>04-Jan-2019</c:v>
                </c:pt>
                <c:pt idx="32">
                  <c:v>01-May-2019</c:v>
                </c:pt>
                <c:pt idx="33">
                  <c:v>25-Aug-2019</c:v>
                </c:pt>
                <c:pt idx="34">
                  <c:v>20-Dec-2019</c:v>
                </c:pt>
                <c:pt idx="35">
                  <c:v>14-Apr-2020</c:v>
                </c:pt>
                <c:pt idx="36">
                  <c:v>09-Aug-2020</c:v>
                </c:pt>
                <c:pt idx="37">
                  <c:v>03-Dec-2020</c:v>
                </c:pt>
                <c:pt idx="38">
                  <c:v>30-Mar-2021</c:v>
                </c:pt>
                <c:pt idx="39">
                  <c:v>25-Jul-2021</c:v>
                </c:pt>
                <c:pt idx="40">
                  <c:v>18-Nov-2021</c:v>
                </c:pt>
                <c:pt idx="41">
                  <c:v>15-Mar-2022</c:v>
                </c:pt>
                <c:pt idx="42">
                  <c:v>09-Jul-2022</c:v>
                </c:pt>
                <c:pt idx="43">
                  <c:v>03-Nov-2022</c:v>
                </c:pt>
                <c:pt idx="44">
                  <c:v>28-Feb-2023</c:v>
                </c:pt>
                <c:pt idx="45">
                  <c:v>24-Jun-2023</c:v>
                </c:pt>
                <c:pt idx="46">
                  <c:v>19-Oct-2023</c:v>
                </c:pt>
                <c:pt idx="47">
                  <c:v>12-Feb-2024</c:v>
                </c:pt>
                <c:pt idx="48">
                  <c:v>08-Jun-2024</c:v>
                </c:pt>
                <c:pt idx="49">
                  <c:v>02-Oct-2024</c:v>
                </c:pt>
                <c:pt idx="50">
                  <c:v>27-Jan-2025</c:v>
                </c:pt>
              </c:strCache>
            </c:strRef>
          </c:cat>
          <c:val>
            <c:numRef>
              <c:f>'Sheet1'!$B$2:$B$52</c:f>
              <c:numCache>
                <c:formatCode>General</c:formatCode>
                <c:ptCount val="51"/>
                <c:pt idx="0">
                  <c:v>20000</c:v>
                </c:pt>
                <c:pt idx="1">
                  <c:v>58242.49</c:v>
                </c:pt>
                <c:pt idx="2">
                  <c:v>58242.49</c:v>
                </c:pt>
                <c:pt idx="3">
                  <c:v>58242.49</c:v>
                </c:pt>
                <c:pt idx="4">
                  <c:v>49127.06</c:v>
                </c:pt>
                <c:pt idx="5">
                  <c:v>49127.06</c:v>
                </c:pt>
                <c:pt idx="6">
                  <c:v>49127.06</c:v>
                </c:pt>
                <c:pt idx="7">
                  <c:v>40011.63</c:v>
                </c:pt>
                <c:pt idx="8">
                  <c:v>40011.63</c:v>
                </c:pt>
                <c:pt idx="9">
                  <c:v>40011.63</c:v>
                </c:pt>
                <c:pt idx="10">
                  <c:v>31682.47</c:v>
                </c:pt>
                <c:pt idx="11">
                  <c:v>31682.47</c:v>
                </c:pt>
                <c:pt idx="12">
                  <c:v>31682.47</c:v>
                </c:pt>
                <c:pt idx="13">
                  <c:v>73353.31</c:v>
                </c:pt>
                <c:pt idx="14">
                  <c:v>73353.31</c:v>
                </c:pt>
                <c:pt idx="15">
                  <c:v>73353.31</c:v>
                </c:pt>
                <c:pt idx="16">
                  <c:v>70528.1</c:v>
                </c:pt>
                <c:pt idx="17">
                  <c:v>65024.15</c:v>
                </c:pt>
                <c:pt idx="18">
                  <c:v>65024.15</c:v>
                </c:pt>
                <c:pt idx="19">
                  <c:v>97024.15</c:v>
                </c:pt>
                <c:pt idx="20">
                  <c:v>133079.01</c:v>
                </c:pt>
                <c:pt idx="21">
                  <c:v>141079.01</c:v>
                </c:pt>
                <c:pt idx="22">
                  <c:v>249079.01</c:v>
                </c:pt>
                <c:pt idx="23">
                  <c:v>247963.58</c:v>
                </c:pt>
                <c:pt idx="24">
                  <c:v>255963.58</c:v>
                </c:pt>
                <c:pt idx="25">
                  <c:v>261963.58</c:v>
                </c:pt>
                <c:pt idx="26">
                  <c:v>260612.71</c:v>
                </c:pt>
                <c:pt idx="27">
                  <c:v>315612.71</c:v>
                </c:pt>
                <c:pt idx="28">
                  <c:v>376612.71</c:v>
                </c:pt>
                <c:pt idx="29">
                  <c:v>500026.41</c:v>
                </c:pt>
                <c:pt idx="30">
                  <c:v>518026.41</c:v>
                </c:pt>
                <c:pt idx="31">
                  <c:v>556026.41</c:v>
                </c:pt>
                <c:pt idx="32">
                  <c:v>556467.19</c:v>
                </c:pt>
                <c:pt idx="33">
                  <c:v>594467.19</c:v>
                </c:pt>
                <c:pt idx="34">
                  <c:v>602467.19</c:v>
                </c:pt>
                <c:pt idx="35">
                  <c:v>646795.42</c:v>
                </c:pt>
                <c:pt idx="36">
                  <c:v>654795.32</c:v>
                </c:pt>
                <c:pt idx="37">
                  <c:v>658939.1</c:v>
                </c:pt>
                <c:pt idx="38">
                  <c:v>777572.36</c:v>
                </c:pt>
                <c:pt idx="39">
                  <c:v>785170.65</c:v>
                </c:pt>
                <c:pt idx="40">
                  <c:v>821168.53</c:v>
                </c:pt>
                <c:pt idx="41">
                  <c:v>886457.63</c:v>
                </c:pt>
                <c:pt idx="42">
                  <c:v>964453.73</c:v>
                </c:pt>
                <c:pt idx="43">
                  <c:v>970444.41</c:v>
                </c:pt>
                <c:pt idx="44">
                  <c:v>1030314.05</c:v>
                </c:pt>
                <c:pt idx="45">
                  <c:v>1107602.55</c:v>
                </c:pt>
                <c:pt idx="46">
                  <c:v>1167599.55</c:v>
                </c:pt>
                <c:pt idx="47">
                  <c:v>1227596.55</c:v>
                </c:pt>
                <c:pt idx="48">
                  <c:v>1334294.97</c:v>
                </c:pt>
                <c:pt idx="49">
                  <c:v>1364293.47</c:v>
                </c:pt>
                <c:pt idx="50">
                  <c:v>1519285.72</c:v>
                </c:pt>
              </c:numCache>
            </c:numRef>
          </c:val>
          <c:shape val="box"/>
        </c:ser>
        <c:ser>
          <c:idx val="2"/>
          <c:order val="1"/>
          <c:tx>
            <c:strRef>
              <c:f>Sheet1!$C$1</c:f>
              <c:strCache>
                <c:ptCount val="1"/>
                <c:pt idx="0">
                  <c:v>Market Value [ Rs. 35,50,678 ]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11-Feb-2009</c:v>
                </c:pt>
                <c:pt idx="1">
                  <c:v>08-Jun-2009</c:v>
                </c:pt>
                <c:pt idx="2">
                  <c:v>02-Oct-2009</c:v>
                </c:pt>
                <c:pt idx="3">
                  <c:v>27-Jan-2010</c:v>
                </c:pt>
                <c:pt idx="4">
                  <c:v>23-May-2010</c:v>
                </c:pt>
                <c:pt idx="5">
                  <c:v>17-Sep-2010</c:v>
                </c:pt>
                <c:pt idx="6">
                  <c:v>11-Jan-2011</c:v>
                </c:pt>
                <c:pt idx="7">
                  <c:v>08-May-2011</c:v>
                </c:pt>
                <c:pt idx="8">
                  <c:v>02-Sep-2011</c:v>
                </c:pt>
                <c:pt idx="9">
                  <c:v>27-Dec-2011</c:v>
                </c:pt>
                <c:pt idx="10">
                  <c:v>22-Apr-2012</c:v>
                </c:pt>
                <c:pt idx="11">
                  <c:v>16-Aug-2012</c:v>
                </c:pt>
                <c:pt idx="12">
                  <c:v>11-Dec-2012</c:v>
                </c:pt>
                <c:pt idx="13">
                  <c:v>07-Apr-2013</c:v>
                </c:pt>
                <c:pt idx="14">
                  <c:v>01-Aug-2013</c:v>
                </c:pt>
                <c:pt idx="15">
                  <c:v>26-Nov-2013</c:v>
                </c:pt>
                <c:pt idx="16">
                  <c:v>22-Mar-2014</c:v>
                </c:pt>
                <c:pt idx="17">
                  <c:v>17-Jul-2014</c:v>
                </c:pt>
                <c:pt idx="18">
                  <c:v>10-Nov-2014</c:v>
                </c:pt>
                <c:pt idx="19">
                  <c:v>07-Mar-2015</c:v>
                </c:pt>
                <c:pt idx="20">
                  <c:v>02-Jul-2015</c:v>
                </c:pt>
                <c:pt idx="21">
                  <c:v>26-Oct-2015</c:v>
                </c:pt>
                <c:pt idx="22">
                  <c:v>20-Feb-2016</c:v>
                </c:pt>
                <c:pt idx="23">
                  <c:v>15-Jun-2016</c:v>
                </c:pt>
                <c:pt idx="24">
                  <c:v>10-Oct-2016</c:v>
                </c:pt>
                <c:pt idx="25">
                  <c:v>04-Feb-2017</c:v>
                </c:pt>
                <c:pt idx="26">
                  <c:v>31-May-2017</c:v>
                </c:pt>
                <c:pt idx="27">
                  <c:v>25-Sep-2017</c:v>
                </c:pt>
                <c:pt idx="28">
                  <c:v>19-Jan-2018</c:v>
                </c:pt>
                <c:pt idx="29">
                  <c:v>16-May-2018</c:v>
                </c:pt>
                <c:pt idx="30">
                  <c:v>09-Sep-2018</c:v>
                </c:pt>
                <c:pt idx="31">
                  <c:v>04-Jan-2019</c:v>
                </c:pt>
                <c:pt idx="32">
                  <c:v>01-May-2019</c:v>
                </c:pt>
                <c:pt idx="33">
                  <c:v>25-Aug-2019</c:v>
                </c:pt>
                <c:pt idx="34">
                  <c:v>20-Dec-2019</c:v>
                </c:pt>
                <c:pt idx="35">
                  <c:v>14-Apr-2020</c:v>
                </c:pt>
                <c:pt idx="36">
                  <c:v>09-Aug-2020</c:v>
                </c:pt>
                <c:pt idx="37">
                  <c:v>03-Dec-2020</c:v>
                </c:pt>
                <c:pt idx="38">
                  <c:v>30-Mar-2021</c:v>
                </c:pt>
                <c:pt idx="39">
                  <c:v>25-Jul-2021</c:v>
                </c:pt>
                <c:pt idx="40">
                  <c:v>18-Nov-2021</c:v>
                </c:pt>
                <c:pt idx="41">
                  <c:v>15-Mar-2022</c:v>
                </c:pt>
                <c:pt idx="42">
                  <c:v>09-Jul-2022</c:v>
                </c:pt>
                <c:pt idx="43">
                  <c:v>03-Nov-2022</c:v>
                </c:pt>
                <c:pt idx="44">
                  <c:v>28-Feb-2023</c:v>
                </c:pt>
                <c:pt idx="45">
                  <c:v>24-Jun-2023</c:v>
                </c:pt>
                <c:pt idx="46">
                  <c:v>19-Oct-2023</c:v>
                </c:pt>
                <c:pt idx="47">
                  <c:v>12-Feb-2024</c:v>
                </c:pt>
                <c:pt idx="48">
                  <c:v>08-Jun-2024</c:v>
                </c:pt>
                <c:pt idx="49">
                  <c:v>02-Oct-2024</c:v>
                </c:pt>
                <c:pt idx="50">
                  <c:v>27-Jan-2025</c:v>
                </c:pt>
              </c:strCache>
            </c:strRef>
          </c:cat>
          <c:val>
            <c:numRef>
              <c:f>'Sheet1'!$C$2:$C$52</c:f>
              <c:numCache>
                <c:formatCode>General</c:formatCode>
                <c:ptCount val="51"/>
                <c:pt idx="0">
                  <c:v>19558</c:v>
                </c:pt>
                <c:pt idx="1">
                  <c:v>75741</c:v>
                </c:pt>
                <c:pt idx="2">
                  <c:v>90984</c:v>
                </c:pt>
                <c:pt idx="3">
                  <c:v>92095</c:v>
                </c:pt>
                <c:pt idx="4">
                  <c:v>85961</c:v>
                </c:pt>
                <c:pt idx="5">
                  <c:v>101927</c:v>
                </c:pt>
                <c:pt idx="6">
                  <c:v>96849</c:v>
                </c:pt>
                <c:pt idx="7">
                  <c:v>84102</c:v>
                </c:pt>
                <c:pt idx="8">
                  <c:v>78225</c:v>
                </c:pt>
                <c:pt idx="9">
                  <c:v>71743</c:v>
                </c:pt>
                <c:pt idx="10">
                  <c:v>74715</c:v>
                </c:pt>
                <c:pt idx="11">
                  <c:v>75412</c:v>
                </c:pt>
                <c:pt idx="12">
                  <c:v>83215</c:v>
                </c:pt>
                <c:pt idx="13">
                  <c:v>116940</c:v>
                </c:pt>
                <c:pt idx="14">
                  <c:v>118700</c:v>
                </c:pt>
                <c:pt idx="15">
                  <c:v>131773</c:v>
                </c:pt>
                <c:pt idx="16">
                  <c:v>144270</c:v>
                </c:pt>
                <c:pt idx="17">
                  <c:v>178318</c:v>
                </c:pt>
                <c:pt idx="18">
                  <c:v>201084</c:v>
                </c:pt>
                <c:pt idx="19">
                  <c:v>263854</c:v>
                </c:pt>
                <c:pt idx="20">
                  <c:v>293049</c:v>
                </c:pt>
                <c:pt idx="21">
                  <c:v>299341</c:v>
                </c:pt>
                <c:pt idx="22">
                  <c:v>365626</c:v>
                </c:pt>
                <c:pt idx="23">
                  <c:v>413389</c:v>
                </c:pt>
                <c:pt idx="24">
                  <c:v>464295</c:v>
                </c:pt>
                <c:pt idx="25">
                  <c:v>462558</c:v>
                </c:pt>
                <c:pt idx="26">
                  <c:v>512978</c:v>
                </c:pt>
                <c:pt idx="27">
                  <c:v>597080</c:v>
                </c:pt>
                <c:pt idx="28">
                  <c:v>733720</c:v>
                </c:pt>
                <c:pt idx="29">
                  <c:v>834266</c:v>
                </c:pt>
                <c:pt idx="30">
                  <c:v>892642</c:v>
                </c:pt>
                <c:pt idx="31">
                  <c:v>874231</c:v>
                </c:pt>
                <c:pt idx="32">
                  <c:v>915471</c:v>
                </c:pt>
                <c:pt idx="33">
                  <c:v>912031</c:v>
                </c:pt>
                <c:pt idx="34">
                  <c:v>1033372</c:v>
                </c:pt>
                <c:pt idx="35">
                  <c:v>844271</c:v>
                </c:pt>
                <c:pt idx="36">
                  <c:v>1031943</c:v>
                </c:pt>
                <c:pt idx="37">
                  <c:v>1243433</c:v>
                </c:pt>
                <c:pt idx="38">
                  <c:v>1504751</c:v>
                </c:pt>
                <c:pt idx="39">
                  <c:v>1728472</c:v>
                </c:pt>
                <c:pt idx="40">
                  <c:v>1977189</c:v>
                </c:pt>
                <c:pt idx="41">
                  <c:v>1838518</c:v>
                </c:pt>
                <c:pt idx="42">
                  <c:v>1834810</c:v>
                </c:pt>
                <c:pt idx="43">
                  <c:v>2005957</c:v>
                </c:pt>
                <c:pt idx="44">
                  <c:v>1979235</c:v>
                </c:pt>
                <c:pt idx="45">
                  <c:v>2289988</c:v>
                </c:pt>
                <c:pt idx="46">
                  <c:v>2566352</c:v>
                </c:pt>
                <c:pt idx="47">
                  <c:v>2916789</c:v>
                </c:pt>
                <c:pt idx="48">
                  <c:v>3398594</c:v>
                </c:pt>
                <c:pt idx="49">
                  <c:v>3931961</c:v>
                </c:pt>
                <c:pt idx="50">
                  <c:v>3550678</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15,19,286 ]</a:t>
            </a:r>
          </a:p>
        </c:txPr>
      </c:legendEntry>
      <c:legendEntry>
        <c:idx val="1"/>
        <c:txPr>
          <a:bodyPr/>
          <a:lstStyle/>
          <a:p>
            <a:pPr>
              <a:defRPr sz="1400">
                <a:solidFill>
                  <a:prstClr val="black"/>
                </a:solidFill>
                <a:latin typeface="Arial Unicode MS"/>
              </a:defRPr>
            </a:pPr>
            <a:r>
              <a:t>Market Value [ Rs. 35,50,678 ]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33,38,059 [92.4 %]</c:v>
                </c:pt>
                <c:pt idx="1">
                  <c:v>Debt -  Rs. 2,05,443 [5.69 %]</c:v>
                </c:pt>
              </c:strCache>
            </c:strRef>
          </c:cat>
          <c:val>
            <c:numRef>
              <c:f>'Sheet1'!$C$2:$C$3</c:f>
              <c:numCache>
                <c:formatCode>General</c:formatCode>
                <c:ptCount val="2"/>
                <c:pt idx="0">
                  <c:v>92.4</c:v>
                </c:pt>
                <c:pt idx="1">
                  <c:v>5.69</c:v>
                </c:pt>
              </c:numCache>
            </c:numRef>
          </c:val>
          <c:dPt>
            <c:idx val="0"/>
            <c:invertIfNegative/>
          </c:dPt>
          <c:dPt>
            <c:idx val="1"/>
            <c:invertIfNegative/>
          </c:dPt>
        </c:ser>
      </c:pie3DChart>
    </c:plotArea>
    <c:legend>
      <c:legendPos val="r"/>
      <c:legendEntry>
        <c:idx val="0"/>
        <c:txPr>
          <a:bodyPr/>
          <a:lstStyle/>
          <a:p>
            <a:pPr>
              <a:defRPr/>
            </a:pPr>
            <a:r>
              <a:t>Equity -  Rs. 33,38,059 [92.4 %]</a:t>
            </a:r>
          </a:p>
        </c:txPr>
      </c:legendEntry>
      <c:legendEntry>
        <c:idx val="1"/>
        <c:txPr>
          <a:bodyPr/>
          <a:lstStyle/>
          <a:p>
            <a:pPr>
              <a:defRPr/>
            </a:pPr>
            <a:r>
              <a:t>Debt -  Rs. 2,05,443 [5.69 %]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41.18 %</c:v>
                </c:pt>
                <c:pt idx="1">
                  <c:v>Mid Cap : 29.42 %</c:v>
                </c:pt>
                <c:pt idx="2">
                  <c:v>Small Cap : 29.40 %</c:v>
                </c:pt>
              </c:strCache>
            </c:strRef>
          </c:cat>
          <c:val>
            <c:numRef>
              <c:f>'Sheet1'!$C$2:$C$4</c:f>
              <c:numCache>
                <c:formatCode>General</c:formatCode>
                <c:ptCount val="3"/>
                <c:pt idx="0">
                  <c:v>41.1829856293615</c:v>
                </c:pt>
                <c:pt idx="1">
                  <c:v>29.417633173298</c:v>
                </c:pt>
                <c:pt idx="2">
                  <c:v>29.3984727741673</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41.18 %</a:t>
            </a:r>
          </a:p>
        </c:txPr>
      </c:legendEntry>
      <c:legendEntry>
        <c:idx val="1"/>
        <c:txPr>
          <a:bodyPr/>
          <a:lstStyle/>
          <a:p>
            <a:pPr>
              <a:defRPr/>
            </a:pPr>
            <a:r>
              <a:t>Mid Cap : 29.42 %</a:t>
            </a:r>
          </a:p>
        </c:txPr>
      </c:legendEntry>
      <c:legendEntry>
        <c:idx val="2"/>
        <c:txPr>
          <a:bodyPr/>
          <a:lstStyle/>
          <a:p>
            <a:pPr>
              <a:defRPr/>
            </a:pPr>
            <a:r>
              <a:t>Small Cap : 29.40 %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Retail</c:v>
                </c:pt>
                <c:pt idx="2">
                  <c:v>Software &amp; Services</c:v>
                </c:pt>
                <c:pt idx="3">
                  <c:v>Automobile</c:v>
                </c:pt>
                <c:pt idx="4">
                  <c:v>Pharma &amp; Biotech</c:v>
                </c:pt>
                <c:pt idx="5">
                  <c:v>Industrial Products</c:v>
                </c:pt>
                <c:pt idx="6">
                  <c:v>Finance &amp; Investments</c:v>
                </c:pt>
                <c:pt idx="7">
                  <c:v>Cash</c:v>
                </c:pt>
                <c:pt idx="8">
                  <c:v>Consumer Durables</c:v>
                </c:pt>
                <c:pt idx="9">
                  <c:v>Construction</c:v>
                </c:pt>
              </c:strCache>
            </c:strRef>
          </c:cat>
          <c:val>
            <c:numRef>
              <c:f>'Sheet1'!$B$2:$B$11</c:f>
              <c:numCache>
                <c:formatCode>General</c:formatCode>
                <c:ptCount val="10"/>
                <c:pt idx="0">
                  <c:v>15.5649219612214</c:v>
                </c:pt>
                <c:pt idx="1">
                  <c:v>8.27164994104967</c:v>
                </c:pt>
                <c:pt idx="2">
                  <c:v>7.65179296403725</c:v>
                </c:pt>
                <c:pt idx="3">
                  <c:v>6.70950380392971</c:v>
                </c:pt>
                <c:pt idx="4">
                  <c:v>6.69380312728522</c:v>
                </c:pt>
                <c:pt idx="5">
                  <c:v>5.56116805001449</c:v>
                </c:pt>
                <c:pt idx="6">
                  <c:v>4.86599176605225</c:v>
                </c:pt>
                <c:pt idx="7">
                  <c:v>4.53736041773493</c:v>
                </c:pt>
                <c:pt idx="8">
                  <c:v>4.25395278166928</c:v>
                </c:pt>
                <c:pt idx="9">
                  <c:v>4.0192147460445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'Sheet1'!$A$2:$A$8</c:f>
              <c:strCache>
                <c:ptCount val="7"/>
                <c:pt idx="0">
                  <c:v>Axis Mutual Fund [27.74]</c:v>
                </c:pt>
                <c:pt idx="1">
                  <c:v>Mirae Asset Mutual Fund [16.89]</c:v>
                </c:pt>
                <c:pt idx="2">
                  <c:v>Bandhan Mutual Fund [16.62]</c:v>
                </c:pt>
                <c:pt idx="3">
                  <c:v>SBI Mutual Fund [14.16]</c:v>
                </c:pt>
                <c:pt idx="4">
                  <c:v>Invesco Mutual Fund [13.51]</c:v>
                </c:pt>
                <c:pt idx="5">
                  <c:v>Kotak Mutual Fund [8.39]</c:v>
                </c:pt>
                <c:pt idx="6">
                  <c:v>HDFC Mutual Fund [.97]</c:v>
                </c:pt>
              </c:strCache>
            </c:strRef>
          </c:cat>
          <c:val>
            <c:numRef>
              <c:f>'Sheet1'!$B$2:$B$8</c:f>
              <c:numCache>
                <c:formatCode>General</c:formatCode>
                <c:ptCount val="7"/>
                <c:pt idx="0">
                  <c:v>27.74</c:v>
                </c:pt>
                <c:pt idx="1">
                  <c:v>16.89</c:v>
                </c:pt>
                <c:pt idx="2">
                  <c:v>16.62</c:v>
                </c:pt>
                <c:pt idx="3">
                  <c:v>14.16</c:v>
                </c:pt>
                <c:pt idx="4">
                  <c:v>13.51</c:v>
                </c:pt>
                <c:pt idx="5">
                  <c:v>8.39</c:v>
                </c:pt>
                <c:pt idx="6">
                  <c:v>0.97</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SADHANA PRASANNA BANDEKAR</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4.20%</a:t>
                      </a:r>
                    </a:p>
                  </a:txBody>
                  <a:tcPr anchor="ctr">
                    <a:solidFill>
                      <a:srgbClr val="D5E3CF"/>
                    </a:solidFill>
                  </a:tcPr>
                </a:tc>
                <a:tc>
                  <a:txBody>
                    <a:bodyPr anchorCtr="0"/>
                    <a:lstStyle/>
                    <a:p>
                      <a:pPr algn="r"/>
                      <a:r>
                        <a:rPr dirty="1">
                          <a:solidFill>
                            <a:srgbClr val="000000"/>
                          </a:solidFill>
                        </a:rPr>
                        <a:t>1,51,799</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2.69%</a:t>
                      </a:r>
                    </a:p>
                  </a:txBody>
                  <a:tcPr anchor="ctr">
                    <a:solidFill>
                      <a:srgbClr val="D5E3CF"/>
                    </a:solidFill>
                  </a:tcPr>
                </a:tc>
                <a:tc>
                  <a:txBody>
                    <a:bodyPr anchorCtr="0"/>
                    <a:lstStyle/>
                    <a:p>
                      <a:pPr algn="r"/>
                      <a:r>
                        <a:rPr dirty="1">
                          <a:solidFill>
                            <a:srgbClr val="000000"/>
                          </a:solidFill>
                        </a:rPr>
                        <a:t>97,120</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2.33%</a:t>
                      </a:r>
                    </a:p>
                  </a:txBody>
                  <a:tcPr anchor="ctr">
                    <a:solidFill>
                      <a:srgbClr val="D5E3CF"/>
                    </a:solidFill>
                  </a:tcPr>
                </a:tc>
                <a:tc>
                  <a:txBody>
                    <a:bodyPr anchorCtr="0"/>
                    <a:lstStyle/>
                    <a:p>
                      <a:pPr algn="r"/>
                      <a:r>
                        <a:rPr dirty="1">
                          <a:solidFill>
                            <a:srgbClr val="000000"/>
                          </a:solidFill>
                        </a:rPr>
                        <a:t>84,245</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1.65%</a:t>
                      </a:r>
                    </a:p>
                  </a:txBody>
                  <a:tcPr anchor="ctr">
                    <a:solidFill>
                      <a:srgbClr val="D5E3CF"/>
                    </a:solidFill>
                  </a:tcPr>
                </a:tc>
                <a:tc>
                  <a:txBody>
                    <a:bodyPr anchorCtr="0"/>
                    <a:lstStyle/>
                    <a:p>
                      <a:pPr algn="r"/>
                      <a:r>
                        <a:rPr dirty="1">
                          <a:solidFill>
                            <a:srgbClr val="000000"/>
                          </a:solidFill>
                        </a:rPr>
                        <a:t>59,467</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1.52%</a:t>
                      </a:r>
                    </a:p>
                  </a:txBody>
                  <a:tcPr anchor="ctr">
                    <a:solidFill>
                      <a:srgbClr val="D5E3CF"/>
                    </a:solidFill>
                  </a:tcPr>
                </a:tc>
                <a:tc>
                  <a:txBody>
                    <a:bodyPr anchorCtr="0"/>
                    <a:lstStyle/>
                    <a:p>
                      <a:pPr algn="r"/>
                      <a:r>
                        <a:rPr dirty="1">
                          <a:solidFill>
                            <a:srgbClr val="000000"/>
                          </a:solidFill>
                        </a:rPr>
                        <a:t>54,741</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1.51%</a:t>
                      </a:r>
                    </a:p>
                  </a:txBody>
                  <a:tcPr anchor="ctr">
                    <a:solidFill>
                      <a:srgbClr val="D5E3CF"/>
                    </a:solidFill>
                  </a:tcPr>
                </a:tc>
                <a:tc>
                  <a:txBody>
                    <a:bodyPr anchorCtr="0"/>
                    <a:lstStyle/>
                    <a:p>
                      <a:pPr algn="r"/>
                      <a:r>
                        <a:rPr dirty="1">
                          <a:solidFill>
                            <a:srgbClr val="000000"/>
                          </a:solidFill>
                        </a:rPr>
                        <a:t>54,613</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1.49%</a:t>
                      </a:r>
                    </a:p>
                  </a:txBody>
                  <a:tcPr anchor="ctr">
                    <a:solidFill>
                      <a:srgbClr val="D5E3CF"/>
                    </a:solidFill>
                  </a:tcPr>
                </a:tc>
                <a:tc>
                  <a:txBody>
                    <a:bodyPr anchorCtr="0"/>
                    <a:lstStyle/>
                    <a:p>
                      <a:pPr algn="r"/>
                      <a:r>
                        <a:rPr dirty="1">
                          <a:solidFill>
                            <a:srgbClr val="000000"/>
                          </a:solidFill>
                        </a:rPr>
                        <a:t>53,931</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1.38%</a:t>
                      </a:r>
                    </a:p>
                  </a:txBody>
                  <a:tcPr anchor="ctr">
                    <a:solidFill>
                      <a:srgbClr val="D5E3CF"/>
                    </a:solidFill>
                  </a:tcPr>
                </a:tc>
                <a:tc>
                  <a:txBody>
                    <a:bodyPr anchorCtr="0"/>
                    <a:lstStyle/>
                    <a:p>
                      <a:pPr algn="r"/>
                      <a:r>
                        <a:rPr dirty="1">
                          <a:solidFill>
                            <a:srgbClr val="000000"/>
                          </a:solidFill>
                        </a:rPr>
                        <a:t>50,013</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1.26%</a:t>
                      </a:r>
                    </a:p>
                  </a:txBody>
                  <a:tcPr anchor="ctr">
                    <a:solidFill>
                      <a:srgbClr val="D5E3CF"/>
                    </a:solidFill>
                  </a:tcPr>
                </a:tc>
                <a:tc>
                  <a:txBody>
                    <a:bodyPr anchorCtr="0"/>
                    <a:lstStyle/>
                    <a:p>
                      <a:pPr algn="r"/>
                      <a:r>
                        <a:rPr dirty="1">
                          <a:solidFill>
                            <a:srgbClr val="000000"/>
                          </a:solidFill>
                        </a:rPr>
                        <a:t>45,677</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1.09%</a:t>
                      </a:r>
                    </a:p>
                  </a:txBody>
                  <a:tcPr anchor="ctr">
                    <a:solidFill>
                      <a:srgbClr val="D5E3CF"/>
                    </a:solidFill>
                  </a:tcPr>
                </a:tc>
                <a:tc>
                  <a:txBody>
                    <a:bodyPr anchorCtr="0"/>
                    <a:lstStyle/>
                    <a:p>
                      <a:pPr algn="r"/>
                      <a:r>
                        <a:rPr dirty="1">
                          <a:solidFill>
                            <a:srgbClr val="000000"/>
                          </a:solidFill>
                        </a:rPr>
                        <a:t>39,428</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19.13%</a:t>
                      </a:r>
                    </a:p>
                  </a:txBody>
                  <a:tcPr>
                    <a:solidFill>
                      <a:srgbClr val="70AD47"/>
                    </a:solidFill>
                  </a:tcPr>
                </a:tc>
                <a:tc>
                  <a:txBody>
                    <a:bodyPr anchorCtr="0"/>
                    <a:lstStyle/>
                    <a:p>
                      <a:pPr algn="r"/>
                      <a:r>
                        <a:rPr dirty="1">
                          <a:solidFill>
                            <a:srgbClr val="FFFFFF"/>
                          </a:solidFill>
                        </a:rPr>
                        <a:t>6,91,035</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SADHANA PRASANNA BANDEKAR</a:t>
                      </a:r>
                    </a:p>
                  </a:txBody>
                  <a:tcPr>
                    <a:solidFill>
                      <a:srgbClr val="D5E3CF"/>
                    </a:solidFill>
                  </a:tcPr>
                </a:tc>
                <a:tc>
                  <a:txBody>
                    <a:bodyPr anchorCtr="0"/>
                    <a:lstStyle/>
                    <a:p>
                      <a:pPr algn="r"/>
                      <a:r>
                        <a:rPr sz="1600" dirty="1">
                          <a:solidFill>
                            <a:srgbClr val="000000"/>
                          </a:solidFill>
                          <a:latin typeface="Arial"/>
                        </a:rPr>
                        <a:t>17,14,482</a:t>
                      </a:r>
                    </a:p>
                  </a:txBody>
                  <a:tcPr>
                    <a:solidFill>
                      <a:srgbClr val="D5E3CF"/>
                    </a:solidFill>
                  </a:tcPr>
                </a:tc>
                <a:tc>
                  <a:txBody>
                    <a:bodyPr anchorCtr="0"/>
                    <a:lstStyle/>
                    <a:p>
                      <a:pPr algn="r"/>
                      <a:r>
                        <a:rPr sz="1600" dirty="1">
                          <a:solidFill>
                            <a:srgbClr val="000000"/>
                          </a:solidFill>
                          <a:latin typeface="Arial"/>
                        </a:rPr>
                        <a:t>33,08,888</a:t>
                      </a:r>
                    </a:p>
                  </a:txBody>
                  <a:tcPr>
                    <a:solidFill>
                      <a:srgbClr val="D5E3CF"/>
                    </a:solidFill>
                  </a:tcPr>
                </a:tc>
                <a:tc>
                  <a:txBody>
                    <a:bodyPr anchorCtr="0"/>
                    <a:lstStyle/>
                    <a:p>
                      <a:pPr algn="r"/>
                      <a:r>
                        <a:rPr sz="1600" dirty="1">
                          <a:solidFill>
                            <a:srgbClr val="000000"/>
                          </a:solidFill>
                          <a:latin typeface="Arial"/>
                        </a:rPr>
                        <a:t>21.57</a:t>
                      </a:r>
                    </a:p>
                  </a:txBody>
                  <a:tcPr>
                    <a:solidFill>
                      <a:srgbClr val="D5E3CF"/>
                    </a:solidFill>
                  </a:tcPr>
                </a:tc>
                <a:tc>
                  <a:txBody>
                    <a:bodyPr anchorCtr="0"/>
                    <a:lstStyle/>
                    <a:p>
                      <a:pPr algn="r"/>
                      <a:r>
                        <a:rPr sz="1600" dirty="1">
                          <a:solidFill>
                            <a:srgbClr val="000000"/>
                          </a:solidFill>
                          <a:latin typeface="Arial"/>
                        </a:rPr>
                        <a:t>94.36</a:t>
                      </a:r>
                    </a:p>
                  </a:txBody>
                  <a:tcPr>
                    <a:solidFill>
                      <a:srgbClr val="D5E3CF"/>
                    </a:solidFill>
                  </a:tcPr>
                </a:tc>
              </a:tr>
              <a:tr h="317500">
                <a:tc>
                  <a:txBody>
                    <a:bodyPr anchorCtr="0"/>
                    <a:lstStyle/>
                    <a:p>
                      <a:pPr algn="ctr"/>
                      <a:r>
                        <a:rPr sz="1600" dirty="1">
                          <a:solidFill>
                            <a:srgbClr val="000000"/>
                          </a:solidFill>
                        </a:rPr>
                        <a:t>2</a:t>
                      </a:r>
                    </a:p>
                  </a:txBody>
                  <a:tcPr>
                    <a:solidFill>
                      <a:srgbClr val="D5E3CF"/>
                    </a:solidFill>
                  </a:tcPr>
                </a:tc>
                <a:tc>
                  <a:txBody>
                    <a:bodyPr anchorCtr="0"/>
                    <a:lstStyle/>
                    <a:p>
                      <a:pPr algn="l"/>
                      <a:r>
                        <a:rPr sz="1600" dirty="1">
                          <a:solidFill>
                            <a:srgbClr val="000000"/>
                          </a:solidFill>
                        </a:rPr>
                        <a:t>YASH PRASANNA BANDEKAR</a:t>
                      </a:r>
                    </a:p>
                  </a:txBody>
                  <a:tcPr>
                    <a:solidFill>
                      <a:srgbClr val="D5E3CF"/>
                    </a:solidFill>
                  </a:tcPr>
                </a:tc>
                <a:tc>
                  <a:txBody>
                    <a:bodyPr anchorCtr="0"/>
                    <a:lstStyle/>
                    <a:p>
                      <a:pPr algn="r"/>
                      <a:r>
                        <a:rPr sz="1600" dirty="1">
                          <a:solidFill>
                            <a:srgbClr val="000000"/>
                          </a:solidFill>
                        </a:rPr>
                        <a:t>1,02,457</a:t>
                      </a:r>
                    </a:p>
                  </a:txBody>
                  <a:tcPr>
                    <a:solidFill>
                      <a:srgbClr val="D5E3CF"/>
                    </a:solidFill>
                  </a:tcPr>
                </a:tc>
                <a:tc>
                  <a:txBody>
                    <a:bodyPr anchorCtr="0"/>
                    <a:lstStyle/>
                    <a:p>
                      <a:pPr algn="r"/>
                      <a:r>
                        <a:rPr sz="1600" dirty="1">
                          <a:solidFill>
                            <a:srgbClr val="000000"/>
                          </a:solidFill>
                        </a:rPr>
                        <a:t>2,41,790</a:t>
                      </a:r>
                    </a:p>
                  </a:txBody>
                  <a:tcPr>
                    <a:solidFill>
                      <a:srgbClr val="D5E3CF"/>
                    </a:solidFill>
                  </a:tcPr>
                </a:tc>
                <a:tc>
                  <a:txBody>
                    <a:bodyPr anchorCtr="0"/>
                    <a:lstStyle/>
                    <a:p>
                      <a:pPr algn="r"/>
                      <a:r>
                        <a:rPr sz="1600" dirty="1">
                          <a:solidFill>
                            <a:srgbClr val="000000"/>
                          </a:solidFill>
                        </a:rPr>
                        <a:t>12.39</a:t>
                      </a:r>
                    </a:p>
                  </a:txBody>
                  <a:tcPr>
                    <a:solidFill>
                      <a:srgbClr val="D5E3CF"/>
                    </a:solidFill>
                  </a:tcPr>
                </a:tc>
                <a:tc>
                  <a:txBody>
                    <a:bodyPr anchorCtr="0"/>
                    <a:lstStyle/>
                    <a:p>
                      <a:pPr algn="r"/>
                      <a:r>
                        <a:rPr sz="1600" dirty="1">
                          <a:solidFill>
                            <a:srgbClr val="000000"/>
                          </a:solidFill>
                        </a:rPr>
                        <a:t>5.64</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18,16,938</a:t>
                      </a:r>
                    </a:p>
                  </a:txBody>
                  <a:tcPr>
                    <a:solidFill>
                      <a:srgbClr val="70AD47"/>
                    </a:solidFill>
                  </a:tcPr>
                </a:tc>
                <a:tc>
                  <a:txBody>
                    <a:bodyPr anchorCtr="0"/>
                    <a:lstStyle/>
                    <a:p>
                      <a:pPr algn="r"/>
                      <a:r>
                        <a:rPr sz="1600" dirty="1">
                          <a:solidFill>
                            <a:srgbClr val="FFFFFF"/>
                          </a:solidFill>
                          <a:latin typeface="Arial Bold"/>
                        </a:rPr>
                        <a:t>35,50,678</a:t>
                      </a:r>
                    </a:p>
                  </a:txBody>
                  <a:tcPr>
                    <a:solidFill>
                      <a:srgbClr val="70AD47"/>
                    </a:solidFill>
                  </a:tcPr>
                </a:tc>
                <a:tc>
                  <a:txBody>
                    <a:bodyPr anchorCtr="0"/>
                    <a:lstStyle/>
                    <a:p>
                      <a:pPr algn="r"/>
                      <a:r>
                        <a:rPr sz="1600" dirty="1">
                          <a:solidFill>
                            <a:srgbClr val="FFFFFF"/>
                          </a:solidFill>
                          <a:latin typeface="Arial Bold"/>
                        </a:rPr>
                        <a:t>21.09</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602488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31016472811</a:t>
                      </a:r>
                    </a:p>
                  </a:txBody>
                  <a:tcPr>
                    <a:solidFill>
                      <a:srgbClr val="D5E3CF"/>
                    </a:solidFill>
                  </a:tcPr>
                </a:tc>
                <a:tc>
                  <a:txBody>
                    <a:bodyPr anchorCtr="0"/>
                    <a:lstStyle/>
                    <a:p>
                      <a:pPr algn="l"/>
                      <a:r>
                        <a:rPr sz="900" dirty="1">
                          <a:solidFill>
                            <a:srgbClr val="000000"/>
                          </a:solidFill>
                          <a:latin typeface="Arial"/>
                        </a:rPr>
                        <a:t>Invesco India Mid Cap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9048437076</a:t>
                      </a:r>
                    </a:p>
                  </a:txBody>
                  <a:tcPr>
                    <a:solidFill>
                      <a:srgbClr val="D5E3CF"/>
                    </a:solidFill>
                  </a:tcPr>
                </a:tc>
                <a:tc>
                  <a:txBody>
                    <a:bodyPr anchorCtr="0"/>
                    <a:lstStyle/>
                    <a:p>
                      <a:pPr algn="l"/>
                      <a:r>
                        <a:rPr sz="900" dirty="1">
                          <a:solidFill>
                            <a:srgbClr val="000000"/>
                          </a:solidFill>
                          <a:latin typeface="Arial"/>
                        </a:rPr>
                        <a:t>Axis ELSS Tax Saver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SBIN0016719</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77733982864</a:t>
                      </a:r>
                    </a:p>
                  </a:txBody>
                  <a:tcPr>
                    <a:solidFill>
                      <a:srgbClr val="D5E3CF"/>
                    </a:solidFill>
                  </a:tcPr>
                </a:tc>
                <a:tc>
                  <a:txBody>
                    <a:bodyPr anchorCtr="0"/>
                    <a:lstStyle/>
                    <a:p>
                      <a:pPr algn="l"/>
                      <a:r>
                        <a:rPr sz="900" dirty="1">
                          <a:solidFill>
                            <a:srgbClr val="000000"/>
                          </a:solidFill>
                          <a:latin typeface="Arial"/>
                        </a:rPr>
                        <a:t>Mirae Asset Focused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25473285</a:t>
                      </a:r>
                    </a:p>
                  </a:txBody>
                  <a:tcPr>
                    <a:solidFill>
                      <a:srgbClr val="D5E3CF"/>
                    </a:solidFill>
                  </a:tcPr>
                </a:tc>
                <a:tc>
                  <a:txBody>
                    <a:bodyPr anchorCtr="0"/>
                    <a:lstStyle/>
                    <a:p>
                      <a:pPr algn="l"/>
                      <a:r>
                        <a:rPr sz="900" dirty="1">
                          <a:solidFill>
                            <a:srgbClr val="000000"/>
                          </a:solidFill>
                          <a:latin typeface="Arial"/>
                        </a:rPr>
                        <a:t>SBI Retirement Benefit Fund Aggressive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10567839/60</a:t>
                      </a:r>
                    </a:p>
                  </a:txBody>
                  <a:tcPr>
                    <a:solidFill>
                      <a:srgbClr val="D5E3CF"/>
                    </a:solidFill>
                  </a:tcPr>
                </a:tc>
                <a:tc>
                  <a:txBody>
                    <a:bodyPr anchorCtr="0"/>
                    <a:lstStyle/>
                    <a:p>
                      <a:pPr algn="l"/>
                      <a:r>
                        <a:rPr sz="900" dirty="1">
                          <a:solidFill>
                            <a:srgbClr val="000000"/>
                          </a:solidFill>
                          <a:latin typeface="Arial"/>
                        </a:rPr>
                        <a:t>Kotak Multi Asset Allocation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10567839/60</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c>
                  <a:txBody>
                    <a:bodyPr anchorCtr="0"/>
                    <a:lstStyle/>
                    <a:p>
                      <a:pPr algn="l"/>
                      <a:r>
                        <a:rPr sz="900" dirty="1">
                          <a:solidFill>
                            <a:srgbClr val="000000"/>
                          </a:solidFill>
                          <a:latin typeface="Arial"/>
                        </a:rPr>
                        <a:t>2806307/97</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8</a:t>
                      </a:r>
                    </a:p>
                  </a:txBody>
                  <a:tcPr>
                    <a:solidFill>
                      <a:srgbClr val="D5E3CF"/>
                    </a:solidFill>
                  </a:tcPr>
                </a:tc>
                <a:tc>
                  <a:txBody>
                    <a:bodyPr anchorCtr="0"/>
                    <a:lstStyle/>
                    <a:p>
                      <a:pPr algn="l"/>
                      <a:r>
                        <a:rPr sz="900" dirty="1">
                          <a:solidFill>
                            <a:srgbClr val="000000"/>
                          </a:solidFill>
                          <a:latin typeface="Arial"/>
                        </a:rPr>
                        <a:t>SADHANA P BANDEKAR</a:t>
                      </a:r>
                    </a:p>
                  </a:txBody>
                  <a:tcPr>
                    <a:solidFill>
                      <a:srgbClr val="D5E3CF"/>
                    </a:solidFill>
                  </a:tcPr>
                </a:tc>
                <a:tc>
                  <a:txBody>
                    <a:bodyPr anchorCtr="0"/>
                    <a:lstStyle/>
                    <a:p>
                      <a:pPr algn="l"/>
                      <a:r>
                        <a:rPr sz="900" dirty="1">
                          <a:solidFill>
                            <a:srgbClr val="000000"/>
                          </a:solidFill>
                          <a:latin typeface="Arial"/>
                        </a:rPr>
                        <a:t>70411096971</a:t>
                      </a:r>
                    </a:p>
                  </a:txBody>
                  <a:tcPr>
                    <a:solidFill>
                      <a:srgbClr val="D5E3CF"/>
                    </a:solidFill>
                  </a:tcPr>
                </a:tc>
                <a:tc>
                  <a:txBody>
                    <a:bodyPr anchorCtr="0"/>
                    <a:lstStyle/>
                    <a:p>
                      <a:pPr algn="l"/>
                      <a:r>
                        <a:rPr sz="900" dirty="1">
                          <a:solidFill>
                            <a:srgbClr val="000000"/>
                          </a:solidFill>
                          <a:latin typeface="Arial"/>
                        </a:rPr>
                        <a:t>Mirae Asset ELSS Tax Saver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D BANDEKAR</a:t>
                      </a:r>
                    </a:p>
                  </a:txBody>
                  <a:tcPr>
                    <a:solidFill>
                      <a:srgbClr val="D5E3CF"/>
                    </a:solidFill>
                  </a:tcPr>
                </a:tc>
              </a:tr>
              <a:tr h="254000">
                <a:tc>
                  <a:txBody>
                    <a:bodyPr anchorCtr="0"/>
                    <a:lstStyle/>
                    <a:p>
                      <a:pPr algn="ctr"/>
                      <a:r>
                        <a:rPr sz="900" dirty="1">
                          <a:solidFill>
                            <a:srgbClr val="000000"/>
                          </a:solidFill>
                          <a:latin typeface="Arial"/>
                        </a:rPr>
                        <a:t>9</a:t>
                      </a:r>
                    </a:p>
                  </a:txBody>
                  <a:tcPr>
                    <a:solidFill>
                      <a:srgbClr val="D5E3CF"/>
                    </a:solidFill>
                  </a:tcPr>
                </a:tc>
                <a:tc>
                  <a:txBody>
                    <a:bodyPr anchorCtr="0"/>
                    <a:lstStyle/>
                    <a:p>
                      <a:pPr algn="l"/>
                      <a:r>
                        <a:rPr sz="900" dirty="1">
                          <a:solidFill>
                            <a:srgbClr val="000000"/>
                          </a:solidFill>
                          <a:latin typeface="Arial"/>
                        </a:rPr>
                        <a:t>SADHANA P BANDEKAR</a:t>
                      </a:r>
                    </a:p>
                  </a:txBody>
                  <a:tcPr>
                    <a:solidFill>
                      <a:srgbClr val="D5E3CF"/>
                    </a:solidFill>
                  </a:tcPr>
                </a:tc>
                <a:tc>
                  <a:txBody>
                    <a:bodyPr anchorCtr="0"/>
                    <a:lstStyle/>
                    <a:p>
                      <a:pPr algn="l"/>
                      <a:r>
                        <a:rPr sz="900" dirty="1">
                          <a:solidFill>
                            <a:srgbClr val="000000"/>
                          </a:solidFill>
                          <a:latin typeface="Arial"/>
                        </a:rPr>
                        <a:t>90415051943</a:t>
                      </a:r>
                    </a:p>
                  </a:txBody>
                  <a:tcPr>
                    <a:solidFill>
                      <a:srgbClr val="D5E3CF"/>
                    </a:solidFill>
                  </a:tcPr>
                </a:tc>
                <a:tc>
                  <a:txBody>
                    <a:bodyPr anchorCtr="0"/>
                    <a:lstStyle/>
                    <a:p>
                      <a:pPr algn="l"/>
                      <a:r>
                        <a:rPr sz="900" dirty="1">
                          <a:solidFill>
                            <a:srgbClr val="000000"/>
                          </a:solidFill>
                          <a:latin typeface="Arial"/>
                        </a:rPr>
                        <a:t>Axis Small Cap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SBIN0016719</a:t>
                      </a:r>
                    </a:p>
                  </a:txBody>
                  <a:tcPr>
                    <a:solidFill>
                      <a:srgbClr val="D5E3CF"/>
                    </a:solidFill>
                  </a:tcPr>
                </a:tc>
                <a:tc>
                  <a:txBody>
                    <a:bodyPr anchorCtr="0"/>
                    <a:lstStyle/>
                    <a:p>
                      <a:pPr algn="l"/>
                      <a:r>
                        <a:rPr sz="900" dirty="1">
                          <a:solidFill>
                            <a:srgbClr val="000000"/>
                          </a:solidFill>
                          <a:latin typeface="Arial"/>
                        </a:rPr>
                        <a:t>PRASANN A BANDEKAR</a:t>
                      </a:r>
                    </a:p>
                  </a:txBody>
                  <a:tcPr>
                    <a:solidFill>
                      <a:srgbClr val="D5E3CF"/>
                    </a:solidFill>
                  </a:tcPr>
                </a:tc>
              </a:tr>
              <a:tr h="254000">
                <a:tc>
                  <a:txBody>
                    <a:bodyPr anchorCtr="0"/>
                    <a:lstStyle/>
                    <a:p>
                      <a:pPr algn="ctr"/>
                      <a:r>
                        <a:rPr sz="900" dirty="1">
                          <a:solidFill>
                            <a:srgbClr val="000000"/>
                          </a:solidFill>
                          <a:latin typeface="Arial"/>
                        </a:rPr>
                        <a:t>10</a:t>
                      </a:r>
                    </a:p>
                  </a:txBody>
                  <a:tcPr>
                    <a:solidFill>
                      <a:srgbClr val="D5E3CF"/>
                    </a:solidFill>
                  </a:tcPr>
                </a:tc>
                <a:tc>
                  <a:txBody>
                    <a:bodyPr anchorCtr="0"/>
                    <a:lstStyle/>
                    <a:p>
                      <a:pPr algn="l"/>
                      <a:r>
                        <a:rPr sz="900" dirty="1">
                          <a:solidFill>
                            <a:srgbClr val="000000"/>
                          </a:solidFill>
                          <a:latin typeface="Arial"/>
                        </a:rPr>
                        <a:t>SADHANA P BANDEKAR</a:t>
                      </a:r>
                    </a:p>
                  </a:txBody>
                  <a:tcPr>
                    <a:solidFill>
                      <a:srgbClr val="D5E3CF"/>
                    </a:solidFill>
                  </a:tcPr>
                </a:tc>
                <a:tc>
                  <a:txBody>
                    <a:bodyPr anchorCtr="0"/>
                    <a:lstStyle/>
                    <a:p>
                      <a:pPr algn="l"/>
                      <a:r>
                        <a:rPr sz="900" dirty="1">
                          <a:solidFill>
                            <a:srgbClr val="000000"/>
                          </a:solidFill>
                          <a:latin typeface="Arial"/>
                        </a:rPr>
                        <a:t>7043467263</a:t>
                      </a:r>
                    </a:p>
                  </a:txBody>
                  <a:tcPr>
                    <a:solidFill>
                      <a:srgbClr val="D5E3CF"/>
                    </a:solidFill>
                  </a:tcPr>
                </a:tc>
                <a:tc>
                  <a:txBody>
                    <a:bodyPr anchorCtr="0"/>
                    <a:lstStyle/>
                    <a:p>
                      <a:pPr algn="l"/>
                      <a:r>
                        <a:rPr sz="900" dirty="1">
                          <a:solidFill>
                            <a:srgbClr val="000000"/>
                          </a:solidFill>
                          <a:latin typeface="Arial"/>
                        </a:rPr>
                        <a:t>Mirae Asset Focused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11</a:t>
                      </a:r>
                    </a:p>
                  </a:txBody>
                  <a:tcPr>
                    <a:solidFill>
                      <a:srgbClr val="D5E3CF"/>
                    </a:solidFill>
                  </a:tcPr>
                </a:tc>
                <a:tc>
                  <a:txBody>
                    <a:bodyPr anchorCtr="0"/>
                    <a:lstStyle/>
                    <a:p>
                      <a:pPr algn="l"/>
                      <a:r>
                        <a:rPr sz="900" dirty="1">
                          <a:solidFill>
                            <a:srgbClr val="000000"/>
                          </a:solidFill>
                          <a:latin typeface="Arial"/>
                        </a:rPr>
                        <a:t>SADHANA P BANDEKAR</a:t>
                      </a:r>
                    </a:p>
                  </a:txBody>
                  <a:tcPr>
                    <a:solidFill>
                      <a:srgbClr val="D5E3CF"/>
                    </a:solidFill>
                  </a:tcPr>
                </a:tc>
                <a:tc>
                  <a:txBody>
                    <a:bodyPr anchorCtr="0"/>
                    <a:lstStyle/>
                    <a:p>
                      <a:pPr algn="l"/>
                      <a:r>
                        <a:rPr sz="900" dirty="1">
                          <a:solidFill>
                            <a:srgbClr val="000000"/>
                          </a:solidFill>
                          <a:latin typeface="Arial"/>
                        </a:rPr>
                        <a:t>90415051943</a:t>
                      </a:r>
                    </a:p>
                  </a:txBody>
                  <a:tcPr>
                    <a:solidFill>
                      <a:srgbClr val="D5E3CF"/>
                    </a:solidFill>
                  </a:tcPr>
                </a:tc>
                <a:tc>
                  <a:txBody>
                    <a:bodyPr anchorCtr="0"/>
                    <a:lstStyle/>
                    <a:p>
                      <a:pPr algn="l"/>
                      <a:r>
                        <a:rPr sz="900" dirty="1">
                          <a:solidFill>
                            <a:srgbClr val="000000"/>
                          </a:solidFill>
                          <a:latin typeface="Arial"/>
                        </a:rPr>
                        <a:t>Axis Midcap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SBIN0016719</a:t>
                      </a:r>
                    </a:p>
                  </a:txBody>
                  <a:tcPr>
                    <a:solidFill>
                      <a:srgbClr val="D5E3CF"/>
                    </a:solidFill>
                  </a:tcPr>
                </a:tc>
                <a:tc>
                  <a:txBody>
                    <a:bodyPr anchorCtr="0"/>
                    <a:lstStyle/>
                    <a:p>
                      <a:pPr algn="l"/>
                      <a:r>
                        <a:rPr sz="900" dirty="1">
                          <a:solidFill>
                            <a:srgbClr val="000000"/>
                          </a:solidFill>
                          <a:latin typeface="Arial"/>
                        </a:rPr>
                        <a:t>PRASANN A BANDEKAR</a:t>
                      </a:r>
                    </a:p>
                  </a:txBody>
                  <a:tcPr>
                    <a:solidFill>
                      <a:srgbClr val="D5E3CF"/>
                    </a:solidFill>
                  </a:tcPr>
                </a:tc>
              </a:tr>
              <a:tr h="254000">
                <a:tc>
                  <a:txBody>
                    <a:bodyPr anchorCtr="0"/>
                    <a:lstStyle/>
                    <a:p>
                      <a:pPr algn="ctr"/>
                      <a:r>
                        <a:rPr sz="900" dirty="1">
                          <a:solidFill>
                            <a:srgbClr val="000000"/>
                          </a:solidFill>
                          <a:latin typeface="Arial"/>
                        </a:rPr>
                        <a:t>12</a:t>
                      </a:r>
                    </a:p>
                  </a:txBody>
                  <a:tcPr>
                    <a:solidFill>
                      <a:srgbClr val="D5E3CF"/>
                    </a:solidFill>
                  </a:tcPr>
                </a:tc>
                <a:tc>
                  <a:txBody>
                    <a:bodyPr anchorCtr="0"/>
                    <a:lstStyle/>
                    <a:p>
                      <a:pPr algn="l"/>
                      <a:r>
                        <a:rPr sz="900" dirty="1">
                          <a:solidFill>
                            <a:srgbClr val="000000"/>
                          </a:solidFill>
                          <a:latin typeface="Arial"/>
                        </a:rPr>
                        <a:t>SADHANA P BANDEKAR</a:t>
                      </a:r>
                    </a:p>
                  </a:txBody>
                  <a:tcPr>
                    <a:solidFill>
                      <a:srgbClr val="D5E3CF"/>
                    </a:solidFill>
                  </a:tcPr>
                </a:tc>
                <a:tc>
                  <a:txBody>
                    <a:bodyPr anchorCtr="0"/>
                    <a:lstStyle/>
                    <a:p>
                      <a:pPr algn="l"/>
                      <a:r>
                        <a:rPr sz="900" dirty="1">
                          <a:solidFill>
                            <a:srgbClr val="000000"/>
                          </a:solidFill>
                          <a:latin typeface="Arial"/>
                        </a:rPr>
                        <a:t>90414995124</a:t>
                      </a:r>
                    </a:p>
                  </a:txBody>
                  <a:tcPr>
                    <a:solidFill>
                      <a:srgbClr val="D5E3CF"/>
                    </a:solidFill>
                  </a:tcPr>
                </a:tc>
                <a:tc>
                  <a:txBody>
                    <a:bodyPr anchorCtr="0"/>
                    <a:lstStyle/>
                    <a:p>
                      <a:pPr algn="l"/>
                      <a:r>
                        <a:rPr sz="900" dirty="1">
                          <a:solidFill>
                            <a:srgbClr val="000000"/>
                          </a:solidFill>
                          <a:latin typeface="Arial"/>
                        </a:rPr>
                        <a:t>Axis ELSS Tax Saver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SBIN0016714</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13</a:t>
                      </a:r>
                    </a:p>
                  </a:txBody>
                  <a:tcPr>
                    <a:solidFill>
                      <a:srgbClr val="D5E3CF"/>
                    </a:solidFill>
                  </a:tcPr>
                </a:tc>
                <a:tc>
                  <a:txBody>
                    <a:bodyPr anchorCtr="0"/>
                    <a:lstStyle/>
                    <a:p>
                      <a:pPr algn="l"/>
                      <a:r>
                        <a:rPr sz="900" dirty="1">
                          <a:solidFill>
                            <a:srgbClr val="000000"/>
                          </a:solidFill>
                          <a:latin typeface="Arial"/>
                        </a:rPr>
                        <a:t>SADHANA P BANDEKAR</a:t>
                      </a:r>
                    </a:p>
                  </a:txBody>
                  <a:tcPr>
                    <a:solidFill>
                      <a:srgbClr val="D5E3CF"/>
                    </a:solidFill>
                  </a:tcPr>
                </a:tc>
                <a:tc>
                  <a:txBody>
                    <a:bodyPr anchorCtr="0"/>
                    <a:lstStyle/>
                    <a:p>
                      <a:pPr algn="l"/>
                      <a:r>
                        <a:rPr sz="900" dirty="1">
                          <a:solidFill>
                            <a:srgbClr val="000000"/>
                          </a:solidFill>
                          <a:latin typeface="Arial"/>
                        </a:rPr>
                        <a:t>7043467263</a:t>
                      </a:r>
                    </a:p>
                  </a:txBody>
                  <a:tcPr>
                    <a:solidFill>
                      <a:srgbClr val="D5E3CF"/>
                    </a:solidFill>
                  </a:tcPr>
                </a:tc>
                <a:tc>
                  <a:txBody>
                    <a:bodyPr anchorCtr="0"/>
                    <a:lstStyle/>
                    <a:p>
                      <a:pPr algn="l"/>
                      <a:r>
                        <a:rPr sz="900" dirty="1">
                          <a:solidFill>
                            <a:srgbClr val="000000"/>
                          </a:solidFill>
                          <a:latin typeface="Arial"/>
                        </a:rPr>
                        <a:t>Mirae Asset Large &amp; Midcap Fund Reg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SBIN0004666</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14</a:t>
                      </a:r>
                    </a:p>
                  </a:txBody>
                  <a:tcPr>
                    <a:solidFill>
                      <a:srgbClr val="D5E3CF"/>
                    </a:solidFill>
                  </a:tcPr>
                </a:tc>
                <a:tc>
                  <a:txBody>
                    <a:bodyPr anchorCtr="0"/>
                    <a:lstStyle/>
                    <a:p>
                      <a:pPr algn="l"/>
                      <a:r>
                        <a:rPr sz="900" dirty="1">
                          <a:solidFill>
                            <a:srgbClr val="000000"/>
                          </a:solidFill>
                          <a:latin typeface="Arial"/>
                        </a:rPr>
                        <a:t>SADHANA PRASANNA BANDEKAR</a:t>
                      </a:r>
                    </a:p>
                  </a:txBody>
                  <a:tcPr>
                    <a:solidFill>
                      <a:srgbClr val="D5E3CF"/>
                    </a:solidFill>
                  </a:tcPr>
                </a:tc>
                <a:tc>
                  <a:txBody>
                    <a:bodyPr anchorCtr="0"/>
                    <a:lstStyle/>
                    <a:p>
                      <a:pPr algn="l"/>
                      <a:r>
                        <a:rPr sz="900" dirty="1">
                          <a:solidFill>
                            <a:srgbClr val="000000"/>
                          </a:solidFill>
                          <a:latin typeface="Arial"/>
                        </a:rPr>
                        <a:t>11611726</a:t>
                      </a:r>
                    </a:p>
                  </a:txBody>
                  <a:tcPr>
                    <a:solidFill>
                      <a:srgbClr val="D5E3CF"/>
                    </a:solidFill>
                  </a:tcPr>
                </a:tc>
                <a:tc>
                  <a:txBody>
                    <a:bodyPr anchorCtr="0"/>
                    <a:lstStyle/>
                    <a:p>
                      <a:pPr algn="l"/>
                      <a:r>
                        <a:rPr sz="900" dirty="1">
                          <a:solidFill>
                            <a:srgbClr val="000000"/>
                          </a:solidFill>
                          <a:latin typeface="Arial"/>
                        </a:rPr>
                        <a:t>SBI Retirement Benefit Fund Aggressive Reg (G)</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xxxxxxx46305</a:t>
                      </a:r>
                    </a:p>
                  </a:txBody>
                  <a:tcPr>
                    <a:solidFill>
                      <a:srgbClr val="D5E3CF"/>
                    </a:solidFill>
                  </a:tcPr>
                </a:tc>
                <a:tc>
                  <a:txBody>
                    <a:bodyPr anchorCtr="0"/>
                    <a:lstStyle/>
                    <a:p>
                      <a:pPr algn="l"/>
                      <a:r>
                        <a:rPr sz="900" dirty="1">
                          <a:solidFill>
                            <a:srgbClr val="000000"/>
                          </a:solidFill>
                          <a:latin typeface="Arial"/>
                        </a:rPr>
                        <a:t>ICIC0000004</a:t>
                      </a:r>
                    </a:p>
                  </a:txBody>
                  <a:tcPr>
                    <a:solidFill>
                      <a:srgbClr val="D5E3CF"/>
                    </a:solidFill>
                  </a:tcPr>
                </a:tc>
                <a:tc>
                  <a:txBody>
                    <a:bodyPr anchorCtr="0"/>
                    <a:lstStyle/>
                    <a:p>
                      <a:pPr algn="l"/>
                      <a:r>
                        <a:rPr sz="900" dirty="1">
                          <a:solidFill>
                            <a:srgbClr val="000000"/>
                          </a:solidFill>
                          <a:latin typeface="Arial"/>
                        </a:rPr>
                        <a:t>PRASANNA D BANDEKAR</a:t>
                      </a:r>
                    </a:p>
                  </a:txBody>
                  <a:tcPr>
                    <a:solidFill>
                      <a:srgbClr val="D5E3CF"/>
                    </a:solidFill>
                  </a:tcPr>
                </a:tc>
              </a:tr>
              <a:tr h="254000">
                <a:tc>
                  <a:txBody>
                    <a:bodyPr anchorCtr="0"/>
                    <a:lstStyle/>
                    <a:p>
                      <a:pPr algn="ctr"/>
                      <a:r>
                        <a:rPr sz="900" dirty="1">
                          <a:solidFill>
                            <a:srgbClr val="000000"/>
                          </a:solidFill>
                          <a:latin typeface="Arial"/>
                        </a:rPr>
                        <a:t>15</a:t>
                      </a:r>
                    </a:p>
                  </a:txBody>
                  <a:tcPr>
                    <a:solidFill>
                      <a:srgbClr val="D5E3CF"/>
                    </a:solidFill>
                  </a:tcPr>
                </a:tc>
                <a:tc>
                  <a:txBody>
                    <a:bodyPr anchorCtr="0"/>
                    <a:lstStyle/>
                    <a:p>
                      <a:pPr algn="l"/>
                      <a:r>
                        <a:rPr sz="900" dirty="1">
                          <a:solidFill>
                            <a:srgbClr val="000000"/>
                          </a:solidFill>
                          <a:latin typeface="Arial"/>
                        </a:rPr>
                        <a:t>SADHANA PRASANNA BANDEKAR</a:t>
                      </a:r>
                    </a:p>
                  </a:txBody>
                  <a:tcPr>
                    <a:solidFill>
                      <a:srgbClr val="D5E3CF"/>
                    </a:solidFill>
                  </a:tcPr>
                </a:tc>
                <a:tc>
                  <a:txBody>
                    <a:bodyPr anchorCtr="0"/>
                    <a:lstStyle/>
                    <a:p>
                      <a:pPr algn="l"/>
                      <a:r>
                        <a:rPr sz="900" dirty="1">
                          <a:solidFill>
                            <a:srgbClr val="000000"/>
                          </a:solidFill>
                          <a:latin typeface="Arial"/>
                        </a:rPr>
                        <a:t>5568507/13</a:t>
                      </a:r>
                    </a:p>
                  </a:txBody>
                  <a:tcPr>
                    <a:solidFill>
                      <a:srgbClr val="D5E3CF"/>
                    </a:solidFill>
                  </a:tcPr>
                </a:tc>
                <a:tc>
                  <a:txBody>
                    <a:bodyPr anchorCtr="0"/>
                    <a:lstStyle/>
                    <a:p>
                      <a:pPr algn="l"/>
                      <a:r>
                        <a:rPr sz="900" dirty="1">
                          <a:solidFill>
                            <a:srgbClr val="000000"/>
                          </a:solidFill>
                          <a:latin typeface="Arial"/>
                        </a:rPr>
                        <a:t>HDFC ELSS Tax saver Reg IDCW</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xxxxxxx46305</a:t>
                      </a:r>
                    </a:p>
                  </a:txBody>
                  <a:tcPr>
                    <a:solidFill>
                      <a:srgbClr val="D5E3CF"/>
                    </a:solidFill>
                  </a:tcPr>
                </a:tc>
                <a:tc>
                  <a:txBody>
                    <a:bodyPr anchorCtr="0"/>
                    <a:lstStyle/>
                    <a:p>
                      <a:pPr algn="l"/>
                      <a:r>
                        <a:rPr sz="900" dirty="1">
                          <a:solidFill>
                            <a:srgbClr val="000000"/>
                          </a:solidFill>
                          <a:latin typeface="Arial"/>
                        </a:rPr>
                        <a:t>ICIC0000004</a:t>
                      </a:r>
                    </a:p>
                  </a:txBody>
                  <a:tcPr>
                    <a:solidFill>
                      <a:srgbClr val="D5E3CF"/>
                    </a:solidFill>
                  </a:tcPr>
                </a:tc>
                <a:tc>
                  <a:txBody>
                    <a:bodyPr anchorCtr="0"/>
                    <a:lstStyle/>
                    <a:p>
                      <a:pPr algn="l"/>
                      <a:r>
                        <a:rPr sz="900" dirty="1">
                          <a:solidFill>
                            <a:srgbClr val="000000"/>
                          </a:solidFill>
                          <a:latin typeface="Arial"/>
                        </a:rPr>
                        <a:t>Yash Bandekar</a:t>
                      </a:r>
                    </a:p>
                  </a:txBody>
                  <a:tcPr>
                    <a:solidFill>
                      <a:srgbClr val="D5E3CF"/>
                    </a:solidFill>
                  </a:tcPr>
                </a:tc>
              </a:tr>
              <a:tr h="254000">
                <a:tc>
                  <a:txBody>
                    <a:bodyPr anchorCtr="0"/>
                    <a:lstStyle/>
                    <a:p>
                      <a:pPr algn="ctr"/>
                      <a:r>
                        <a:rPr sz="900" dirty="1">
                          <a:solidFill>
                            <a:srgbClr val="000000"/>
                          </a:solidFill>
                          <a:latin typeface="Arial"/>
                        </a:rPr>
                        <a:t>16</a:t>
                      </a:r>
                    </a:p>
                  </a:txBody>
                  <a:tcPr>
                    <a:solidFill>
                      <a:srgbClr val="D5E3CF"/>
                    </a:solidFill>
                  </a:tcPr>
                </a:tc>
                <a:tc>
                  <a:txBody>
                    <a:bodyPr anchorCtr="0"/>
                    <a:lstStyle/>
                    <a:p>
                      <a:pPr algn="l"/>
                      <a:r>
                        <a:rPr sz="900" dirty="1">
                          <a:solidFill>
                            <a:srgbClr val="000000"/>
                          </a:solidFill>
                          <a:latin typeface="Arial"/>
                        </a:rPr>
                        <a:t>SADHANA PRASANNA BANDEKAR</a:t>
                      </a:r>
                    </a:p>
                  </a:txBody>
                  <a:tcPr>
                    <a:solidFill>
                      <a:srgbClr val="D5E3CF"/>
                    </a:solidFill>
                  </a:tcPr>
                </a:tc>
                <a:tc>
                  <a:txBody>
                    <a:bodyPr anchorCtr="0"/>
                    <a:lstStyle/>
                    <a:p>
                      <a:pPr algn="l"/>
                      <a:r>
                        <a:rPr sz="900" dirty="1">
                          <a:solidFill>
                            <a:srgbClr val="000000"/>
                          </a:solidFill>
                          <a:latin typeface="Arial"/>
                        </a:rPr>
                        <a:t>91017632545</a:t>
                      </a:r>
                    </a:p>
                  </a:txBody>
                  <a:tcPr>
                    <a:solidFill>
                      <a:srgbClr val="D5E3CF"/>
                    </a:solidFill>
                  </a:tcPr>
                </a:tc>
                <a:tc>
                  <a:txBody>
                    <a:bodyPr anchorCtr="0"/>
                    <a:lstStyle/>
                    <a:p>
                      <a:pPr algn="l"/>
                      <a:r>
                        <a:rPr sz="900" dirty="1">
                          <a:solidFill>
                            <a:srgbClr val="000000"/>
                          </a:solidFill>
                          <a:latin typeface="Arial"/>
                        </a:rPr>
                        <a:t>Axis ELSS Tax Saver Fund (G)</a:t>
                      </a:r>
                    </a:p>
                  </a:txBody>
                  <a:tcPr>
                    <a:solidFill>
                      <a:srgbClr val="D5E3CF"/>
                    </a:solidFill>
                  </a:tcPr>
                </a:tc>
                <a:tc>
                  <a:txBody>
                    <a:bodyPr anchorCtr="0"/>
                    <a:lstStyle/>
                    <a:p>
                      <a:pPr algn="l"/>
                      <a:r>
                        <a:rPr sz="900" dirty="1">
                          <a:solidFill>
                            <a:srgbClr val="000000"/>
                          </a:solidFill>
                          <a:latin typeface="Arial"/>
                        </a:rPr>
                        <a:t>STATE BANK OF INDIA</a:t>
                      </a:r>
                    </a:p>
                  </a:txBody>
                  <a:tcPr>
                    <a:solidFill>
                      <a:srgbClr val="D5E3CF"/>
                    </a:solidFill>
                  </a:tcPr>
                </a:tc>
                <a:tc>
                  <a:txBody>
                    <a:bodyPr anchorCtr="0"/>
                    <a:lstStyle/>
                    <a:p>
                      <a:pPr algn="l"/>
                      <a:r>
                        <a:rPr sz="900" dirty="1">
                          <a:solidFill>
                            <a:srgbClr val="000000"/>
                          </a:solidFill>
                          <a:latin typeface="Arial"/>
                        </a:rPr>
                        <a:t>xxxxxx55087</a:t>
                      </a:r>
                    </a:p>
                  </a:txBody>
                  <a:tcPr>
                    <a:solidFill>
                      <a:srgbClr val="D5E3CF"/>
                    </a:solidFill>
                  </a:tcPr>
                </a:tc>
                <a:tc>
                  <a:txBody>
                    <a:bodyPr anchorCtr="0"/>
                    <a:lstStyle/>
                    <a:p>
                      <a:pPr algn="l"/>
                      <a:r>
                        <a:rPr sz="900" dirty="1">
                          <a:solidFill>
                            <a:srgbClr val="000000"/>
                          </a:solidFill>
                          <a:latin typeface="Arial"/>
                        </a:rPr>
                        <a:t>SBIN0016719</a:t>
                      </a:r>
                    </a:p>
                  </a:txBody>
                  <a:tcPr>
                    <a:solidFill>
                      <a:srgbClr val="D5E3CF"/>
                    </a:solidFill>
                  </a:tcPr>
                </a:tc>
                <a:tc>
                  <a:txBody>
                    <a:bodyPr anchorCtr="0"/>
                    <a:lstStyle/>
                    <a:p>
                      <a:pPr algn="l"/>
                      <a:r>
                        <a:rPr sz="900" dirty="1">
                          <a:solidFill>
                            <a:srgbClr val="000000"/>
                          </a:solidFill>
                          <a:latin typeface="Arial"/>
                        </a:rPr>
                        <a:t>PRASANNA BANDEKAR</a:t>
                      </a:r>
                    </a:p>
                  </a:txBody>
                  <a:tcPr>
                    <a:solidFill>
                      <a:srgbClr val="D5E3CF"/>
                    </a:solidFill>
                  </a:tcPr>
                </a:tc>
              </a:tr>
              <a:tr h="254000">
                <a:tc>
                  <a:txBody>
                    <a:bodyPr anchorCtr="0"/>
                    <a:lstStyle/>
                    <a:p>
                      <a:pPr algn="ctr"/>
                      <a:r>
                        <a:rPr sz="900" dirty="1">
                          <a:solidFill>
                            <a:srgbClr val="000000"/>
                          </a:solidFill>
                          <a:latin typeface="Arial"/>
                        </a:rPr>
                        <a:t>17</a:t>
                      </a:r>
                    </a:p>
                  </a:txBody>
                  <a:tcPr>
                    <a:solidFill>
                      <a:srgbClr val="D5E3CF"/>
                    </a:solidFill>
                  </a:tcPr>
                </a:tc>
                <a:tc>
                  <a:txBody>
                    <a:bodyPr anchorCtr="0"/>
                    <a:lstStyle/>
                    <a:p>
                      <a:pPr algn="l"/>
                      <a:r>
                        <a:rPr sz="900" dirty="1">
                          <a:solidFill>
                            <a:srgbClr val="000000"/>
                          </a:solidFill>
                          <a:latin typeface="Arial"/>
                        </a:rPr>
                        <a:t>YASH PRASANNA BANDEKAR</a:t>
                      </a:r>
                    </a:p>
                  </a:txBody>
                  <a:tcPr>
                    <a:solidFill>
                      <a:srgbClr val="D5E3CF"/>
                    </a:solidFill>
                  </a:tcPr>
                </a:tc>
                <a:tc>
                  <a:txBody>
                    <a:bodyPr anchorCtr="0"/>
                    <a:lstStyle/>
                    <a:p>
                      <a:pPr algn="l"/>
                      <a:r>
                        <a:rPr sz="900" dirty="1">
                          <a:solidFill>
                            <a:srgbClr val="000000"/>
                          </a:solidFill>
                          <a:latin typeface="Arial"/>
                        </a:rPr>
                        <a:t>91096418116</a:t>
                      </a:r>
                    </a:p>
                  </a:txBody>
                  <a:tcPr>
                    <a:solidFill>
                      <a:srgbClr val="D5E3CF"/>
                    </a:solidFill>
                  </a:tcPr>
                </a:tc>
                <a:tc>
                  <a:txBody>
                    <a:bodyPr anchorCtr="0"/>
                    <a:lstStyle/>
                    <a:p>
                      <a:pPr algn="l"/>
                      <a:r>
                        <a:rPr sz="900" dirty="1">
                          <a:solidFill>
                            <a:srgbClr val="000000"/>
                          </a:solidFill>
                          <a:latin typeface="Arial"/>
                        </a:rPr>
                        <a:t>Axis Midcap Fund (G)</a:t>
                      </a:r>
                    </a:p>
                  </a:txBody>
                  <a:tcPr>
                    <a:solidFill>
                      <a:srgbClr val="D5E3CF"/>
                    </a:solidFill>
                  </a:tcPr>
                </a:tc>
                <a:tc>
                  <a:txBody>
                    <a:bodyPr anchorCtr="0"/>
                    <a:lstStyle/>
                    <a:p>
                      <a:pPr algn="l"/>
                      <a:r>
                        <a:rPr sz="900" dirty="1">
                          <a:solidFill>
                            <a:srgbClr val="000000"/>
                          </a:solidFill>
                          <a:latin typeface="Arial"/>
                        </a:rPr>
                        <a:t>SVC Co-operative Bank Ltd</a:t>
                      </a:r>
                    </a:p>
                  </a:txBody>
                  <a:tcPr>
                    <a:solidFill>
                      <a:srgbClr val="D5E3CF"/>
                    </a:solidFill>
                  </a:tcPr>
                </a:tc>
                <a:tc>
                  <a:txBody>
                    <a:bodyPr anchorCtr="0"/>
                    <a:lstStyle/>
                    <a:p>
                      <a:pPr algn="l"/>
                      <a:r>
                        <a:rPr sz="900" dirty="1">
                          <a:solidFill>
                            <a:srgbClr val="000000"/>
                          </a:solidFill>
                          <a:latin typeface="Arial"/>
                        </a:rPr>
                        <a:t>xxxxxxxxxx01934</a:t>
                      </a:r>
                    </a:p>
                  </a:txBody>
                  <a:tcPr>
                    <a:solidFill>
                      <a:srgbClr val="D5E3CF"/>
                    </a:solidFill>
                  </a:tcPr>
                </a:tc>
                <a:tc>
                  <a:txBody>
                    <a:bodyPr anchorCtr="0"/>
                    <a:lstStyle/>
                    <a:p>
                      <a:pPr algn="l"/>
                      <a:r>
                        <a:rPr sz="900" dirty="1">
                          <a:solidFill>
                            <a:srgbClr val="000000"/>
                          </a:solidFill>
                          <a:latin typeface="Arial"/>
                        </a:rPr>
                        <a:t>SVCB0000032</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r>
              <a:tr h="254000">
                <a:tc>
                  <a:txBody>
                    <a:bodyPr anchorCtr="0"/>
                    <a:lstStyle/>
                    <a:p>
                      <a:pPr algn="ctr"/>
                      <a:r>
                        <a:rPr sz="900" dirty="1">
                          <a:solidFill>
                            <a:srgbClr val="000000"/>
                          </a:solidFill>
                          <a:latin typeface="Arial"/>
                        </a:rPr>
                        <a:t>18</a:t>
                      </a:r>
                    </a:p>
                  </a:txBody>
                  <a:tcPr>
                    <a:solidFill>
                      <a:srgbClr val="D5E3CF"/>
                    </a:solidFill>
                  </a:tcPr>
                </a:tc>
                <a:tc>
                  <a:txBody>
                    <a:bodyPr anchorCtr="0"/>
                    <a:lstStyle/>
                    <a:p>
                      <a:pPr algn="l"/>
                      <a:r>
                        <a:rPr sz="900" dirty="1">
                          <a:solidFill>
                            <a:srgbClr val="000000"/>
                          </a:solidFill>
                          <a:latin typeface="Arial"/>
                        </a:rPr>
                        <a:t>YASH PRASANNA BANDEKAR</a:t>
                      </a:r>
                    </a:p>
                  </a:txBody>
                  <a:tcPr>
                    <a:solidFill>
                      <a:srgbClr val="D5E3CF"/>
                    </a:solidFill>
                  </a:tcPr>
                </a:tc>
                <a:tc>
                  <a:txBody>
                    <a:bodyPr anchorCtr="0"/>
                    <a:lstStyle/>
                    <a:p>
                      <a:pPr algn="l"/>
                      <a:r>
                        <a:rPr sz="900" dirty="1">
                          <a:solidFill>
                            <a:srgbClr val="000000"/>
                          </a:solidFill>
                          <a:latin typeface="Arial"/>
                        </a:rPr>
                        <a:t>7927172685</a:t>
                      </a:r>
                    </a:p>
                  </a:txBody>
                  <a:tcPr>
                    <a:solidFill>
                      <a:srgbClr val="D5E3CF"/>
                    </a:solidFill>
                  </a:tcPr>
                </a:tc>
                <a:tc>
                  <a:txBody>
                    <a:bodyPr anchorCtr="0"/>
                    <a:lstStyle/>
                    <a:p>
                      <a:pPr algn="l"/>
                      <a:r>
                        <a:rPr sz="900" dirty="1">
                          <a:solidFill>
                            <a:srgbClr val="000000"/>
                          </a:solidFill>
                          <a:latin typeface="Arial"/>
                        </a:rPr>
                        <a:t>Mirae Asset Large &amp; Midcap Fund Reg (G)</a:t>
                      </a:r>
                    </a:p>
                  </a:txBody>
                  <a:tcPr>
                    <a:solidFill>
                      <a:srgbClr val="D5E3CF"/>
                    </a:solidFill>
                  </a:tcPr>
                </a:tc>
                <a:tc>
                  <a:txBody>
                    <a:bodyPr anchorCtr="0"/>
                    <a:lstStyle/>
                    <a:p>
                      <a:pPr algn="l"/>
                      <a:r>
                        <a:rPr sz="900" dirty="1">
                          <a:solidFill>
                            <a:srgbClr val="000000"/>
                          </a:solidFill>
                          <a:latin typeface="Arial"/>
                        </a:rPr>
                        <a:t>THE SHAMRAO VITHAL COOPERATIVE BANK</a:t>
                      </a:r>
                    </a:p>
                  </a:txBody>
                  <a:tcPr>
                    <a:solidFill>
                      <a:srgbClr val="D5E3CF"/>
                    </a:solidFill>
                  </a:tcPr>
                </a:tc>
                <a:tc>
                  <a:txBody>
                    <a:bodyPr anchorCtr="0"/>
                    <a:lstStyle/>
                    <a:p>
                      <a:pPr algn="l"/>
                      <a:r>
                        <a:rPr sz="900" dirty="1">
                          <a:solidFill>
                            <a:srgbClr val="000000"/>
                          </a:solidFill>
                          <a:latin typeface="Arial"/>
                        </a:rPr>
                        <a:t>xxxxxxxxxx01934</a:t>
                      </a:r>
                    </a:p>
                  </a:txBody>
                  <a:tcPr>
                    <a:solidFill>
                      <a:srgbClr val="D5E3CF"/>
                    </a:solidFill>
                  </a:tcPr>
                </a:tc>
                <a:tc>
                  <a:txBody>
                    <a:bodyPr anchorCtr="0"/>
                    <a:lstStyle/>
                    <a:p>
                      <a:pPr algn="l"/>
                      <a:r>
                        <a:rPr sz="900" dirty="1">
                          <a:solidFill>
                            <a:srgbClr val="000000"/>
                          </a:solidFill>
                          <a:latin typeface="Arial"/>
                        </a:rPr>
                        <a:t>SVCB0000032</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r>
              <a:tr h="254000">
                <a:tc>
                  <a:txBody>
                    <a:bodyPr anchorCtr="0"/>
                    <a:lstStyle/>
                    <a:p>
                      <a:pPr algn="ctr"/>
                      <a:r>
                        <a:rPr sz="900" dirty="1">
                          <a:solidFill>
                            <a:srgbClr val="000000"/>
                          </a:solidFill>
                          <a:latin typeface="Arial"/>
                        </a:rPr>
                        <a:t>19</a:t>
                      </a:r>
                    </a:p>
                  </a:txBody>
                  <a:tcPr>
                    <a:solidFill>
                      <a:srgbClr val="D5E3CF"/>
                    </a:solidFill>
                  </a:tcPr>
                </a:tc>
                <a:tc>
                  <a:txBody>
                    <a:bodyPr anchorCtr="0"/>
                    <a:lstStyle/>
                    <a:p>
                      <a:pPr algn="l"/>
                      <a:r>
                        <a:rPr sz="900" dirty="1">
                          <a:solidFill>
                            <a:srgbClr val="000000"/>
                          </a:solidFill>
                          <a:latin typeface="Arial"/>
                        </a:rPr>
                        <a:t>YASH PRASANNA BANDEKAR</a:t>
                      </a:r>
                    </a:p>
                  </a:txBody>
                  <a:tcPr>
                    <a:solidFill>
                      <a:srgbClr val="D5E3CF"/>
                    </a:solidFill>
                  </a:tcPr>
                </a:tc>
                <a:tc>
                  <a:txBody>
                    <a:bodyPr anchorCtr="0"/>
                    <a:lstStyle/>
                    <a:p>
                      <a:pPr algn="l"/>
                      <a:r>
                        <a:rPr sz="900" dirty="1">
                          <a:solidFill>
                            <a:srgbClr val="000000"/>
                          </a:solidFill>
                          <a:latin typeface="Arial"/>
                        </a:rPr>
                        <a:t>7927172663</a:t>
                      </a:r>
                    </a:p>
                  </a:txBody>
                  <a:tcPr>
                    <a:solidFill>
                      <a:srgbClr val="D5E3CF"/>
                    </a:solidFill>
                  </a:tcPr>
                </a:tc>
                <a:tc>
                  <a:txBody>
                    <a:bodyPr anchorCtr="0"/>
                    <a:lstStyle/>
                    <a:p>
                      <a:pPr algn="l"/>
                      <a:r>
                        <a:rPr sz="900" dirty="1">
                          <a:solidFill>
                            <a:srgbClr val="000000"/>
                          </a:solidFill>
                          <a:latin typeface="Arial"/>
                        </a:rPr>
                        <a:t>Mirae Asset ELSS Tax Saver Fund Reg (G)</a:t>
                      </a:r>
                    </a:p>
                  </a:txBody>
                  <a:tcPr>
                    <a:solidFill>
                      <a:srgbClr val="D5E3CF"/>
                    </a:solidFill>
                  </a:tcPr>
                </a:tc>
                <a:tc>
                  <a:txBody>
                    <a:bodyPr anchorCtr="0"/>
                    <a:lstStyle/>
                    <a:p>
                      <a:pPr algn="l"/>
                      <a:r>
                        <a:rPr sz="900" dirty="1">
                          <a:solidFill>
                            <a:srgbClr val="000000"/>
                          </a:solidFill>
                          <a:latin typeface="Arial"/>
                        </a:rPr>
                        <a:t>THE SHAMRAO VITHAL COOPERATIVE BANK</a:t>
                      </a:r>
                    </a:p>
                  </a:txBody>
                  <a:tcPr>
                    <a:solidFill>
                      <a:srgbClr val="D5E3CF"/>
                    </a:solidFill>
                  </a:tcPr>
                </a:tc>
                <a:tc>
                  <a:txBody>
                    <a:bodyPr anchorCtr="0"/>
                    <a:lstStyle/>
                    <a:p>
                      <a:pPr algn="l"/>
                      <a:r>
                        <a:rPr sz="900" dirty="1">
                          <a:solidFill>
                            <a:srgbClr val="000000"/>
                          </a:solidFill>
                          <a:latin typeface="Arial"/>
                        </a:rPr>
                        <a:t>xxxxxxxxxx01934</a:t>
                      </a:r>
                    </a:p>
                  </a:txBody>
                  <a:tcPr>
                    <a:solidFill>
                      <a:srgbClr val="D5E3CF"/>
                    </a:solidFill>
                  </a:tcPr>
                </a:tc>
                <a:tc>
                  <a:txBody>
                    <a:bodyPr anchorCtr="0"/>
                    <a:lstStyle/>
                    <a:p>
                      <a:pPr algn="l"/>
                      <a:r>
                        <a:rPr sz="900" dirty="1">
                          <a:solidFill>
                            <a:srgbClr val="000000"/>
                          </a:solidFill>
                          <a:latin typeface="Arial"/>
                        </a:rPr>
                        <a:t>SVCB0000032</a:t>
                      </a:r>
                    </a:p>
                  </a:txBody>
                  <a:tcPr>
                    <a:solidFill>
                      <a:srgbClr val="D5E3CF"/>
                    </a:solidFill>
                  </a:tcPr>
                </a:tc>
                <a:tc>
                  <a:txBody>
                    <a:bodyPr anchorCtr="0"/>
                    <a:lstStyle/>
                    <a:p>
                      <a:pPr algn="l"/>
                      <a:r>
                        <a:rPr sz="900" dirty="1">
                          <a:solidFill>
                            <a:srgbClr val="000000"/>
                          </a:solidFill>
                          <a:latin typeface="Arial"/>
                        </a:rPr>
                        <a:t>SADHANA BANDEKAR</a:t>
                      </a:r>
                    </a:p>
                  </a:txBody>
                  <a:tcPr>
                    <a:solidFill>
                      <a:srgbClr val="D5E3CF"/>
                    </a:solidFill>
                  </a:tcPr>
                </a:tc>
              </a:tr>
              <a:tr h="254000">
                <a:tc>
                  <a:txBody>
                    <a:bodyPr anchorCtr="0"/>
                    <a:lstStyle/>
                    <a:p>
                      <a:pPr algn="ctr"/>
                      <a:r>
                        <a:rPr sz="900" dirty="1">
                          <a:solidFill>
                            <a:srgbClr val="000000"/>
                          </a:solidFill>
                        </a:rPr>
                        <a:t>20</a:t>
                      </a:r>
                    </a:p>
                  </a:txBody>
                  <a:tcPr>
                    <a:solidFill>
                      <a:srgbClr val="D5E3CF"/>
                    </a:solidFill>
                  </a:tcPr>
                </a:tc>
                <a:tc>
                  <a:txBody>
                    <a:bodyPr anchorCtr="0"/>
                    <a:lstStyle/>
                    <a:p>
                      <a:pPr algn="l"/>
                      <a:r>
                        <a:rPr sz="900" dirty="1">
                          <a:solidFill>
                            <a:srgbClr val="000000"/>
                          </a:solidFill>
                        </a:rPr>
                        <a:t>YASH PRASANNA BANDEKAR</a:t>
                      </a:r>
                    </a:p>
                  </a:txBody>
                  <a:tcPr>
                    <a:solidFill>
                      <a:srgbClr val="D5E3CF"/>
                    </a:solidFill>
                  </a:tcPr>
                </a:tc>
                <a:tc>
                  <a:txBody>
                    <a:bodyPr anchorCtr="0"/>
                    <a:lstStyle/>
                    <a:p>
                      <a:pPr algn="l"/>
                      <a:r>
                        <a:rPr sz="900" dirty="1">
                          <a:solidFill>
                            <a:srgbClr val="000000"/>
                          </a:solidFill>
                        </a:rPr>
                        <a:t>90420680751</a:t>
                      </a:r>
                    </a:p>
                  </a:txBody>
                  <a:tcPr>
                    <a:solidFill>
                      <a:srgbClr val="D5E3CF"/>
                    </a:solidFill>
                  </a:tcPr>
                </a:tc>
                <a:tc>
                  <a:txBody>
                    <a:bodyPr anchorCtr="0"/>
                    <a:lstStyle/>
                    <a:p>
                      <a:pPr algn="l"/>
                      <a:r>
                        <a:rPr sz="900" dirty="1">
                          <a:solidFill>
                            <a:srgbClr val="000000"/>
                          </a:solidFill>
                        </a:rPr>
                        <a:t>Axis Childrens Fund Reg (G)</a:t>
                      </a:r>
                    </a:p>
                  </a:txBody>
                  <a:tcPr>
                    <a:solidFill>
                      <a:srgbClr val="D5E3CF"/>
                    </a:solidFill>
                  </a:tcPr>
                </a:tc>
                <a:tc>
                  <a:txBody>
                    <a:bodyPr anchorCtr="0"/>
                    <a:lstStyle/>
                    <a:p>
                      <a:pPr algn="l"/>
                      <a:r>
                        <a:rPr sz="900" dirty="1">
                          <a:solidFill>
                            <a:srgbClr val="000000"/>
                          </a:solidFill>
                        </a:rPr>
                        <a:t>THE SHAMRAO VITHAL COOPERATIVE BANK</a:t>
                      </a:r>
                    </a:p>
                  </a:txBody>
                  <a:tcPr>
                    <a:solidFill>
                      <a:srgbClr val="D5E3CF"/>
                    </a:solidFill>
                  </a:tcPr>
                </a:tc>
                <a:tc>
                  <a:txBody>
                    <a:bodyPr anchorCtr="0"/>
                    <a:lstStyle/>
                    <a:p>
                      <a:pPr algn="l"/>
                      <a:r>
                        <a:rPr sz="900" dirty="1">
                          <a:solidFill>
                            <a:srgbClr val="000000"/>
                          </a:solidFill>
                        </a:rPr>
                        <a:t>xxxxxxxxxx01934</a:t>
                      </a:r>
                    </a:p>
                  </a:txBody>
                  <a:tcPr>
                    <a:solidFill>
                      <a:srgbClr val="D5E3CF"/>
                    </a:solidFill>
                  </a:tcPr>
                </a:tc>
                <a:tc>
                  <a:txBody>
                    <a:bodyPr anchorCtr="0"/>
                    <a:lstStyle/>
                    <a:p>
                      <a:pPr algn="l"/>
                      <a:r>
                        <a:rPr sz="900" dirty="1">
                          <a:solidFill>
                            <a:srgbClr val="000000"/>
                          </a:solidFill>
                        </a:rPr>
                        <a:t>SVCB0000032</a:t>
                      </a:r>
                    </a:p>
                  </a:txBody>
                  <a:tcPr>
                    <a:solidFill>
                      <a:srgbClr val="D5E3CF"/>
                    </a:solidFill>
                  </a:tcPr>
                </a:tc>
                <a:tc>
                  <a:txBody>
                    <a:bodyPr anchorCtr="0"/>
                    <a:lstStyle/>
                    <a:p>
                      <a:pPr algn="l"/>
                      <a:r>
                        <a:rPr sz="900" dirty="1">
                          <a:solidFill>
                            <a:srgbClr val="000000"/>
                          </a:solidFill>
                        </a:rPr>
                        <a:t>SADHANA BANDEKAR</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89,03,294</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35,13,990</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RETIREMENT</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2033)</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₹89,03,294</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₹35,13,990</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₹10,96,706</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(35.14%)</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(89.03%)</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(10.97%)</a:t>
            </a:r>
          </a:p>
        </p:txBody>
      </p:sp>
      <p:sp>
        <p:nvSpPr>
          <p:cNvPr id="21" name="New shape"/>
          <p:cNvSpPr/>
          <p:nvPr/>
        </p:nvSpPr>
        <p:spPr>
          <a:xfrm>
            <a:off x="254000" y="3556000"/>
            <a:ext cx="446277"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700277" y="3556000"/>
            <a:ext cx="1130718"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1830995" y="3556000"/>
            <a:ext cx="139282"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39319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Mirae Asset Large &amp; Midcap Fund Reg (G)</a:t>
                      </a:r>
                    </a:p>
                  </a:txBody>
                  <a:tcPr>
                    <a:solidFill>
                      <a:srgbClr val="D5E3CF"/>
                    </a:solidFill>
                  </a:tcPr>
                </a:tc>
                <a:tc>
                  <a:txBody>
                    <a:bodyPr anchorCtr="0"/>
                    <a:lstStyle/>
                    <a:p>
                      <a:pPr algn="r"/>
                      <a:r>
                        <a:rPr sz="1600" dirty="1">
                          <a:solidFill>
                            <a:srgbClr val="000000"/>
                          </a:solidFill>
                          <a:latin typeface="Arial"/>
                        </a:rPr>
                        <a:t>51,000</a:t>
                      </a:r>
                    </a:p>
                  </a:txBody>
                  <a:tcPr>
                    <a:solidFill>
                      <a:srgbClr val="D5E3CF"/>
                    </a:solidFill>
                  </a:tcPr>
                </a:tc>
                <a:tc>
                  <a:txBody>
                    <a:bodyPr anchorCtr="0"/>
                    <a:lstStyle/>
                    <a:p>
                      <a:pPr algn="r"/>
                      <a:r>
                        <a:rPr sz="1600" dirty="1">
                          <a:solidFill>
                            <a:srgbClr val="000000"/>
                          </a:solidFill>
                          <a:latin typeface="Arial"/>
                        </a:rPr>
                        <a:t>2,34,291</a:t>
                      </a:r>
                    </a:p>
                  </a:txBody>
                  <a:tcPr>
                    <a:solidFill>
                      <a:srgbClr val="D5E3CF"/>
                    </a:solidFill>
                  </a:tcPr>
                </a:tc>
                <a:tc>
                  <a:txBody>
                    <a:bodyPr anchorCtr="0"/>
                    <a:lstStyle/>
                    <a:p>
                      <a:pPr algn="r"/>
                      <a:r>
                        <a:rPr sz="1600" dirty="1">
                          <a:solidFill>
                            <a:srgbClr val="000000"/>
                          </a:solidFill>
                          <a:latin typeface="Arial"/>
                        </a:rPr>
                        <a:t>18.45</a:t>
                      </a:r>
                    </a:p>
                  </a:txBody>
                  <a:tcPr>
                    <a:solidFill>
                      <a:srgbClr val="D5E3CF"/>
                    </a:solidFill>
                  </a:tcPr>
                </a:tc>
                <a:tc>
                  <a:txBody>
                    <a:bodyPr anchorCtr="0"/>
                    <a:lstStyle/>
                    <a:p>
                      <a:pPr algn="r"/>
                      <a:r>
                        <a:rPr sz="1600" dirty="1">
                          <a:solidFill>
                            <a:srgbClr val="000000"/>
                          </a:solidFill>
                          <a:latin typeface="Arial"/>
                        </a:rPr>
                        <a:t>2.81</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Mirae Asset ELSS Tax Saver Fund Reg (G)</a:t>
                      </a:r>
                    </a:p>
                  </a:txBody>
                  <a:tcPr>
                    <a:solidFill>
                      <a:srgbClr val="D5E3CF"/>
                    </a:solidFill>
                  </a:tcPr>
                </a:tc>
                <a:tc>
                  <a:txBody>
                    <a:bodyPr anchorCtr="0"/>
                    <a:lstStyle/>
                    <a:p>
                      <a:pPr algn="r"/>
                      <a:r>
                        <a:rPr sz="1600" dirty="1">
                          <a:solidFill>
                            <a:srgbClr val="000000"/>
                          </a:solidFill>
                          <a:latin typeface="Arial"/>
                        </a:rPr>
                        <a:t>1,15,000</a:t>
                      </a:r>
                    </a:p>
                  </a:txBody>
                  <a:tcPr>
                    <a:solidFill>
                      <a:srgbClr val="D5E3CF"/>
                    </a:solidFill>
                  </a:tcPr>
                </a:tc>
                <a:tc>
                  <a:txBody>
                    <a:bodyPr anchorCtr="0"/>
                    <a:lstStyle/>
                    <a:p>
                      <a:pPr algn="r"/>
                      <a:r>
                        <a:rPr sz="1600" dirty="1">
                          <a:solidFill>
                            <a:srgbClr val="000000"/>
                          </a:solidFill>
                          <a:latin typeface="Arial"/>
                        </a:rPr>
                        <a:t>2,85,283</a:t>
                      </a:r>
                    </a:p>
                  </a:txBody>
                  <a:tcPr>
                    <a:solidFill>
                      <a:srgbClr val="D5E3CF"/>
                    </a:solidFill>
                  </a:tcPr>
                </a:tc>
                <a:tc>
                  <a:txBody>
                    <a:bodyPr anchorCtr="0"/>
                    <a:lstStyle/>
                    <a:p>
                      <a:pPr algn="r"/>
                      <a:r>
                        <a:rPr sz="1600" dirty="1">
                          <a:solidFill>
                            <a:srgbClr val="000000"/>
                          </a:solidFill>
                          <a:latin typeface="Arial"/>
                        </a:rPr>
                        <a:t>16.77</a:t>
                      </a:r>
                    </a:p>
                  </a:txBody>
                  <a:tcPr>
                    <a:solidFill>
                      <a:srgbClr val="D5E3CF"/>
                    </a:solidFill>
                  </a:tcPr>
                </a:tc>
                <a:tc>
                  <a:txBody>
                    <a:bodyPr anchorCtr="0"/>
                    <a:lstStyle/>
                    <a:p>
                      <a:pPr algn="r"/>
                      <a:r>
                        <a:rPr sz="1600" dirty="1">
                          <a:solidFill>
                            <a:srgbClr val="000000"/>
                          </a:solidFill>
                          <a:latin typeface="Arial"/>
                        </a:rPr>
                        <a:t>6.33</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Invesco India Mid Cap Fund (G)</a:t>
                      </a:r>
                    </a:p>
                  </a:txBody>
                  <a:tcPr>
                    <a:solidFill>
                      <a:srgbClr val="D5E3CF"/>
                    </a:solidFill>
                  </a:tcPr>
                </a:tc>
                <a:tc>
                  <a:txBody>
                    <a:bodyPr anchorCtr="0"/>
                    <a:lstStyle/>
                    <a:p>
                      <a:pPr algn="r"/>
                      <a:r>
                        <a:rPr sz="1600" dirty="1">
                          <a:solidFill>
                            <a:srgbClr val="000000"/>
                          </a:solidFill>
                          <a:latin typeface="Arial"/>
                        </a:rPr>
                        <a:t>3,73,000</a:t>
                      </a:r>
                    </a:p>
                  </a:txBody>
                  <a:tcPr>
                    <a:solidFill>
                      <a:srgbClr val="D5E3CF"/>
                    </a:solidFill>
                  </a:tcPr>
                </a:tc>
                <a:tc>
                  <a:txBody>
                    <a:bodyPr anchorCtr="0"/>
                    <a:lstStyle/>
                    <a:p>
                      <a:pPr algn="r"/>
                      <a:r>
                        <a:rPr sz="1600" dirty="1">
                          <a:solidFill>
                            <a:srgbClr val="000000"/>
                          </a:solidFill>
                          <a:latin typeface="Arial"/>
                        </a:rPr>
                        <a:t>4,88,111</a:t>
                      </a:r>
                    </a:p>
                  </a:txBody>
                  <a:tcPr>
                    <a:solidFill>
                      <a:srgbClr val="D5E3CF"/>
                    </a:solidFill>
                  </a:tcPr>
                </a:tc>
                <a:tc>
                  <a:txBody>
                    <a:bodyPr anchorCtr="0"/>
                    <a:lstStyle/>
                    <a:p>
                      <a:pPr algn="r"/>
                      <a:r>
                        <a:rPr sz="1600" dirty="1">
                          <a:solidFill>
                            <a:srgbClr val="000000"/>
                          </a:solidFill>
                          <a:latin typeface="Arial"/>
                        </a:rPr>
                        <a:t>28.95</a:t>
                      </a:r>
                    </a:p>
                  </a:txBody>
                  <a:tcPr>
                    <a:solidFill>
                      <a:srgbClr val="D5E3CF"/>
                    </a:solidFill>
                  </a:tcPr>
                </a:tc>
                <a:tc>
                  <a:txBody>
                    <a:bodyPr anchorCtr="0"/>
                    <a:lstStyle/>
                    <a:p>
                      <a:pPr algn="r"/>
                      <a:r>
                        <a:rPr sz="1600" dirty="1">
                          <a:solidFill>
                            <a:srgbClr val="000000"/>
                          </a:solidFill>
                          <a:latin typeface="Arial"/>
                        </a:rPr>
                        <a:t>20.53</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Axis Small Cap Fund Reg (G)</a:t>
                      </a:r>
                    </a:p>
                  </a:txBody>
                  <a:tcPr>
                    <a:solidFill>
                      <a:srgbClr val="D5E3CF"/>
                    </a:solidFill>
                  </a:tcPr>
                </a:tc>
                <a:tc>
                  <a:txBody>
                    <a:bodyPr anchorCtr="0"/>
                    <a:lstStyle/>
                    <a:p>
                      <a:pPr algn="r"/>
                      <a:r>
                        <a:rPr sz="1600" dirty="1">
                          <a:solidFill>
                            <a:srgbClr val="000000"/>
                          </a:solidFill>
                          <a:latin typeface="Arial"/>
                        </a:rPr>
                        <a:t>1,50,000</a:t>
                      </a:r>
                    </a:p>
                  </a:txBody>
                  <a:tcPr>
                    <a:solidFill>
                      <a:srgbClr val="D5E3CF"/>
                    </a:solidFill>
                  </a:tcPr>
                </a:tc>
                <a:tc>
                  <a:txBody>
                    <a:bodyPr anchorCtr="0"/>
                    <a:lstStyle/>
                    <a:p>
                      <a:pPr algn="r"/>
                      <a:r>
                        <a:rPr sz="1600" dirty="1">
                          <a:solidFill>
                            <a:srgbClr val="000000"/>
                          </a:solidFill>
                          <a:latin typeface="Arial"/>
                        </a:rPr>
                        <a:t>2,26,835</a:t>
                      </a:r>
                    </a:p>
                  </a:txBody>
                  <a:tcPr>
                    <a:solidFill>
                      <a:srgbClr val="D5E3CF"/>
                    </a:solidFill>
                  </a:tcPr>
                </a:tc>
                <a:tc>
                  <a:txBody>
                    <a:bodyPr anchorCtr="0"/>
                    <a:lstStyle/>
                    <a:p>
                      <a:pPr algn="r"/>
                      <a:r>
                        <a:rPr sz="1600" dirty="1">
                          <a:solidFill>
                            <a:srgbClr val="000000"/>
                          </a:solidFill>
                          <a:latin typeface="Arial"/>
                        </a:rPr>
                        <a:t>19.59</a:t>
                      </a:r>
                    </a:p>
                  </a:txBody>
                  <a:tcPr>
                    <a:solidFill>
                      <a:srgbClr val="D5E3CF"/>
                    </a:solidFill>
                  </a:tcPr>
                </a:tc>
                <a:tc>
                  <a:txBody>
                    <a:bodyPr anchorCtr="0"/>
                    <a:lstStyle/>
                    <a:p>
                      <a:pPr algn="r"/>
                      <a:r>
                        <a:rPr sz="1600" dirty="1">
                          <a:solidFill>
                            <a:srgbClr val="000000"/>
                          </a:solidFill>
                          <a:latin typeface="Arial"/>
                        </a:rPr>
                        <a:t>8.26</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Mirae Asset Focused Fund Reg (G)</a:t>
                      </a:r>
                    </a:p>
                  </a:txBody>
                  <a:tcPr>
                    <a:solidFill>
                      <a:srgbClr val="D5E3CF"/>
                    </a:solidFill>
                  </a:tcPr>
                </a:tc>
                <a:tc>
                  <a:txBody>
                    <a:bodyPr anchorCtr="0"/>
                    <a:lstStyle/>
                    <a:p>
                      <a:pPr algn="r"/>
                      <a:r>
                        <a:rPr sz="1600" dirty="1">
                          <a:solidFill>
                            <a:srgbClr val="000000"/>
                          </a:solidFill>
                          <a:latin typeface="Arial"/>
                        </a:rPr>
                        <a:t>45,115</a:t>
                      </a:r>
                    </a:p>
                  </a:txBody>
                  <a:tcPr>
                    <a:solidFill>
                      <a:srgbClr val="D5E3CF"/>
                    </a:solidFill>
                  </a:tcPr>
                </a:tc>
                <a:tc>
                  <a:txBody>
                    <a:bodyPr anchorCtr="0"/>
                    <a:lstStyle/>
                    <a:p>
                      <a:pPr algn="r"/>
                      <a:r>
                        <a:rPr sz="1600" dirty="1">
                          <a:solidFill>
                            <a:srgbClr val="000000"/>
                          </a:solidFill>
                          <a:latin typeface="Arial"/>
                        </a:rPr>
                        <a:t>90,633</a:t>
                      </a:r>
                    </a:p>
                  </a:txBody>
                  <a:tcPr>
                    <a:solidFill>
                      <a:srgbClr val="D5E3CF"/>
                    </a:solidFill>
                  </a:tcPr>
                </a:tc>
                <a:tc>
                  <a:txBody>
                    <a:bodyPr anchorCtr="0"/>
                    <a:lstStyle/>
                    <a:p>
                      <a:pPr algn="r"/>
                      <a:r>
                        <a:rPr sz="1600" dirty="1">
                          <a:solidFill>
                            <a:srgbClr val="000000"/>
                          </a:solidFill>
                          <a:latin typeface="Arial"/>
                        </a:rPr>
                        <a:t>15.18</a:t>
                      </a:r>
                    </a:p>
                  </a:txBody>
                  <a:tcPr>
                    <a:solidFill>
                      <a:srgbClr val="D5E3CF"/>
                    </a:solidFill>
                  </a:tcPr>
                </a:tc>
                <a:tc>
                  <a:txBody>
                    <a:bodyPr anchorCtr="0"/>
                    <a:lstStyle/>
                    <a:p>
                      <a:pPr algn="r"/>
                      <a:r>
                        <a:rPr sz="1600" dirty="1">
                          <a:solidFill>
                            <a:srgbClr val="000000"/>
                          </a:solidFill>
                          <a:latin typeface="Arial"/>
                        </a:rPr>
                        <a:t>2.48</a:t>
                      </a:r>
                    </a:p>
                  </a:txBody>
                  <a:tcPr>
                    <a:solidFill>
                      <a:srgbClr val="D5E3CF"/>
                    </a:solidFill>
                  </a:tcPr>
                </a:tc>
              </a:tr>
              <a:tr h="317500">
                <a:tc>
                  <a:txBody>
                    <a:bodyPr anchorCtr="0"/>
                    <a:lstStyle/>
                    <a:p>
                      <a:pPr algn="r"/>
                      <a:r>
                        <a:rPr sz="1600" dirty="1">
                          <a:solidFill>
                            <a:srgbClr val="000000"/>
                          </a:solidFill>
                          <a:latin typeface="Arial"/>
                        </a:rPr>
                        <a:t>6</a:t>
                      </a:r>
                    </a:p>
                  </a:txBody>
                  <a:tcPr>
                    <a:solidFill>
                      <a:srgbClr val="D5E3CF"/>
                    </a:solidFill>
                  </a:tcPr>
                </a:tc>
                <a:tc>
                  <a:txBody>
                    <a:bodyPr anchorCtr="0"/>
                    <a:lstStyle/>
                    <a:p>
                      <a:pPr algn="l"/>
                      <a:r>
                        <a:rPr sz="1600" dirty="1">
                          <a:solidFill>
                            <a:srgbClr val="000000"/>
                          </a:solidFill>
                          <a:latin typeface="Arial"/>
                        </a:rPr>
                        <a:t>SBI Retirement Benefit Fund Aggressive Reg (G)</a:t>
                      </a:r>
                    </a:p>
                  </a:txBody>
                  <a:tcPr>
                    <a:solidFill>
                      <a:srgbClr val="D5E3CF"/>
                    </a:solidFill>
                  </a:tcPr>
                </a:tc>
                <a:tc>
                  <a:txBody>
                    <a:bodyPr anchorCtr="0"/>
                    <a:lstStyle/>
                    <a:p>
                      <a:pPr algn="r"/>
                      <a:r>
                        <a:rPr sz="1600" dirty="1">
                          <a:solidFill>
                            <a:srgbClr val="000000"/>
                          </a:solidFill>
                          <a:latin typeface="Arial"/>
                        </a:rPr>
                        <a:t>3,08,060</a:t>
                      </a:r>
                    </a:p>
                  </a:txBody>
                  <a:tcPr>
                    <a:solidFill>
                      <a:srgbClr val="D5E3CF"/>
                    </a:solidFill>
                  </a:tcPr>
                </a:tc>
                <a:tc>
                  <a:txBody>
                    <a:bodyPr anchorCtr="0"/>
                    <a:lstStyle/>
                    <a:p>
                      <a:pPr algn="r"/>
                      <a:r>
                        <a:rPr sz="1600" dirty="1">
                          <a:solidFill>
                            <a:srgbClr val="000000"/>
                          </a:solidFill>
                          <a:latin typeface="Arial"/>
                        </a:rPr>
                        <a:t>5,11,724</a:t>
                      </a:r>
                    </a:p>
                  </a:txBody>
                  <a:tcPr>
                    <a:solidFill>
                      <a:srgbClr val="D5E3CF"/>
                    </a:solidFill>
                  </a:tcPr>
                </a:tc>
                <a:tc>
                  <a:txBody>
                    <a:bodyPr anchorCtr="0"/>
                    <a:lstStyle/>
                    <a:p>
                      <a:pPr algn="r"/>
                      <a:r>
                        <a:rPr sz="1600" dirty="1">
                          <a:solidFill>
                            <a:srgbClr val="000000"/>
                          </a:solidFill>
                          <a:latin typeface="Arial"/>
                        </a:rPr>
                        <a:t>16.52</a:t>
                      </a:r>
                    </a:p>
                  </a:txBody>
                  <a:tcPr>
                    <a:solidFill>
                      <a:srgbClr val="D5E3CF"/>
                    </a:solidFill>
                  </a:tcPr>
                </a:tc>
                <a:tc>
                  <a:txBody>
                    <a:bodyPr anchorCtr="0"/>
                    <a:lstStyle/>
                    <a:p>
                      <a:pPr algn="r"/>
                      <a:r>
                        <a:rPr sz="1600" dirty="1">
                          <a:solidFill>
                            <a:srgbClr val="000000"/>
                          </a:solidFill>
                          <a:latin typeface="Arial"/>
                        </a:rPr>
                        <a:t>16.95</a:t>
                      </a:r>
                    </a:p>
                  </a:txBody>
                  <a:tcPr>
                    <a:solidFill>
                      <a:srgbClr val="D5E3CF"/>
                    </a:solidFill>
                  </a:tcPr>
                </a:tc>
              </a:tr>
              <a:tr h="317500">
                <a:tc>
                  <a:txBody>
                    <a:bodyPr anchorCtr="0"/>
                    <a:lstStyle/>
                    <a:p>
                      <a:pPr algn="r"/>
                      <a:r>
                        <a:rPr sz="1600" dirty="1">
                          <a:solidFill>
                            <a:srgbClr val="000000"/>
                          </a:solidFill>
                          <a:latin typeface="Arial"/>
                        </a:rPr>
                        <a:t>7</a:t>
                      </a:r>
                    </a:p>
                  </a:txBody>
                  <a:tcPr>
                    <a:solidFill>
                      <a:srgbClr val="D5E3CF"/>
                    </a:solidFill>
                  </a:tcPr>
                </a:tc>
                <a:tc>
                  <a:txBody>
                    <a:bodyPr anchorCtr="0"/>
                    <a:lstStyle/>
                    <a:p>
                      <a:pPr algn="l"/>
                      <a:r>
                        <a:rPr sz="1600" dirty="1">
                          <a:solidFill>
                            <a:srgbClr val="000000"/>
                          </a:solidFill>
                          <a:latin typeface="Arial"/>
                        </a:rPr>
                        <a:t>Kotak Multi Asset Allocation Fund Reg (G)</a:t>
                      </a:r>
                    </a:p>
                  </a:txBody>
                  <a:tcPr>
                    <a:solidFill>
                      <a:srgbClr val="D5E3CF"/>
                    </a:solidFill>
                  </a:tcPr>
                </a:tc>
                <a:tc>
                  <a:txBody>
                    <a:bodyPr anchorCtr="0"/>
                    <a:lstStyle/>
                    <a:p>
                      <a:pPr algn="r"/>
                      <a:r>
                        <a:rPr sz="1600" dirty="1">
                          <a:solidFill>
                            <a:srgbClr val="000000"/>
                          </a:solidFill>
                          <a:latin typeface="Arial"/>
                        </a:rPr>
                        <a:t>30,000</a:t>
                      </a:r>
                    </a:p>
                  </a:txBody>
                  <a:tcPr>
                    <a:solidFill>
                      <a:srgbClr val="D5E3CF"/>
                    </a:solidFill>
                  </a:tcPr>
                </a:tc>
                <a:tc>
                  <a:txBody>
                    <a:bodyPr anchorCtr="0"/>
                    <a:lstStyle/>
                    <a:p>
                      <a:pPr algn="r"/>
                      <a:r>
                        <a:rPr sz="1600" dirty="1">
                          <a:solidFill>
                            <a:srgbClr val="000000"/>
                          </a:solidFill>
                          <a:latin typeface="Arial"/>
                        </a:rPr>
                        <a:t>36,688</a:t>
                      </a:r>
                    </a:p>
                  </a:txBody>
                  <a:tcPr>
                    <a:solidFill>
                      <a:srgbClr val="D5E3CF"/>
                    </a:solidFill>
                  </a:tcPr>
                </a:tc>
                <a:tc>
                  <a:txBody>
                    <a:bodyPr anchorCtr="0"/>
                    <a:lstStyle/>
                    <a:p>
                      <a:pPr algn="r"/>
                      <a:r>
                        <a:rPr sz="1600" dirty="1">
                          <a:solidFill>
                            <a:srgbClr val="000000"/>
                          </a:solidFill>
                          <a:latin typeface="Arial"/>
                        </a:rPr>
                        <a:t>16.07</a:t>
                      </a:r>
                    </a:p>
                  </a:txBody>
                  <a:tcPr>
                    <a:solidFill>
                      <a:srgbClr val="D5E3CF"/>
                    </a:solidFill>
                  </a:tcPr>
                </a:tc>
                <a:tc>
                  <a:txBody>
                    <a:bodyPr anchorCtr="0"/>
                    <a:lstStyle/>
                    <a:p>
                      <a:pPr algn="r"/>
                      <a:r>
                        <a:rPr sz="1600" dirty="1">
                          <a:solidFill>
                            <a:srgbClr val="000000"/>
                          </a:solidFill>
                          <a:latin typeface="Arial"/>
                        </a:rPr>
                        <a:t>1.65</a:t>
                      </a:r>
                    </a:p>
                  </a:txBody>
                  <a:tcPr>
                    <a:solidFill>
                      <a:srgbClr val="D5E3CF"/>
                    </a:solidFill>
                  </a:tcPr>
                </a:tc>
              </a:tr>
              <a:tr h="317500">
                <a:tc>
                  <a:txBody>
                    <a:bodyPr anchorCtr="0"/>
                    <a:lstStyle/>
                    <a:p>
                      <a:pPr algn="r"/>
                      <a:r>
                        <a:rPr sz="1600" dirty="1">
                          <a:solidFill>
                            <a:srgbClr val="000000"/>
                          </a:solidFill>
                          <a:latin typeface="Arial"/>
                        </a:rPr>
                        <a:t>8</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1,80,306</a:t>
                      </a:r>
                    </a:p>
                  </a:txBody>
                  <a:tcPr>
                    <a:solidFill>
                      <a:srgbClr val="D5E3CF"/>
                    </a:solidFill>
                  </a:tcPr>
                </a:tc>
                <a:tc>
                  <a:txBody>
                    <a:bodyPr anchorCtr="0"/>
                    <a:lstStyle/>
                    <a:p>
                      <a:pPr algn="r"/>
                      <a:r>
                        <a:rPr sz="1600" dirty="1">
                          <a:solidFill>
                            <a:srgbClr val="000000"/>
                          </a:solidFill>
                          <a:latin typeface="Arial"/>
                        </a:rPr>
                        <a:t>2,66,549</a:t>
                      </a:r>
                    </a:p>
                  </a:txBody>
                  <a:tcPr>
                    <a:solidFill>
                      <a:srgbClr val="D5E3CF"/>
                    </a:solidFill>
                  </a:tcPr>
                </a:tc>
                <a:tc>
                  <a:txBody>
                    <a:bodyPr anchorCtr="0"/>
                    <a:lstStyle/>
                    <a:p>
                      <a:pPr algn="r"/>
                      <a:r>
                        <a:rPr sz="1600" dirty="1">
                          <a:solidFill>
                            <a:srgbClr val="000000"/>
                          </a:solidFill>
                          <a:latin typeface="Arial"/>
                        </a:rPr>
                        <a:t>20.87</a:t>
                      </a:r>
                    </a:p>
                  </a:txBody>
                  <a:tcPr>
                    <a:solidFill>
                      <a:srgbClr val="D5E3CF"/>
                    </a:solidFill>
                  </a:tcPr>
                </a:tc>
                <a:tc>
                  <a:txBody>
                    <a:bodyPr anchorCtr="0"/>
                    <a:lstStyle/>
                    <a:p>
                      <a:pPr algn="r"/>
                      <a:r>
                        <a:rPr sz="1600" dirty="1">
                          <a:solidFill>
                            <a:srgbClr val="000000"/>
                          </a:solidFill>
                          <a:latin typeface="Arial"/>
                        </a:rPr>
                        <a:t>9.92</a:t>
                      </a:r>
                    </a:p>
                  </a:txBody>
                  <a:tcPr>
                    <a:solidFill>
                      <a:srgbClr val="D5E3CF"/>
                    </a:solidFill>
                  </a:tcPr>
                </a:tc>
              </a:tr>
              <a:tr h="317500">
                <a:tc>
                  <a:txBody>
                    <a:bodyPr anchorCtr="0"/>
                    <a:lstStyle/>
                    <a:p>
                      <a:pPr algn="r"/>
                      <a:r>
                        <a:rPr sz="1600" dirty="1">
                          <a:solidFill>
                            <a:srgbClr val="000000"/>
                          </a:solidFill>
                        </a:rPr>
                        <a:t>9</a:t>
                      </a:r>
                    </a:p>
                  </a:txBody>
                  <a:tcPr>
                    <a:solidFill>
                      <a:srgbClr val="D5E3CF"/>
                    </a:solidFill>
                  </a:tcPr>
                </a:tc>
                <a:tc>
                  <a:txBody>
                    <a:bodyPr anchorCtr="0"/>
                    <a:lstStyle/>
                    <a:p>
                      <a:pPr algn="l"/>
                      <a:r>
                        <a:rPr sz="1600" dirty="1">
                          <a:solidFill>
                            <a:srgbClr val="000000"/>
                          </a:solidFill>
                        </a:rPr>
                        <a:t>Bandhan Small Cap Fund Reg (G)</a:t>
                      </a:r>
                    </a:p>
                  </a:txBody>
                  <a:tcPr>
                    <a:solidFill>
                      <a:srgbClr val="D5E3CF"/>
                    </a:solidFill>
                  </a:tcPr>
                </a:tc>
                <a:tc>
                  <a:txBody>
                    <a:bodyPr anchorCtr="0"/>
                    <a:lstStyle/>
                    <a:p>
                      <a:pPr algn="r"/>
                      <a:r>
                        <a:rPr sz="1600" dirty="1">
                          <a:solidFill>
                            <a:srgbClr val="000000"/>
                          </a:solidFill>
                        </a:rPr>
                        <a:t>3,03,000</a:t>
                      </a:r>
                    </a:p>
                  </a:txBody>
                  <a:tcPr>
                    <a:solidFill>
                      <a:srgbClr val="D5E3CF"/>
                    </a:solidFill>
                  </a:tcPr>
                </a:tc>
                <a:tc>
                  <a:txBody>
                    <a:bodyPr anchorCtr="0"/>
                    <a:lstStyle/>
                    <a:p>
                      <a:pPr algn="r"/>
                      <a:r>
                        <a:rPr sz="1600" dirty="1">
                          <a:solidFill>
                            <a:srgbClr val="000000"/>
                          </a:solidFill>
                        </a:rPr>
                        <a:t>6,00,392</a:t>
                      </a:r>
                    </a:p>
                  </a:txBody>
                  <a:tcPr>
                    <a:solidFill>
                      <a:srgbClr val="D5E3CF"/>
                    </a:solidFill>
                  </a:tcPr>
                </a:tc>
                <a:tc>
                  <a:txBody>
                    <a:bodyPr anchorCtr="0"/>
                    <a:lstStyle/>
                    <a:p>
                      <a:pPr algn="r"/>
                      <a:r>
                        <a:rPr sz="1600" dirty="1">
                          <a:solidFill>
                            <a:srgbClr val="000000"/>
                          </a:solidFill>
                        </a:rPr>
                        <a:t>32.57</a:t>
                      </a:r>
                    </a:p>
                  </a:txBody>
                  <a:tcPr>
                    <a:solidFill>
                      <a:srgbClr val="D5E3CF"/>
                    </a:solidFill>
                  </a:tcPr>
                </a:tc>
                <a:tc>
                  <a:txBody>
                    <a:bodyPr anchorCtr="0"/>
                    <a:lstStyle/>
                    <a:p>
                      <a:pPr algn="r"/>
                      <a:r>
                        <a:rPr sz="1600" dirty="1">
                          <a:solidFill>
                            <a:srgbClr val="000000"/>
                          </a:solidFill>
                        </a:rPr>
                        <a:t>16.68</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15,55,481.55</a:t>
                      </a:r>
                    </a:p>
                  </a:txBody>
                  <a:tcPr>
                    <a:solidFill>
                      <a:srgbClr val="70AD47"/>
                    </a:solidFill>
                  </a:tcPr>
                </a:tc>
                <a:tc>
                  <a:txBody>
                    <a:bodyPr anchorCtr="0"/>
                    <a:lstStyle/>
                    <a:p>
                      <a:pPr algn="r"/>
                      <a:r>
                        <a:rPr sz="1600" dirty="1">
                          <a:solidFill>
                            <a:srgbClr val="FFFFFF"/>
                          </a:solidFill>
                        </a:rPr>
                        <a:t>27,40,505.11</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85.61</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Axis Midcap Fund (G)</a:t>
                      </a:r>
                    </a:p>
                  </a:txBody>
                  <a:tcPr>
                    <a:solidFill>
                      <a:srgbClr val="FFE8CB"/>
                    </a:solidFill>
                  </a:tcPr>
                </a:tc>
                <a:tc>
                  <a:txBody>
                    <a:bodyPr anchorCtr="0"/>
                    <a:lstStyle/>
                    <a:p>
                      <a:pPr algn="r"/>
                      <a:r>
                        <a:rPr sz="1600" dirty="1">
                          <a:solidFill>
                            <a:srgbClr val="000000"/>
                          </a:solidFill>
                          <a:latin typeface="Arial"/>
                        </a:rPr>
                        <a:t>86,457</a:t>
                      </a:r>
                    </a:p>
                  </a:txBody>
                  <a:tcPr>
                    <a:solidFill>
                      <a:srgbClr val="FFE8CB"/>
                    </a:solidFill>
                  </a:tcPr>
                </a:tc>
                <a:tc>
                  <a:txBody>
                    <a:bodyPr anchorCtr="0"/>
                    <a:lstStyle/>
                    <a:p>
                      <a:pPr algn="r"/>
                      <a:r>
                        <a:rPr sz="1600" dirty="1">
                          <a:solidFill>
                            <a:srgbClr val="000000"/>
                          </a:solidFill>
                          <a:latin typeface="Arial"/>
                        </a:rPr>
                        <a:t>1,79,175</a:t>
                      </a:r>
                    </a:p>
                  </a:txBody>
                  <a:tcPr>
                    <a:solidFill>
                      <a:srgbClr val="FFE8CB"/>
                    </a:solidFill>
                  </a:tcPr>
                </a:tc>
                <a:tc>
                  <a:txBody>
                    <a:bodyPr anchorCtr="0"/>
                    <a:lstStyle/>
                    <a:p>
                      <a:pPr algn="r"/>
                      <a:r>
                        <a:rPr sz="1600" dirty="1">
                          <a:solidFill>
                            <a:srgbClr val="000000"/>
                          </a:solidFill>
                          <a:latin typeface="Arial"/>
                        </a:rPr>
                        <a:t>18.20</a:t>
                      </a:r>
                    </a:p>
                  </a:txBody>
                  <a:tcPr>
                    <a:solidFill>
                      <a:srgbClr val="FFE8CB"/>
                    </a:solidFill>
                  </a:tcPr>
                </a:tc>
                <a:tc>
                  <a:txBody>
                    <a:bodyPr anchorCtr="0"/>
                    <a:lstStyle/>
                    <a:p>
                      <a:pPr algn="r"/>
                      <a:r>
                        <a:rPr sz="1600" dirty="1">
                          <a:solidFill>
                            <a:srgbClr val="000000"/>
                          </a:solidFill>
                          <a:latin typeface="Arial"/>
                        </a:rPr>
                        <a:t>4.76</a:t>
                      </a:r>
                    </a:p>
                  </a:txBody>
                  <a:tcPr>
                    <a:solidFill>
                      <a:srgbClr val="FFE8CB"/>
                    </a:solidFill>
                  </a:tcPr>
                </a:tc>
              </a:tr>
              <a:tr h="317500">
                <a:tc>
                  <a:txBody>
                    <a:bodyPr anchorCtr="0"/>
                    <a:lstStyle/>
                    <a:p>
                      <a:pPr algn="r"/>
                      <a:r>
                        <a:rPr sz="1600" dirty="1">
                          <a:solidFill>
                            <a:srgbClr val="000000"/>
                          </a:solidFill>
                          <a:latin typeface="Arial"/>
                        </a:rPr>
                        <a:t>2</a:t>
                      </a:r>
                    </a:p>
                  </a:txBody>
                  <a:tcPr>
                    <a:solidFill>
                      <a:srgbClr val="FFE8CB"/>
                    </a:solidFill>
                  </a:tcPr>
                </a:tc>
                <a:tc>
                  <a:txBody>
                    <a:bodyPr anchorCtr="0"/>
                    <a:lstStyle/>
                    <a:p>
                      <a:pPr algn="l"/>
                      <a:r>
                        <a:rPr sz="1600" dirty="1">
                          <a:solidFill>
                            <a:srgbClr val="000000"/>
                          </a:solidFill>
                          <a:latin typeface="Arial"/>
                        </a:rPr>
                        <a:t>Axis ELSS Tax Saver Fund (G)</a:t>
                      </a:r>
                    </a:p>
                  </a:txBody>
                  <a:tcPr>
                    <a:solidFill>
                      <a:srgbClr val="FFE8CB"/>
                    </a:solidFill>
                  </a:tcPr>
                </a:tc>
                <a:tc>
                  <a:txBody>
                    <a:bodyPr anchorCtr="0"/>
                    <a:lstStyle/>
                    <a:p>
                      <a:pPr algn="r"/>
                      <a:r>
                        <a:rPr sz="1600" dirty="1">
                          <a:solidFill>
                            <a:srgbClr val="000000"/>
                          </a:solidFill>
                          <a:latin typeface="Arial"/>
                        </a:rPr>
                        <a:t>1,10,000</a:t>
                      </a:r>
                    </a:p>
                  </a:txBody>
                  <a:tcPr>
                    <a:solidFill>
                      <a:srgbClr val="FFE8CB"/>
                    </a:solidFill>
                  </a:tcPr>
                </a:tc>
                <a:tc>
                  <a:txBody>
                    <a:bodyPr anchorCtr="0"/>
                    <a:lstStyle/>
                    <a:p>
                      <a:pPr algn="r"/>
                      <a:r>
                        <a:rPr sz="1600" dirty="1">
                          <a:solidFill>
                            <a:srgbClr val="000000"/>
                          </a:solidFill>
                          <a:latin typeface="Arial"/>
                        </a:rPr>
                        <a:t>4,76,322</a:t>
                      </a:r>
                    </a:p>
                  </a:txBody>
                  <a:tcPr>
                    <a:solidFill>
                      <a:srgbClr val="FFE8CB"/>
                    </a:solidFill>
                  </a:tcPr>
                </a:tc>
                <a:tc>
                  <a:txBody>
                    <a:bodyPr anchorCtr="0"/>
                    <a:lstStyle/>
                    <a:p>
                      <a:pPr algn="r"/>
                      <a:r>
                        <a:rPr sz="1600" dirty="1">
                          <a:solidFill>
                            <a:srgbClr val="000000"/>
                          </a:solidFill>
                          <a:latin typeface="Arial"/>
                        </a:rPr>
                        <a:t>14.57</a:t>
                      </a:r>
                    </a:p>
                  </a:txBody>
                  <a:tcPr>
                    <a:solidFill>
                      <a:srgbClr val="FFE8CB"/>
                    </a:solidFill>
                  </a:tcPr>
                </a:tc>
                <a:tc>
                  <a:txBody>
                    <a:bodyPr anchorCtr="0"/>
                    <a:lstStyle/>
                    <a:p>
                      <a:pPr algn="r"/>
                      <a:r>
                        <a:rPr sz="1600" dirty="1">
                          <a:solidFill>
                            <a:srgbClr val="000000"/>
                          </a:solidFill>
                          <a:latin typeface="Arial"/>
                        </a:rPr>
                        <a:t>6.05</a:t>
                      </a:r>
                    </a:p>
                  </a:txBody>
                  <a:tcPr>
                    <a:solidFill>
                      <a:srgbClr val="FFE8CB"/>
                    </a:solidFill>
                  </a:tcPr>
                </a:tc>
              </a:tr>
              <a:tr h="317500">
                <a:tc>
                  <a:txBody>
                    <a:bodyPr anchorCtr="0"/>
                    <a:lstStyle/>
                    <a:p>
                      <a:pPr algn="r"/>
                      <a:r>
                        <a:rPr sz="1600" dirty="1">
                          <a:solidFill>
                            <a:srgbClr val="000000"/>
                          </a:solidFill>
                        </a:rPr>
                        <a:t>3</a:t>
                      </a:r>
                    </a:p>
                  </a:txBody>
                  <a:tcPr>
                    <a:solidFill>
                      <a:srgbClr val="FFE8CB"/>
                    </a:solidFill>
                  </a:tcPr>
                </a:tc>
                <a:tc>
                  <a:txBody>
                    <a:bodyPr anchorCtr="0"/>
                    <a:lstStyle/>
                    <a:p>
                      <a:pPr algn="l"/>
                      <a:r>
                        <a:rPr sz="1600" dirty="1">
                          <a:solidFill>
                            <a:srgbClr val="000000"/>
                          </a:solidFill>
                        </a:rPr>
                        <a:t>Axis Childrens Fund Reg (G)</a:t>
                      </a:r>
                    </a:p>
                  </a:txBody>
                  <a:tcPr>
                    <a:solidFill>
                      <a:srgbClr val="FFE8CB"/>
                    </a:solidFill>
                  </a:tcPr>
                </a:tc>
                <a:tc>
                  <a:txBody>
                    <a:bodyPr anchorCtr="0"/>
                    <a:lstStyle/>
                    <a:p>
                      <a:pPr algn="r"/>
                      <a:r>
                        <a:rPr sz="1600" dirty="1">
                          <a:solidFill>
                            <a:srgbClr val="000000"/>
                          </a:solidFill>
                        </a:rPr>
                        <a:t>50,000</a:t>
                      </a:r>
                    </a:p>
                  </a:txBody>
                  <a:tcPr>
                    <a:solidFill>
                      <a:srgbClr val="FFE8CB"/>
                    </a:solidFill>
                  </a:tcPr>
                </a:tc>
                <a:tc>
                  <a:txBody>
                    <a:bodyPr anchorCtr="0"/>
                    <a:lstStyle/>
                    <a:p>
                      <a:pPr algn="r"/>
                      <a:r>
                        <a:rPr sz="1600" dirty="1">
                          <a:solidFill>
                            <a:srgbClr val="000000"/>
                          </a:solidFill>
                        </a:rPr>
                        <a:t>1,19,719</a:t>
                      </a:r>
                    </a:p>
                  </a:txBody>
                  <a:tcPr>
                    <a:solidFill>
                      <a:srgbClr val="FFE8CB"/>
                    </a:solidFill>
                  </a:tcPr>
                </a:tc>
                <a:tc>
                  <a:txBody>
                    <a:bodyPr anchorCtr="0"/>
                    <a:lstStyle/>
                    <a:p>
                      <a:pPr algn="r"/>
                      <a:r>
                        <a:rPr sz="1600" dirty="1">
                          <a:solidFill>
                            <a:srgbClr val="000000"/>
                          </a:solidFill>
                        </a:rPr>
                        <a:t>10.02</a:t>
                      </a:r>
                    </a:p>
                  </a:txBody>
                  <a:tcPr>
                    <a:solidFill>
                      <a:srgbClr val="FFE8CB"/>
                    </a:solidFill>
                  </a:tcPr>
                </a:tc>
                <a:tc>
                  <a:txBody>
                    <a:bodyPr anchorCtr="0"/>
                    <a:lstStyle/>
                    <a:p>
                      <a:pPr algn="r"/>
                      <a:r>
                        <a:rPr sz="1600" dirty="1">
                          <a:solidFill>
                            <a:srgbClr val="000000"/>
                          </a:solidFill>
                        </a:rPr>
                        <a:t>2.75</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2,46,456.63</a:t>
                      </a:r>
                    </a:p>
                  </a:txBody>
                  <a:tcPr>
                    <a:solidFill>
                      <a:srgbClr val="FFC000"/>
                    </a:solidFill>
                  </a:tcPr>
                </a:tc>
                <a:tc>
                  <a:txBody>
                    <a:bodyPr anchorCtr="0"/>
                    <a:lstStyle/>
                    <a:p>
                      <a:pPr algn="r"/>
                      <a:r>
                        <a:rPr sz="1600" dirty="1">
                          <a:solidFill>
                            <a:srgbClr val="FFFFFF"/>
                          </a:solidFill>
                        </a:rPr>
                        <a:t>7,75,215.93</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13.56</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129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ED7D31"/>
                    </a:solidFill>
                  </a:tcPr>
                </a:tc>
                <a:tc>
                  <a:txBody>
                    <a:bodyPr anchorCtr="0"/>
                    <a:lstStyle/>
                    <a:p>
                      <a:pPr algn="ctr"/>
                      <a:r>
                        <a:rPr sz="1600" dirty="1">
                          <a:solidFill>
                            <a:srgbClr val="FFFFFF"/>
                          </a:solidFill>
                          <a:latin typeface="Arial"/>
                        </a:rPr>
                        <a:t>Scheme</a:t>
                      </a:r>
                    </a:p>
                  </a:txBody>
                  <a:tcPr>
                    <a:solidFill>
                      <a:srgbClr val="ED7D31"/>
                    </a:solidFill>
                  </a:tcPr>
                </a:tc>
                <a:tc>
                  <a:txBody>
                    <a:bodyPr anchorCtr="0"/>
                    <a:lstStyle/>
                    <a:p>
                      <a:pPr algn="ctr"/>
                      <a:r>
                        <a:rPr sz="1600" dirty="1">
                          <a:solidFill>
                            <a:srgbClr val="FFFFFF"/>
                          </a:solidFill>
                          <a:latin typeface="Arial"/>
                        </a:rPr>
                        <a:t>Investment value (₹)</a:t>
                      </a:r>
                    </a:p>
                  </a:txBody>
                  <a:tcPr>
                    <a:solidFill>
                      <a:srgbClr val="ED7D31"/>
                    </a:solidFill>
                  </a:tcPr>
                </a:tc>
                <a:tc>
                  <a:txBody>
                    <a:bodyPr anchorCtr="0"/>
                    <a:lstStyle/>
                    <a:p>
                      <a:pPr algn="ctr"/>
                      <a:r>
                        <a:rPr sz="1600" dirty="1">
                          <a:solidFill>
                            <a:srgbClr val="FFFFFF"/>
                          </a:solidFill>
                          <a:latin typeface="Arial"/>
                        </a:rPr>
                        <a:t>Market Value(₹)</a:t>
                      </a:r>
                    </a:p>
                  </a:txBody>
                  <a:tcPr>
                    <a:solidFill>
                      <a:srgbClr val="ED7D31"/>
                    </a:solidFill>
                  </a:tcPr>
                </a:tc>
                <a:tc>
                  <a:txBody>
                    <a:bodyPr anchorCtr="0"/>
                    <a:lstStyle/>
                    <a:p>
                      <a:pPr algn="ctr"/>
                      <a:r>
                        <a:rPr sz="1600" dirty="1">
                          <a:solidFill>
                            <a:srgbClr val="FFFFFF"/>
                          </a:solidFill>
                          <a:latin typeface="Arial"/>
                        </a:rPr>
                        <a:t>CAGR (%)</a:t>
                      </a:r>
                    </a:p>
                  </a:txBody>
                  <a:tcPr>
                    <a:solidFill>
                      <a:srgbClr val="ED7D31"/>
                    </a:solidFill>
                  </a:tcPr>
                </a:tc>
                <a:tc>
                  <a:txBody>
                    <a:bodyPr anchorCtr="0"/>
                    <a:lstStyle/>
                    <a:p>
                      <a:pPr algn="ctr"/>
                      <a:r>
                        <a:rPr sz="1600" dirty="1">
                          <a:solidFill>
                            <a:srgbClr val="FFFFFF"/>
                          </a:solidFill>
                          <a:latin typeface="Arial"/>
                        </a:rPr>
                        <a:t>Allocation (%)</a:t>
                      </a:r>
                    </a:p>
                  </a:txBody>
                  <a:tcPr>
                    <a:solidFill>
                      <a:srgbClr val="ED7D31"/>
                    </a:solidFill>
                  </a:tcPr>
                </a:tc>
              </a:tr>
              <a:tr h="317500">
                <a:tc>
                  <a:txBody>
                    <a:bodyPr anchorCtr="0"/>
                    <a:lstStyle/>
                    <a:p>
                      <a:pPr algn="r"/>
                      <a:r>
                        <a:rPr sz="1600" dirty="1">
                          <a:solidFill>
                            <a:srgbClr val="000000"/>
                          </a:solidFill>
                        </a:rPr>
                        <a:t>1</a:t>
                      </a:r>
                    </a:p>
                  </a:txBody>
                  <a:tcPr>
                    <a:solidFill>
                      <a:srgbClr val="F8D7CD"/>
                    </a:solidFill>
                  </a:tcPr>
                </a:tc>
                <a:tc>
                  <a:txBody>
                    <a:bodyPr anchorCtr="0"/>
                    <a:lstStyle/>
                    <a:p>
                      <a:pPr algn="l"/>
                      <a:r>
                        <a:rPr sz="1600" dirty="1">
                          <a:solidFill>
                            <a:srgbClr val="000000"/>
                          </a:solidFill>
                        </a:rPr>
                        <a:t>HDFC ELSS Tax saver Reg IDCW</a:t>
                      </a:r>
                    </a:p>
                  </a:txBody>
                  <a:tcPr>
                    <a:solidFill>
                      <a:srgbClr val="F8D7CD"/>
                    </a:solidFill>
                  </a:tcPr>
                </a:tc>
                <a:tc>
                  <a:txBody>
                    <a:bodyPr anchorCtr="0"/>
                    <a:lstStyle/>
                    <a:p>
                      <a:pPr algn="r"/>
                      <a:r>
                        <a:rPr sz="1600" dirty="1">
                          <a:solidFill>
                            <a:srgbClr val="000000"/>
                          </a:solidFill>
                        </a:rPr>
                        <a:t>15,000</a:t>
                      </a:r>
                    </a:p>
                  </a:txBody>
                  <a:tcPr>
                    <a:solidFill>
                      <a:srgbClr val="F8D7CD"/>
                    </a:solidFill>
                  </a:tcPr>
                </a:tc>
                <a:tc>
                  <a:txBody>
                    <a:bodyPr anchorCtr="0"/>
                    <a:lstStyle/>
                    <a:p>
                      <a:pPr algn="r"/>
                      <a:r>
                        <a:rPr sz="1600" dirty="1">
                          <a:solidFill>
                            <a:srgbClr val="000000"/>
                          </a:solidFill>
                        </a:rPr>
                        <a:t>96,994</a:t>
                      </a:r>
                    </a:p>
                  </a:txBody>
                  <a:tcPr>
                    <a:solidFill>
                      <a:srgbClr val="F8D7CD"/>
                    </a:solidFill>
                  </a:tcPr>
                </a:tc>
                <a:tc>
                  <a:txBody>
                    <a:bodyPr anchorCtr="0"/>
                    <a:lstStyle/>
                    <a:p>
                      <a:pPr algn="r"/>
                      <a:r>
                        <a:rPr sz="1600" dirty="1">
                          <a:solidFill>
                            <a:srgbClr val="000000"/>
                          </a:solidFill>
                        </a:rPr>
                        <a:t>12.45</a:t>
                      </a:r>
                    </a:p>
                  </a:txBody>
                  <a:tcPr>
                    <a:solidFill>
                      <a:srgbClr val="F8D7CD"/>
                    </a:solidFill>
                  </a:tcPr>
                </a:tc>
                <a:tc>
                  <a:txBody>
                    <a:bodyPr anchorCtr="0"/>
                    <a:lstStyle/>
                    <a:p>
                      <a:pPr algn="r"/>
                      <a:r>
                        <a:rPr sz="1600" dirty="1">
                          <a:solidFill>
                            <a:srgbClr val="000000"/>
                          </a:solidFill>
                        </a:rPr>
                        <a:t>0.83</a:t>
                      </a:r>
                    </a:p>
                  </a:txBody>
                  <a:tcPr>
                    <a:solidFill>
                      <a:srgbClr val="F8D7CD"/>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15,000.00</a:t>
                      </a:r>
                    </a:p>
                  </a:txBody>
                  <a:tcPr>
                    <a:solidFill>
                      <a:srgbClr val="ED7D31"/>
                    </a:solidFill>
                  </a:tcPr>
                </a:tc>
                <a:tc>
                  <a:txBody>
                    <a:bodyPr anchorCtr="0"/>
                    <a:lstStyle/>
                    <a:p>
                      <a:pPr algn="r"/>
                      <a:r>
                        <a:rPr sz="1600" dirty="1">
                          <a:solidFill>
                            <a:srgbClr val="FFFFFF"/>
                          </a:solidFill>
                        </a:rPr>
                        <a:t>96,993.82</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.83</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22</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20,14,500</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20,14,500</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1,50,000</a:t>
                      </a:r>
                    </a:p>
                  </a:txBody>
                  <a:tcPr/>
                </a:tc>
                <a:tc>
                  <a:txBody>
                    <a:bodyPr anchorCtr="0"/>
                    <a:lstStyle/>
                    <a:p>
                      <a:pPr algn="r"/>
                      <a:r>
                        <a:rPr dirty="1">
                          <a:latin typeface="Arial Narrow"/>
                        </a:rPr>
                        <a:t>30,000</a:t>
                      </a:r>
                    </a:p>
                  </a:txBody>
                  <a:tcPr/>
                </a:tc>
                <a:tc>
                  <a:txBody>
                    <a:bodyPr anchorCtr="0"/>
                    <a:lstStyle/>
                    <a:p>
                      <a:pPr algn="r"/>
                      <a:endParaRPr>
                        <a:latin typeface="Arial Narrow"/>
                      </a:endParaRPr>
                    </a:p>
                  </a:txBody>
                  <a:tcPr/>
                </a:tc>
                <a:tc>
                  <a:txBody>
                    <a:bodyPr anchorCtr="0"/>
                    <a:lstStyle/>
                    <a:p>
                      <a:pPr algn="r"/>
                      <a:r>
                        <a:rPr dirty="1">
                          <a:latin typeface="Arial Narrow"/>
                        </a:rPr>
                        <a:t>1,80,000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r>
                        <a:rPr dirty="1">
                          <a:latin typeface="Arial Narrow"/>
                        </a:rPr>
                        <a:t>3,296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3,296</a:t>
                      </a: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1,46,704</a:t>
                      </a:r>
                    </a:p>
                  </a:txBody>
                  <a:tcPr/>
                </a:tc>
                <a:tc>
                  <a:txBody>
                    <a:bodyPr anchorCtr="0"/>
                    <a:lstStyle/>
                    <a:p>
                      <a:pPr algn="r"/>
                      <a:r>
                        <a:rPr dirty="1">
                          <a:latin typeface="Arial Narrow"/>
                        </a:rPr>
                        <a:t>30,000</a:t>
                      </a:r>
                    </a:p>
                  </a:txBody>
                  <a:tcPr/>
                </a:tc>
                <a:tc>
                  <a:txBody>
                    <a:bodyPr anchorCtr="0"/>
                    <a:lstStyle/>
                    <a:p>
                      <a:pPr algn="r"/>
                      <a:endParaRPr>
                        <a:latin typeface="Arial Narrow"/>
                      </a:endParaRPr>
                    </a:p>
                  </a:txBody>
                  <a:tcPr/>
                </a:tc>
                <a:tc>
                  <a:txBody>
                    <a:bodyPr anchorCtr="0"/>
                    <a:lstStyle/>
                    <a:p>
                      <a:pPr algn="r"/>
                      <a:r>
                        <a:rPr dirty="1">
                          <a:latin typeface="Arial Narrow"/>
                        </a:rPr>
                        <a:t>1,76,704</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29,92,990</a:t>
                      </a:r>
                    </a:p>
                  </a:txBody>
                  <a:tcPr/>
                </a:tc>
                <a:tc>
                  <a:txBody>
                    <a:bodyPr anchorCtr="0"/>
                    <a:lstStyle/>
                    <a:p>
                      <a:pPr algn="r"/>
                      <a:r>
                        <a:rPr dirty="1">
                          <a:latin typeface="Arial Narrow"/>
                        </a:rPr>
                        <a:t>34,246</a:t>
                      </a:r>
                    </a:p>
                  </a:txBody>
                  <a:tcPr/>
                </a:tc>
                <a:tc>
                  <a:txBody>
                    <a:bodyPr anchorCtr="0"/>
                    <a:lstStyle/>
                    <a:p>
                      <a:pPr algn="r"/>
                      <a:endParaRPr>
                        <a:latin typeface="Arial Narrow"/>
                      </a:endParaRPr>
                    </a:p>
                  </a:txBody>
                  <a:tcPr/>
                </a:tc>
                <a:tc>
                  <a:txBody>
                    <a:bodyPr anchorCtr="0"/>
                    <a:lstStyle/>
                    <a:p>
                      <a:pPr algn="r"/>
                      <a:r>
                        <a:rPr dirty="1">
                          <a:latin typeface="Arial Narrow"/>
                        </a:rPr>
                        <a:t>30,27,236</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8,31,786</a:t>
                      </a:r>
                    </a:p>
                  </a:txBody>
                  <a:tcPr>
                    <a:solidFill>
                      <a:srgbClr val="0066CC"/>
                    </a:solidFill>
                  </a:tcPr>
                </a:tc>
                <a:tc>
                  <a:txBody>
                    <a:bodyPr anchorCtr="0"/>
                    <a:lstStyle/>
                    <a:p>
                      <a:pPr algn="r"/>
                      <a:r>
                        <a:rPr dirty="1">
                          <a:solidFill>
                            <a:srgbClr val="FFFF00"/>
                          </a:solidFill>
                          <a:latin typeface="Arial Narrow"/>
                        </a:rPr>
                        <a:t>4,246</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8,36,032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40.25</a:t>
                      </a:r>
                    </a:p>
                  </a:txBody>
                  <a:tcPr>
                    <a:solidFill>
                      <a:srgbClr val="008000"/>
                    </a:solidFill>
                  </a:tcPr>
                </a:tc>
                <a:tc>
                  <a:txBody>
                    <a:bodyPr anchorCtr="0"/>
                    <a:lstStyle/>
                    <a:p>
                      <a:pPr algn="r"/>
                      <a:r>
                        <a:rPr dirty="1">
                          <a:solidFill>
                            <a:srgbClr val="FFFFFF"/>
                          </a:solidFill>
                          <a:latin typeface="Arial Narrow"/>
                        </a:rPr>
                        <a:t>28.80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40.18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29,92,990</a:t>
                      </a:r>
                    </a:p>
                  </a:txBody>
                  <a:tcPr>
                    <a:solidFill>
                      <a:srgbClr val="0066CC"/>
                    </a:solidFill>
                  </a:tcPr>
                </a:tc>
                <a:tc>
                  <a:txBody>
                    <a:bodyPr anchorCtr="0"/>
                    <a:lstStyle/>
                    <a:p>
                      <a:pPr algn="r"/>
                      <a:r>
                        <a:rPr dirty="1">
                          <a:solidFill>
                            <a:srgbClr val="FFFF00"/>
                          </a:solidFill>
                          <a:latin typeface="Arial Narrow"/>
                        </a:rPr>
                        <a:t>34,246</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30,27,236</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2,65,000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2,65,000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2,65,000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2,65,000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35,13,990</a:t>
                      </a:r>
                    </a:p>
                  </a:txBody>
                  <a:tcPr/>
                </a:tc>
                <a:tc>
                  <a:txBody>
                    <a:bodyPr anchorCtr="0"/>
                    <a:lstStyle/>
                    <a:p>
                      <a:pPr algn="r"/>
                      <a:r>
                        <a:rPr dirty="1">
                          <a:latin typeface="Arial Narrow"/>
                        </a:rPr>
                        <a:t>36,688</a:t>
                      </a:r>
                    </a:p>
                  </a:txBody>
                  <a:tcPr/>
                </a:tc>
                <a:tc>
                  <a:txBody>
                    <a:bodyPr anchorCtr="0"/>
                    <a:lstStyle/>
                    <a:p>
                      <a:pPr algn="r"/>
                      <a:endParaRPr>
                        <a:latin typeface="Arial Narrow"/>
                      </a:endParaRPr>
                    </a:p>
                  </a:txBody>
                  <a:tcPr/>
                </a:tc>
                <a:tc>
                  <a:txBody>
                    <a:bodyPr anchorCtr="0"/>
                    <a:lstStyle/>
                    <a:p>
                      <a:pPr algn="r"/>
                      <a:r>
                        <a:rPr dirty="1">
                          <a:latin typeface="Arial Narrow"/>
                        </a:rPr>
                        <a:t>35,50,678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2,56,000</a:t>
                      </a:r>
                    </a:p>
                  </a:txBody>
                  <a:tcPr>
                    <a:solidFill>
                      <a:srgbClr val="0066CC"/>
                    </a:solidFill>
                  </a:tcPr>
                </a:tc>
                <a:tc>
                  <a:txBody>
                    <a:bodyPr anchorCtr="0"/>
                    <a:lstStyle/>
                    <a:p>
                      <a:pPr algn="r"/>
                      <a:r>
                        <a:rPr dirty="1">
                          <a:solidFill>
                            <a:srgbClr val="FFFF00"/>
                          </a:solidFill>
                          <a:latin typeface="Arial Narrow"/>
                        </a:rPr>
                        <a:t>2,442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2,58,442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10.12</a:t>
                      </a:r>
                    </a:p>
                  </a:txBody>
                  <a:tcPr>
                    <a:solidFill>
                      <a:srgbClr val="008000"/>
                    </a:solidFill>
                  </a:tcPr>
                </a:tc>
                <a:tc>
                  <a:txBody>
                    <a:bodyPr anchorCtr="0"/>
                    <a:lstStyle/>
                    <a:p>
                      <a:pPr algn="r"/>
                      <a:r>
                        <a:rPr dirty="1">
                          <a:solidFill>
                            <a:srgbClr val="FFFFFF"/>
                          </a:solidFill>
                          <a:latin typeface="Arial Narrow"/>
                        </a:rPr>
                        <a:t>8.71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10.10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16,81,000</a:t>
                      </a:r>
                    </a:p>
                  </a:txBody>
                  <a:tcPr/>
                </a:tc>
                <a:tc>
                  <a:txBody>
                    <a:bodyPr anchorCtr="0"/>
                    <a:lstStyle/>
                    <a:p>
                      <a:pPr algn="r"/>
                      <a:r>
                        <a:rPr dirty="1">
                          <a:latin typeface="Arial Narrow"/>
                        </a:rPr>
                        <a:t>1,40,000</a:t>
                      </a:r>
                    </a:p>
                  </a:txBody>
                  <a:tcPr/>
                </a:tc>
                <a:tc>
                  <a:txBody>
                    <a:bodyPr anchorCtr="0"/>
                    <a:lstStyle/>
                    <a:p>
                      <a:pPr algn="r"/>
                      <a:r>
                        <a:rPr dirty="1">
                          <a:latin typeface="Arial Narrow"/>
                        </a:rPr>
                        <a:t>2,41,000</a:t>
                      </a:r>
                    </a:p>
                  </a:txBody>
                  <a:tcPr/>
                </a:tc>
                <a:tc>
                  <a:txBody>
                    <a:bodyPr anchorCtr="0"/>
                    <a:lstStyle/>
                    <a:p>
                      <a:pPr algn="r"/>
                      <a:r>
                        <a:rPr dirty="1">
                          <a:latin typeface="Arial Narrow"/>
                        </a:rPr>
                        <a:t>20,62,000</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4,58,938</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4,58,938</a:t>
                      </a:r>
                    </a:p>
                  </a:txBody>
                  <a:tcPr/>
                </a:tc>
              </a:tr>
              <a:tr h="190500">
                <a:tc>
                  <a:txBody>
                    <a:bodyPr anchorCtr="0"/>
                    <a:lstStyle/>
                    <a:p>
                      <a:pPr algn="l"/>
                      <a:r>
                        <a:rPr dirty="1">
                          <a:latin typeface="Arial Narrow"/>
                        </a:rPr>
                        <a:t>SwitchOut</a:t>
                      </a:r>
                    </a:p>
                  </a:txBody>
                  <a:tcPr/>
                </a:tc>
                <a:tc>
                  <a:txBody>
                    <a:bodyPr anchorCtr="0"/>
                    <a:lstStyle/>
                    <a:p>
                      <a:pPr algn="r"/>
                      <a:r>
                        <a:rPr dirty="1">
                          <a:latin typeface="Arial Narrow"/>
                        </a:rPr>
                        <a:t>2,16,781</a:t>
                      </a:r>
                    </a:p>
                  </a:txBody>
                  <a:tcPr/>
                </a:tc>
                <a:tc>
                  <a:txBody>
                    <a:bodyPr anchorCtr="0"/>
                    <a:lstStyle/>
                    <a:p>
                      <a:pPr algn="r"/>
                      <a:endParaRPr>
                        <a:latin typeface="Arial Narrow"/>
                      </a:endParaRPr>
                    </a:p>
                  </a:txBody>
                  <a:tcPr/>
                </a:tc>
                <a:tc>
                  <a:txBody>
                    <a:bodyPr anchorCtr="0"/>
                    <a:lstStyle/>
                    <a:p>
                      <a:pPr algn="r"/>
                      <a:r>
                        <a:rPr dirty="1">
                          <a:latin typeface="Arial Narrow"/>
                        </a:rPr>
                        <a:t>2,42,160</a:t>
                      </a:r>
                    </a:p>
                  </a:txBody>
                  <a:tcPr/>
                </a:tc>
                <a:tc>
                  <a:txBody>
                    <a:bodyPr anchorCtr="0"/>
                    <a:lstStyle/>
                    <a:p>
                      <a:pPr algn="r"/>
                      <a:r>
                        <a:rPr dirty="1">
                          <a:latin typeface="Arial Narrow"/>
                        </a:rPr>
                        <a:t>4,58,941</a:t>
                      </a:r>
                    </a:p>
                  </a:txBody>
                  <a:tcPr/>
                </a:tc>
              </a:tr>
              <a:tr h="190500">
                <a:tc>
                  <a:txBody>
                    <a:bodyPr anchorCtr="0"/>
                    <a:lstStyle/>
                    <a:p>
                      <a:pPr algn="l"/>
                      <a:r>
                        <a:rPr dirty="1">
                          <a:latin typeface="Arial Narrow"/>
                        </a:rPr>
                        <a:t>divPayout</a:t>
                      </a:r>
                    </a:p>
                  </a:txBody>
                  <a:tcPr/>
                </a:tc>
                <a:tc>
                  <a:txBody>
                    <a:bodyPr anchorCtr="0"/>
                    <a:lstStyle/>
                    <a:p>
                      <a:pPr algn="r"/>
                      <a:r>
                        <a:rPr dirty="1">
                          <a:latin typeface="Arial Narrow"/>
                        </a:rPr>
                        <a:t>1,15,687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1,15,687</a:t>
                      </a: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3,02,359</a:t>
                      </a:r>
                    </a:p>
                  </a:txBody>
                  <a:tcPr/>
                </a:tc>
                <a:tc>
                  <a:txBody>
                    <a:bodyPr anchorCtr="0"/>
                    <a:lstStyle/>
                    <a:p>
                      <a:pPr algn="r"/>
                      <a:r>
                        <a:rPr dirty="1">
                          <a:latin typeface="Arial Narrow"/>
                        </a:rPr>
                        <a:t>1,24,583</a:t>
                      </a:r>
                    </a:p>
                  </a:txBody>
                  <a:tcPr/>
                </a:tc>
                <a:tc>
                  <a:txBody>
                    <a:bodyPr anchorCtr="0"/>
                    <a:lstStyle/>
                    <a:p>
                      <a:pPr algn="r"/>
                      <a:endParaRPr>
                        <a:latin typeface="Arial Narrow"/>
                      </a:endParaRPr>
                    </a:p>
                  </a:txBody>
                  <a:tcPr/>
                </a:tc>
                <a:tc>
                  <a:txBody>
                    <a:bodyPr anchorCtr="0"/>
                    <a:lstStyle/>
                    <a:p>
                      <a:pPr algn="r"/>
                      <a:r>
                        <a:rPr dirty="1">
                          <a:latin typeface="Arial Narrow"/>
                        </a:rPr>
                        <a:t>4,26,943</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15,05,111</a:t>
                      </a:r>
                    </a:p>
                  </a:txBody>
                  <a:tcPr/>
                </a:tc>
                <a:tc>
                  <a:txBody>
                    <a:bodyPr anchorCtr="0"/>
                    <a:lstStyle/>
                    <a:p>
                      <a:pPr algn="r"/>
                      <a:r>
                        <a:rPr dirty="1">
                          <a:latin typeface="Arial Narrow"/>
                        </a:rPr>
                        <a:t>15,417</a:t>
                      </a:r>
                    </a:p>
                  </a:txBody>
                  <a:tcPr/>
                </a:tc>
                <a:tc>
                  <a:txBody>
                    <a:bodyPr anchorCtr="0"/>
                    <a:lstStyle/>
                    <a:p>
                      <a:pPr algn="r"/>
                      <a:r>
                        <a:rPr dirty="1">
                          <a:latin typeface="Arial Narrow"/>
                        </a:rPr>
                        <a:t>-1,160</a:t>
                      </a:r>
                    </a:p>
                  </a:txBody>
                  <a:tcPr/>
                </a:tc>
                <a:tc>
                  <a:txBody>
                    <a:bodyPr anchorCtr="0"/>
                    <a:lstStyle/>
                    <a:p>
                      <a:pPr algn="r"/>
                      <a:r>
                        <a:rPr dirty="1">
                          <a:latin typeface="Arial Narrow"/>
                        </a:rPr>
                        <a:t>15,19,367</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35,13,990</a:t>
                      </a:r>
                    </a:p>
                  </a:txBody>
                  <a:tcPr/>
                </a:tc>
                <a:tc>
                  <a:txBody>
                    <a:bodyPr anchorCtr="0"/>
                    <a:lstStyle/>
                    <a:p>
                      <a:pPr algn="r"/>
                      <a:r>
                        <a:rPr dirty="1">
                          <a:latin typeface="Arial Narrow"/>
                        </a:rPr>
                        <a:t>36,688</a:t>
                      </a:r>
                    </a:p>
                  </a:txBody>
                  <a:tcPr/>
                </a:tc>
                <a:tc>
                  <a:txBody>
                    <a:bodyPr anchorCtr="0"/>
                    <a:lstStyle/>
                    <a:p>
                      <a:pPr algn="r"/>
                      <a:endParaRPr>
                        <a:latin typeface="Arial Narrow"/>
                      </a:endParaRPr>
                    </a:p>
                  </a:txBody>
                  <a:tcPr/>
                </a:tc>
                <a:tc>
                  <a:txBody>
                    <a:bodyPr anchorCtr="0"/>
                    <a:lstStyle/>
                    <a:p>
                      <a:pPr algn="r"/>
                      <a:r>
                        <a:rPr dirty="1">
                          <a:latin typeface="Arial Narrow"/>
                        </a:rPr>
                        <a:t>35,50,678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20,08,879</a:t>
                      </a:r>
                    </a:p>
                  </a:txBody>
                  <a:tcPr>
                    <a:solidFill>
                      <a:srgbClr val="0066CC"/>
                    </a:solidFill>
                  </a:tcPr>
                </a:tc>
                <a:tc>
                  <a:txBody>
                    <a:bodyPr anchorCtr="0"/>
                    <a:lstStyle/>
                    <a:p>
                      <a:pPr algn="r"/>
                      <a:r>
                        <a:rPr dirty="1">
                          <a:solidFill>
                            <a:srgbClr val="FFFF00"/>
                          </a:solidFill>
                          <a:latin typeface="Arial Narrow"/>
                        </a:rPr>
                        <a:t>21,271</a:t>
                      </a:r>
                    </a:p>
                  </a:txBody>
                  <a:tcPr>
                    <a:solidFill>
                      <a:srgbClr val="0066CC"/>
                    </a:solidFill>
                  </a:tcPr>
                </a:tc>
                <a:tc>
                  <a:txBody>
                    <a:bodyPr anchorCtr="0"/>
                    <a:lstStyle/>
                    <a:p>
                      <a:pPr algn="r"/>
                      <a:r>
                        <a:rPr dirty="1">
                          <a:solidFill>
                            <a:srgbClr val="FFFF00"/>
                          </a:solidFill>
                          <a:latin typeface="Arial Narrow"/>
                        </a:rPr>
                        <a:t>1,160</a:t>
                      </a:r>
                    </a:p>
                  </a:txBody>
                  <a:tcPr>
                    <a:solidFill>
                      <a:srgbClr val="0066CC"/>
                    </a:solidFill>
                  </a:tcPr>
                </a:tc>
                <a:tc>
                  <a:txBody>
                    <a:bodyPr anchorCtr="0"/>
                    <a:lstStyle/>
                    <a:p>
                      <a:pPr algn="r"/>
                      <a:r>
                        <a:rPr dirty="1">
                          <a:solidFill>
                            <a:srgbClr val="FFFF00"/>
                          </a:solidFill>
                          <a:latin typeface="Arial Narrow"/>
                        </a:rPr>
                        <a:t>20,31,311</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16.13</a:t>
                      </a:r>
                    </a:p>
                  </a:txBody>
                  <a:tcPr>
                    <a:solidFill>
                      <a:srgbClr val="008000"/>
                    </a:solidFill>
                  </a:tcPr>
                </a:tc>
                <a:tc>
                  <a:txBody>
                    <a:bodyPr anchorCtr="0"/>
                    <a:lstStyle/>
                    <a:p>
                      <a:pPr algn="r"/>
                      <a:r>
                        <a:rPr dirty="1">
                          <a:solidFill>
                            <a:srgbClr val="FFFFFF"/>
                          </a:solidFill>
                          <a:latin typeface="Arial Narrow"/>
                        </a:rPr>
                        <a:t>7.17</a:t>
                      </a:r>
                    </a:p>
                  </a:txBody>
                  <a:tcPr>
                    <a:solidFill>
                      <a:srgbClr val="008000"/>
                    </a:solidFill>
                  </a:tcPr>
                </a:tc>
                <a:tc>
                  <a:txBody>
                    <a:bodyPr anchorCtr="0"/>
                    <a:lstStyle/>
                    <a:p>
                      <a:pPr algn="r"/>
                      <a:r>
                        <a:rPr dirty="1">
                          <a:solidFill>
                            <a:srgbClr val="FFFFFF"/>
                          </a:solidFill>
                          <a:latin typeface="Arial Narrow"/>
                        </a:rPr>
                        <a:t>4.19</a:t>
                      </a:r>
                    </a:p>
                  </a:txBody>
                  <a:tcPr>
                    <a:solidFill>
                      <a:srgbClr val="008000"/>
                    </a:solidFill>
                  </a:tcPr>
                </a:tc>
                <a:tc>
                  <a:txBody>
                    <a:bodyPr anchorCtr="0"/>
                    <a:lstStyle/>
                    <a:p>
                      <a:pPr algn="r"/>
                      <a:r>
                        <a:rPr sz="3000" dirty="1">
                          <a:solidFill>
                            <a:srgbClr val="FFFFFF"/>
                          </a:solidFill>
                          <a:latin typeface="Arial Narrow"/>
                        </a:rPr>
                        <a:t>15.86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(₹)18,16,938</a:t>
                      </a:r>
                    </a:p>
                  </a:txBody>
                  <a:tcPr anchor="ctr">
                    <a:solidFill>
                      <a:srgbClr val="D5E3CF"/>
                    </a:solidFill>
                  </a:tcPr>
                </a:tc>
                <a:tc>
                  <a:txBody>
                    <a:bodyPr anchorCtr="0"/>
                    <a:lstStyle/>
                    <a:p>
                      <a:pPr algn="ctr"/>
                      <a:r>
                        <a:rPr dirty="1">
                          <a:solidFill>
                            <a:srgbClr val="000000"/>
                          </a:solidFill>
                          <a:latin typeface="Arial Rounded MT Bold"/>
                        </a:rPr>
                        <a:t>(₹)36,12,715</a:t>
                      </a:r>
                    </a:p>
                  </a:txBody>
                  <a:tcPr anchor="ctr">
                    <a:solidFill>
                      <a:srgbClr val="D5E3CF"/>
                    </a:solidFill>
                  </a:tcPr>
                </a:tc>
                <a:tc>
                  <a:txBody>
                    <a:bodyPr anchorCtr="0"/>
                    <a:lstStyle/>
                    <a:p>
                      <a:pPr algn="ctr"/>
                      <a:r>
                        <a:rPr dirty="1">
                          <a:solidFill>
                            <a:srgbClr val="000000"/>
                          </a:solidFill>
                          <a:latin typeface="Arial Rounded MT Bold"/>
                        </a:rPr>
                        <a:t>(₹)17,95,777</a:t>
                      </a:r>
                    </a:p>
                  </a:txBody>
                  <a:tcPr anchor="ctr">
                    <a:solidFill>
                      <a:srgbClr val="D5E3CF"/>
                    </a:solidFill>
                  </a:tcPr>
                </a:tc>
                <a:tc>
                  <a:txBody>
                    <a:bodyPr anchorCtr="0"/>
                    <a:lstStyle/>
                    <a:p>
                      <a:pPr algn="ctr"/>
                      <a:r>
                        <a:rPr dirty="1">
                          <a:solidFill>
                            <a:srgbClr val="000000"/>
                          </a:solidFill>
                          <a:latin typeface="Arial Rounded MT Bold"/>
                        </a:rPr>
                        <a:t>21.09%</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2025-01-28T03:57:21.3142420Z</dcterms:created>
  <dcterms:modified xsi:type="dcterms:W3CDTF">2025-01-28T03:57:21.3142420Z</dcterms:modified>
</cp:coreProperties>
</file>