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1d3bb372-1648-401e-b2c7-9ec067635f1a.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a0cbf6f4-12f2-4fad-a92a-e6da6e1561e9.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4cd90247-c66a-4183-91f6-594fadbfae0d.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bebf0df5-e433-41ff-8625-7ad740fa9b19.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2c79a614-52b7-49a3-8610-e8b0af5ac5db.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2a27dd53-e6d8-4973-bf51-6fa0bd7f5b8a.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4,59,977 ]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19-Sep-2024</c:v>
                </c:pt>
                <c:pt idx="1">
                  <c:v>22-Sep-2024</c:v>
                </c:pt>
                <c:pt idx="2">
                  <c:v>24-Sep-2024</c:v>
                </c:pt>
                <c:pt idx="3">
                  <c:v>27-Sep-2024</c:v>
                </c:pt>
                <c:pt idx="4">
                  <c:v>29-Sep-2024</c:v>
                </c:pt>
                <c:pt idx="5">
                  <c:v>02-Oct-2024</c:v>
                </c:pt>
                <c:pt idx="6">
                  <c:v>05-Oct-2024</c:v>
                </c:pt>
                <c:pt idx="7">
                  <c:v>07-Oct-2024</c:v>
                </c:pt>
                <c:pt idx="8">
                  <c:v>10-Oct-2024</c:v>
                </c:pt>
                <c:pt idx="9">
                  <c:v>12-Oct-2024</c:v>
                </c:pt>
                <c:pt idx="10">
                  <c:v>15-Oct-2024</c:v>
                </c:pt>
                <c:pt idx="11">
                  <c:v>18-Oct-2024</c:v>
                </c:pt>
                <c:pt idx="12">
                  <c:v>20-Oct-2024</c:v>
                </c:pt>
                <c:pt idx="13">
                  <c:v>23-Oct-2024</c:v>
                </c:pt>
                <c:pt idx="14">
                  <c:v>25-Oct-2024</c:v>
                </c:pt>
                <c:pt idx="15">
                  <c:v>28-Oct-2024</c:v>
                </c:pt>
                <c:pt idx="16">
                  <c:v>31-Oct-2024</c:v>
                </c:pt>
                <c:pt idx="17">
                  <c:v>02-Nov-2024</c:v>
                </c:pt>
                <c:pt idx="18">
                  <c:v>05-Nov-2024</c:v>
                </c:pt>
                <c:pt idx="19">
                  <c:v>07-Nov-2024</c:v>
                </c:pt>
                <c:pt idx="20">
                  <c:v>10-Nov-2024</c:v>
                </c:pt>
                <c:pt idx="21">
                  <c:v>13-Nov-2024</c:v>
                </c:pt>
                <c:pt idx="22">
                  <c:v>15-Nov-2024</c:v>
                </c:pt>
                <c:pt idx="23">
                  <c:v>18-Nov-2024</c:v>
                </c:pt>
                <c:pt idx="24">
                  <c:v>20-Nov-2024</c:v>
                </c:pt>
                <c:pt idx="25">
                  <c:v>23-Nov-2024</c:v>
                </c:pt>
                <c:pt idx="26">
                  <c:v>26-Nov-2024</c:v>
                </c:pt>
                <c:pt idx="27">
                  <c:v>28-Nov-2024</c:v>
                </c:pt>
                <c:pt idx="28">
                  <c:v>01-Dec-2024</c:v>
                </c:pt>
                <c:pt idx="29">
                  <c:v>03-Dec-2024</c:v>
                </c:pt>
                <c:pt idx="30">
                  <c:v>06-Dec-2024</c:v>
                </c:pt>
                <c:pt idx="31">
                  <c:v>09-Dec-2024</c:v>
                </c:pt>
                <c:pt idx="32">
                  <c:v>11-Dec-2024</c:v>
                </c:pt>
                <c:pt idx="33">
                  <c:v>14-Dec-2024</c:v>
                </c:pt>
                <c:pt idx="34">
                  <c:v>16-Dec-2024</c:v>
                </c:pt>
                <c:pt idx="35">
                  <c:v>19-Dec-2024</c:v>
                </c:pt>
                <c:pt idx="36">
                  <c:v>22-Dec-2024</c:v>
                </c:pt>
                <c:pt idx="37">
                  <c:v>24-Dec-2024</c:v>
                </c:pt>
                <c:pt idx="38">
                  <c:v>27-Dec-2024</c:v>
                </c:pt>
                <c:pt idx="39">
                  <c:v>29-Dec-2024</c:v>
                </c:pt>
                <c:pt idx="40">
                  <c:v>01-Jan-2025</c:v>
                </c:pt>
                <c:pt idx="41">
                  <c:v>04-Jan-2025</c:v>
                </c:pt>
                <c:pt idx="42">
                  <c:v>06-Jan-2025</c:v>
                </c:pt>
                <c:pt idx="43">
                  <c:v>09-Jan-2025</c:v>
                </c:pt>
                <c:pt idx="44">
                  <c:v>11-Jan-2025</c:v>
                </c:pt>
                <c:pt idx="45">
                  <c:v>14-Jan-2025</c:v>
                </c:pt>
                <c:pt idx="46">
                  <c:v>17-Jan-2025</c:v>
                </c:pt>
                <c:pt idx="47">
                  <c:v>19-Jan-2025</c:v>
                </c:pt>
                <c:pt idx="48">
                  <c:v>22-Jan-2025</c:v>
                </c:pt>
                <c:pt idx="49">
                  <c:v>24-Jan-2025</c:v>
                </c:pt>
                <c:pt idx="50">
                  <c:v>27-Jan-2025</c:v>
                </c:pt>
              </c:strCache>
            </c:strRef>
          </c:cat>
          <c:val>
            <c:numRef>
              <c:f>'Sheet1'!$B$2:$B$52</c:f>
              <c:numCache>
                <c:formatCode>General</c:formatCode>
                <c:ptCount val="51"/>
                <c:pt idx="0">
                  <c:v>299985</c:v>
                </c:pt>
                <c:pt idx="1">
                  <c:v>299985</c:v>
                </c:pt>
                <c:pt idx="2">
                  <c:v>299985</c:v>
                </c:pt>
                <c:pt idx="3">
                  <c:v>299985</c:v>
                </c:pt>
                <c:pt idx="4">
                  <c:v>299985</c:v>
                </c:pt>
                <c:pt idx="5">
                  <c:v>299985</c:v>
                </c:pt>
                <c:pt idx="6">
                  <c:v>299985</c:v>
                </c:pt>
                <c:pt idx="7">
                  <c:v>299985</c:v>
                </c:pt>
                <c:pt idx="8">
                  <c:v>299985</c:v>
                </c:pt>
                <c:pt idx="9">
                  <c:v>299985</c:v>
                </c:pt>
                <c:pt idx="10">
                  <c:v>299985</c:v>
                </c:pt>
                <c:pt idx="11">
                  <c:v>299985</c:v>
                </c:pt>
                <c:pt idx="12">
                  <c:v>299985</c:v>
                </c:pt>
                <c:pt idx="13">
                  <c:v>299985</c:v>
                </c:pt>
                <c:pt idx="14">
                  <c:v>299985</c:v>
                </c:pt>
                <c:pt idx="15">
                  <c:v>299985</c:v>
                </c:pt>
                <c:pt idx="16">
                  <c:v>299985</c:v>
                </c:pt>
                <c:pt idx="17">
                  <c:v>299985</c:v>
                </c:pt>
                <c:pt idx="18">
                  <c:v>299985</c:v>
                </c:pt>
                <c:pt idx="19">
                  <c:v>299985</c:v>
                </c:pt>
                <c:pt idx="20">
                  <c:v>299985</c:v>
                </c:pt>
                <c:pt idx="21">
                  <c:v>299985</c:v>
                </c:pt>
                <c:pt idx="22">
                  <c:v>299985</c:v>
                </c:pt>
                <c:pt idx="23">
                  <c:v>299985</c:v>
                </c:pt>
                <c:pt idx="24">
                  <c:v>299985</c:v>
                </c:pt>
                <c:pt idx="25">
                  <c:v>299985</c:v>
                </c:pt>
                <c:pt idx="26">
                  <c:v>299985</c:v>
                </c:pt>
                <c:pt idx="27">
                  <c:v>299985</c:v>
                </c:pt>
                <c:pt idx="28">
                  <c:v>299985</c:v>
                </c:pt>
                <c:pt idx="29">
                  <c:v>299985</c:v>
                </c:pt>
                <c:pt idx="30">
                  <c:v>299985</c:v>
                </c:pt>
                <c:pt idx="31">
                  <c:v>299985</c:v>
                </c:pt>
                <c:pt idx="32">
                  <c:v>299985</c:v>
                </c:pt>
                <c:pt idx="33">
                  <c:v>299985</c:v>
                </c:pt>
                <c:pt idx="34">
                  <c:v>299985</c:v>
                </c:pt>
                <c:pt idx="35">
                  <c:v>299985</c:v>
                </c:pt>
                <c:pt idx="36">
                  <c:v>299985</c:v>
                </c:pt>
                <c:pt idx="37">
                  <c:v>299985</c:v>
                </c:pt>
                <c:pt idx="38">
                  <c:v>299985</c:v>
                </c:pt>
                <c:pt idx="39">
                  <c:v>299985</c:v>
                </c:pt>
                <c:pt idx="40">
                  <c:v>299985</c:v>
                </c:pt>
                <c:pt idx="41">
                  <c:v>299985</c:v>
                </c:pt>
                <c:pt idx="42">
                  <c:v>299985</c:v>
                </c:pt>
                <c:pt idx="43">
                  <c:v>299985</c:v>
                </c:pt>
                <c:pt idx="44">
                  <c:v>299985</c:v>
                </c:pt>
                <c:pt idx="45">
                  <c:v>299985</c:v>
                </c:pt>
                <c:pt idx="46">
                  <c:v>359982</c:v>
                </c:pt>
                <c:pt idx="47">
                  <c:v>359982</c:v>
                </c:pt>
                <c:pt idx="48">
                  <c:v>459977</c:v>
                </c:pt>
                <c:pt idx="49">
                  <c:v>459977</c:v>
                </c:pt>
                <c:pt idx="50">
                  <c:v>459977</c:v>
                </c:pt>
              </c:numCache>
            </c:numRef>
          </c:val>
          <c:smooth val="0"/>
        </c:ser>
        <c:ser>
          <c:idx val="2"/>
          <c:order val="1"/>
          <c:tx>
            <c:strRef>
              <c:f>Sheet1!$C$1</c:f>
              <c:strCache>
                <c:ptCount val="1"/>
                <c:pt idx="0">
                  <c:v>Market Value [ Rs. 4,17,657 ]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19-Sep-2024</c:v>
                </c:pt>
                <c:pt idx="1">
                  <c:v>22-Sep-2024</c:v>
                </c:pt>
                <c:pt idx="2">
                  <c:v>24-Sep-2024</c:v>
                </c:pt>
                <c:pt idx="3">
                  <c:v>27-Sep-2024</c:v>
                </c:pt>
                <c:pt idx="4">
                  <c:v>29-Sep-2024</c:v>
                </c:pt>
                <c:pt idx="5">
                  <c:v>02-Oct-2024</c:v>
                </c:pt>
                <c:pt idx="6">
                  <c:v>05-Oct-2024</c:v>
                </c:pt>
                <c:pt idx="7">
                  <c:v>07-Oct-2024</c:v>
                </c:pt>
                <c:pt idx="8">
                  <c:v>10-Oct-2024</c:v>
                </c:pt>
                <c:pt idx="9">
                  <c:v>12-Oct-2024</c:v>
                </c:pt>
                <c:pt idx="10">
                  <c:v>15-Oct-2024</c:v>
                </c:pt>
                <c:pt idx="11">
                  <c:v>18-Oct-2024</c:v>
                </c:pt>
                <c:pt idx="12">
                  <c:v>20-Oct-2024</c:v>
                </c:pt>
                <c:pt idx="13">
                  <c:v>23-Oct-2024</c:v>
                </c:pt>
                <c:pt idx="14">
                  <c:v>25-Oct-2024</c:v>
                </c:pt>
                <c:pt idx="15">
                  <c:v>28-Oct-2024</c:v>
                </c:pt>
                <c:pt idx="16">
                  <c:v>31-Oct-2024</c:v>
                </c:pt>
                <c:pt idx="17">
                  <c:v>02-Nov-2024</c:v>
                </c:pt>
                <c:pt idx="18">
                  <c:v>05-Nov-2024</c:v>
                </c:pt>
                <c:pt idx="19">
                  <c:v>07-Nov-2024</c:v>
                </c:pt>
                <c:pt idx="20">
                  <c:v>10-Nov-2024</c:v>
                </c:pt>
                <c:pt idx="21">
                  <c:v>13-Nov-2024</c:v>
                </c:pt>
                <c:pt idx="22">
                  <c:v>15-Nov-2024</c:v>
                </c:pt>
                <c:pt idx="23">
                  <c:v>18-Nov-2024</c:v>
                </c:pt>
                <c:pt idx="24">
                  <c:v>20-Nov-2024</c:v>
                </c:pt>
                <c:pt idx="25">
                  <c:v>23-Nov-2024</c:v>
                </c:pt>
                <c:pt idx="26">
                  <c:v>26-Nov-2024</c:v>
                </c:pt>
                <c:pt idx="27">
                  <c:v>28-Nov-2024</c:v>
                </c:pt>
                <c:pt idx="28">
                  <c:v>01-Dec-2024</c:v>
                </c:pt>
                <c:pt idx="29">
                  <c:v>03-Dec-2024</c:v>
                </c:pt>
                <c:pt idx="30">
                  <c:v>06-Dec-2024</c:v>
                </c:pt>
                <c:pt idx="31">
                  <c:v>09-Dec-2024</c:v>
                </c:pt>
                <c:pt idx="32">
                  <c:v>11-Dec-2024</c:v>
                </c:pt>
                <c:pt idx="33">
                  <c:v>14-Dec-2024</c:v>
                </c:pt>
                <c:pt idx="34">
                  <c:v>16-Dec-2024</c:v>
                </c:pt>
                <c:pt idx="35">
                  <c:v>19-Dec-2024</c:v>
                </c:pt>
                <c:pt idx="36">
                  <c:v>22-Dec-2024</c:v>
                </c:pt>
                <c:pt idx="37">
                  <c:v>24-Dec-2024</c:v>
                </c:pt>
                <c:pt idx="38">
                  <c:v>27-Dec-2024</c:v>
                </c:pt>
                <c:pt idx="39">
                  <c:v>29-Dec-2024</c:v>
                </c:pt>
                <c:pt idx="40">
                  <c:v>01-Jan-2025</c:v>
                </c:pt>
                <c:pt idx="41">
                  <c:v>04-Jan-2025</c:v>
                </c:pt>
                <c:pt idx="42">
                  <c:v>06-Jan-2025</c:v>
                </c:pt>
                <c:pt idx="43">
                  <c:v>09-Jan-2025</c:v>
                </c:pt>
                <c:pt idx="44">
                  <c:v>11-Jan-2025</c:v>
                </c:pt>
                <c:pt idx="45">
                  <c:v>14-Jan-2025</c:v>
                </c:pt>
                <c:pt idx="46">
                  <c:v>17-Jan-2025</c:v>
                </c:pt>
                <c:pt idx="47">
                  <c:v>19-Jan-2025</c:v>
                </c:pt>
                <c:pt idx="48">
                  <c:v>22-Jan-2025</c:v>
                </c:pt>
                <c:pt idx="49">
                  <c:v>24-Jan-2025</c:v>
                </c:pt>
                <c:pt idx="50">
                  <c:v>27-Jan-2025</c:v>
                </c:pt>
              </c:strCache>
            </c:strRef>
          </c:cat>
          <c:val>
            <c:numRef>
              <c:f>'Sheet1'!$C$2:$C$52</c:f>
              <c:numCache>
                <c:formatCode>General</c:formatCode>
                <c:ptCount val="51"/>
                <c:pt idx="0">
                  <c:v>299985</c:v>
                </c:pt>
                <c:pt idx="1">
                  <c:v>303241</c:v>
                </c:pt>
                <c:pt idx="2">
                  <c:v>306609</c:v>
                </c:pt>
                <c:pt idx="3">
                  <c:v>307427</c:v>
                </c:pt>
                <c:pt idx="4">
                  <c:v>307427</c:v>
                </c:pt>
                <c:pt idx="5">
                  <c:v>305610</c:v>
                </c:pt>
                <c:pt idx="6">
                  <c:v>296467</c:v>
                </c:pt>
                <c:pt idx="7">
                  <c:v>291351</c:v>
                </c:pt>
                <c:pt idx="8">
                  <c:v>297222</c:v>
                </c:pt>
                <c:pt idx="9">
                  <c:v>297985</c:v>
                </c:pt>
                <c:pt idx="10">
                  <c:v>300257</c:v>
                </c:pt>
                <c:pt idx="11">
                  <c:v>297553</c:v>
                </c:pt>
                <c:pt idx="12">
                  <c:v>297553</c:v>
                </c:pt>
                <c:pt idx="13">
                  <c:v>288969</c:v>
                </c:pt>
                <c:pt idx="14">
                  <c:v>284583</c:v>
                </c:pt>
                <c:pt idx="15">
                  <c:v>286154</c:v>
                </c:pt>
                <c:pt idx="16">
                  <c:v>286640</c:v>
                </c:pt>
                <c:pt idx="17">
                  <c:v>286640</c:v>
                </c:pt>
                <c:pt idx="18">
                  <c:v>286735</c:v>
                </c:pt>
                <c:pt idx="19">
                  <c:v>288946</c:v>
                </c:pt>
                <c:pt idx="20">
                  <c:v>287121</c:v>
                </c:pt>
                <c:pt idx="21">
                  <c:v>278362</c:v>
                </c:pt>
                <c:pt idx="22">
                  <c:v>279409</c:v>
                </c:pt>
                <c:pt idx="23">
                  <c:v>277413</c:v>
                </c:pt>
                <c:pt idx="24">
                  <c:v>278875</c:v>
                </c:pt>
                <c:pt idx="25">
                  <c:v>281695</c:v>
                </c:pt>
                <c:pt idx="26">
                  <c:v>286735</c:v>
                </c:pt>
                <c:pt idx="27">
                  <c:v>286228</c:v>
                </c:pt>
                <c:pt idx="28">
                  <c:v>288324</c:v>
                </c:pt>
                <c:pt idx="29">
                  <c:v>292164</c:v>
                </c:pt>
                <c:pt idx="30">
                  <c:v>295976</c:v>
                </c:pt>
                <c:pt idx="31">
                  <c:v>295842</c:v>
                </c:pt>
                <c:pt idx="32">
                  <c:v>297250</c:v>
                </c:pt>
                <c:pt idx="33">
                  <c:v>296677</c:v>
                </c:pt>
                <c:pt idx="34">
                  <c:v>297466</c:v>
                </c:pt>
                <c:pt idx="35">
                  <c:v>290369</c:v>
                </c:pt>
                <c:pt idx="36">
                  <c:v>285057</c:v>
                </c:pt>
                <c:pt idx="37">
                  <c:v>285966</c:v>
                </c:pt>
                <c:pt idx="38">
                  <c:v>286386</c:v>
                </c:pt>
                <c:pt idx="39">
                  <c:v>286386</c:v>
                </c:pt>
                <c:pt idx="40">
                  <c:v>287729</c:v>
                </c:pt>
                <c:pt idx="41">
                  <c:v>289981</c:v>
                </c:pt>
                <c:pt idx="42">
                  <c:v>284260</c:v>
                </c:pt>
                <c:pt idx="43">
                  <c:v>280907</c:v>
                </c:pt>
                <c:pt idx="44">
                  <c:v>277042</c:v>
                </c:pt>
                <c:pt idx="45">
                  <c:v>272350</c:v>
                </c:pt>
                <c:pt idx="46">
                  <c:v>333900</c:v>
                </c:pt>
                <c:pt idx="47">
                  <c:v>333900</c:v>
                </c:pt>
                <c:pt idx="48">
                  <c:v>428442</c:v>
                </c:pt>
                <c:pt idx="49">
                  <c:v>427207</c:v>
                </c:pt>
                <c:pt idx="50">
                  <c:v>417657</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4,59,977 ]</a:t>
            </a:r>
          </a:p>
        </c:txPr>
      </c:legendEntry>
      <c:legendEntry>
        <c:idx val="1"/>
        <c:txPr>
          <a:bodyPr/>
          <a:lstStyle/>
          <a:p>
            <a:pPr>
              <a:defRPr sz="1400">
                <a:solidFill>
                  <a:prstClr val="black"/>
                </a:solidFill>
                <a:latin typeface="Arial Unicode MS"/>
              </a:defRPr>
            </a:pPr>
            <a:r>
              <a:t>Market Value [ Rs. 4,17,657 ]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4,59,977 ]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19-Sep-2024</c:v>
                </c:pt>
                <c:pt idx="1">
                  <c:v>22-Sep-2024</c:v>
                </c:pt>
                <c:pt idx="2">
                  <c:v>24-Sep-2024</c:v>
                </c:pt>
                <c:pt idx="3">
                  <c:v>27-Sep-2024</c:v>
                </c:pt>
                <c:pt idx="4">
                  <c:v>29-Sep-2024</c:v>
                </c:pt>
                <c:pt idx="5">
                  <c:v>02-Oct-2024</c:v>
                </c:pt>
                <c:pt idx="6">
                  <c:v>05-Oct-2024</c:v>
                </c:pt>
                <c:pt idx="7">
                  <c:v>07-Oct-2024</c:v>
                </c:pt>
                <c:pt idx="8">
                  <c:v>10-Oct-2024</c:v>
                </c:pt>
                <c:pt idx="9">
                  <c:v>12-Oct-2024</c:v>
                </c:pt>
                <c:pt idx="10">
                  <c:v>15-Oct-2024</c:v>
                </c:pt>
                <c:pt idx="11">
                  <c:v>18-Oct-2024</c:v>
                </c:pt>
                <c:pt idx="12">
                  <c:v>20-Oct-2024</c:v>
                </c:pt>
                <c:pt idx="13">
                  <c:v>23-Oct-2024</c:v>
                </c:pt>
                <c:pt idx="14">
                  <c:v>25-Oct-2024</c:v>
                </c:pt>
                <c:pt idx="15">
                  <c:v>28-Oct-2024</c:v>
                </c:pt>
                <c:pt idx="16">
                  <c:v>31-Oct-2024</c:v>
                </c:pt>
                <c:pt idx="17">
                  <c:v>02-Nov-2024</c:v>
                </c:pt>
                <c:pt idx="18">
                  <c:v>05-Nov-2024</c:v>
                </c:pt>
                <c:pt idx="19">
                  <c:v>07-Nov-2024</c:v>
                </c:pt>
                <c:pt idx="20">
                  <c:v>10-Nov-2024</c:v>
                </c:pt>
                <c:pt idx="21">
                  <c:v>13-Nov-2024</c:v>
                </c:pt>
                <c:pt idx="22">
                  <c:v>15-Nov-2024</c:v>
                </c:pt>
                <c:pt idx="23">
                  <c:v>18-Nov-2024</c:v>
                </c:pt>
                <c:pt idx="24">
                  <c:v>20-Nov-2024</c:v>
                </c:pt>
                <c:pt idx="25">
                  <c:v>23-Nov-2024</c:v>
                </c:pt>
                <c:pt idx="26">
                  <c:v>26-Nov-2024</c:v>
                </c:pt>
                <c:pt idx="27">
                  <c:v>28-Nov-2024</c:v>
                </c:pt>
                <c:pt idx="28">
                  <c:v>01-Dec-2024</c:v>
                </c:pt>
                <c:pt idx="29">
                  <c:v>03-Dec-2024</c:v>
                </c:pt>
                <c:pt idx="30">
                  <c:v>06-Dec-2024</c:v>
                </c:pt>
                <c:pt idx="31">
                  <c:v>09-Dec-2024</c:v>
                </c:pt>
                <c:pt idx="32">
                  <c:v>11-Dec-2024</c:v>
                </c:pt>
                <c:pt idx="33">
                  <c:v>14-Dec-2024</c:v>
                </c:pt>
                <c:pt idx="34">
                  <c:v>16-Dec-2024</c:v>
                </c:pt>
                <c:pt idx="35">
                  <c:v>19-Dec-2024</c:v>
                </c:pt>
                <c:pt idx="36">
                  <c:v>22-Dec-2024</c:v>
                </c:pt>
                <c:pt idx="37">
                  <c:v>24-Dec-2024</c:v>
                </c:pt>
                <c:pt idx="38">
                  <c:v>27-Dec-2024</c:v>
                </c:pt>
                <c:pt idx="39">
                  <c:v>29-Dec-2024</c:v>
                </c:pt>
                <c:pt idx="40">
                  <c:v>01-Jan-2025</c:v>
                </c:pt>
                <c:pt idx="41">
                  <c:v>04-Jan-2025</c:v>
                </c:pt>
                <c:pt idx="42">
                  <c:v>06-Jan-2025</c:v>
                </c:pt>
                <c:pt idx="43">
                  <c:v>09-Jan-2025</c:v>
                </c:pt>
                <c:pt idx="44">
                  <c:v>11-Jan-2025</c:v>
                </c:pt>
                <c:pt idx="45">
                  <c:v>14-Jan-2025</c:v>
                </c:pt>
                <c:pt idx="46">
                  <c:v>17-Jan-2025</c:v>
                </c:pt>
                <c:pt idx="47">
                  <c:v>19-Jan-2025</c:v>
                </c:pt>
                <c:pt idx="48">
                  <c:v>22-Jan-2025</c:v>
                </c:pt>
                <c:pt idx="49">
                  <c:v>24-Jan-2025</c:v>
                </c:pt>
                <c:pt idx="50">
                  <c:v>27-Jan-2025</c:v>
                </c:pt>
              </c:strCache>
            </c:strRef>
          </c:cat>
          <c:val>
            <c:numRef>
              <c:f>'Sheet1'!$B$2:$B$52</c:f>
              <c:numCache>
                <c:formatCode>General</c:formatCode>
                <c:ptCount val="51"/>
                <c:pt idx="0">
                  <c:v>299985</c:v>
                </c:pt>
                <c:pt idx="1">
                  <c:v>299985</c:v>
                </c:pt>
                <c:pt idx="2">
                  <c:v>299985</c:v>
                </c:pt>
                <c:pt idx="3">
                  <c:v>299985</c:v>
                </c:pt>
                <c:pt idx="4">
                  <c:v>299985</c:v>
                </c:pt>
                <c:pt idx="5">
                  <c:v>299985</c:v>
                </c:pt>
                <c:pt idx="6">
                  <c:v>299985</c:v>
                </c:pt>
                <c:pt idx="7">
                  <c:v>299985</c:v>
                </c:pt>
                <c:pt idx="8">
                  <c:v>299985</c:v>
                </c:pt>
                <c:pt idx="9">
                  <c:v>299985</c:v>
                </c:pt>
                <c:pt idx="10">
                  <c:v>299985</c:v>
                </c:pt>
                <c:pt idx="11">
                  <c:v>299985</c:v>
                </c:pt>
                <c:pt idx="12">
                  <c:v>299985</c:v>
                </c:pt>
                <c:pt idx="13">
                  <c:v>299985</c:v>
                </c:pt>
                <c:pt idx="14">
                  <c:v>299985</c:v>
                </c:pt>
                <c:pt idx="15">
                  <c:v>299985</c:v>
                </c:pt>
                <c:pt idx="16">
                  <c:v>299985</c:v>
                </c:pt>
                <c:pt idx="17">
                  <c:v>299985</c:v>
                </c:pt>
                <c:pt idx="18">
                  <c:v>299985</c:v>
                </c:pt>
                <c:pt idx="19">
                  <c:v>299985</c:v>
                </c:pt>
                <c:pt idx="20">
                  <c:v>299985</c:v>
                </c:pt>
                <c:pt idx="21">
                  <c:v>299985</c:v>
                </c:pt>
                <c:pt idx="22">
                  <c:v>299985</c:v>
                </c:pt>
                <c:pt idx="23">
                  <c:v>299985</c:v>
                </c:pt>
                <c:pt idx="24">
                  <c:v>299985</c:v>
                </c:pt>
                <c:pt idx="25">
                  <c:v>299985</c:v>
                </c:pt>
                <c:pt idx="26">
                  <c:v>299985</c:v>
                </c:pt>
                <c:pt idx="27">
                  <c:v>299985</c:v>
                </c:pt>
                <c:pt idx="28">
                  <c:v>299985</c:v>
                </c:pt>
                <c:pt idx="29">
                  <c:v>299985</c:v>
                </c:pt>
                <c:pt idx="30">
                  <c:v>299985</c:v>
                </c:pt>
                <c:pt idx="31">
                  <c:v>299985</c:v>
                </c:pt>
                <c:pt idx="32">
                  <c:v>299985</c:v>
                </c:pt>
                <c:pt idx="33">
                  <c:v>299985</c:v>
                </c:pt>
                <c:pt idx="34">
                  <c:v>299985</c:v>
                </c:pt>
                <c:pt idx="35">
                  <c:v>299985</c:v>
                </c:pt>
                <c:pt idx="36">
                  <c:v>299985</c:v>
                </c:pt>
                <c:pt idx="37">
                  <c:v>299985</c:v>
                </c:pt>
                <c:pt idx="38">
                  <c:v>299985</c:v>
                </c:pt>
                <c:pt idx="39">
                  <c:v>299985</c:v>
                </c:pt>
                <c:pt idx="40">
                  <c:v>299985</c:v>
                </c:pt>
                <c:pt idx="41">
                  <c:v>299985</c:v>
                </c:pt>
                <c:pt idx="42">
                  <c:v>299985</c:v>
                </c:pt>
                <c:pt idx="43">
                  <c:v>299985</c:v>
                </c:pt>
                <c:pt idx="44">
                  <c:v>299985</c:v>
                </c:pt>
                <c:pt idx="45">
                  <c:v>299985</c:v>
                </c:pt>
                <c:pt idx="46">
                  <c:v>359982</c:v>
                </c:pt>
                <c:pt idx="47">
                  <c:v>359982</c:v>
                </c:pt>
                <c:pt idx="48">
                  <c:v>459977</c:v>
                </c:pt>
                <c:pt idx="49">
                  <c:v>459977</c:v>
                </c:pt>
                <c:pt idx="50">
                  <c:v>459977</c:v>
                </c:pt>
              </c:numCache>
            </c:numRef>
          </c:val>
          <c:shape val="box"/>
        </c:ser>
        <c:ser>
          <c:idx val="2"/>
          <c:order val="1"/>
          <c:tx>
            <c:strRef>
              <c:f>Sheet1!$C$1</c:f>
              <c:strCache>
                <c:ptCount val="1"/>
                <c:pt idx="0">
                  <c:v>Market Value [ Rs. 4,17,657 ]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19-Sep-2024</c:v>
                </c:pt>
                <c:pt idx="1">
                  <c:v>22-Sep-2024</c:v>
                </c:pt>
                <c:pt idx="2">
                  <c:v>24-Sep-2024</c:v>
                </c:pt>
                <c:pt idx="3">
                  <c:v>27-Sep-2024</c:v>
                </c:pt>
                <c:pt idx="4">
                  <c:v>29-Sep-2024</c:v>
                </c:pt>
                <c:pt idx="5">
                  <c:v>02-Oct-2024</c:v>
                </c:pt>
                <c:pt idx="6">
                  <c:v>05-Oct-2024</c:v>
                </c:pt>
                <c:pt idx="7">
                  <c:v>07-Oct-2024</c:v>
                </c:pt>
                <c:pt idx="8">
                  <c:v>10-Oct-2024</c:v>
                </c:pt>
                <c:pt idx="9">
                  <c:v>12-Oct-2024</c:v>
                </c:pt>
                <c:pt idx="10">
                  <c:v>15-Oct-2024</c:v>
                </c:pt>
                <c:pt idx="11">
                  <c:v>18-Oct-2024</c:v>
                </c:pt>
                <c:pt idx="12">
                  <c:v>20-Oct-2024</c:v>
                </c:pt>
                <c:pt idx="13">
                  <c:v>23-Oct-2024</c:v>
                </c:pt>
                <c:pt idx="14">
                  <c:v>25-Oct-2024</c:v>
                </c:pt>
                <c:pt idx="15">
                  <c:v>28-Oct-2024</c:v>
                </c:pt>
                <c:pt idx="16">
                  <c:v>31-Oct-2024</c:v>
                </c:pt>
                <c:pt idx="17">
                  <c:v>02-Nov-2024</c:v>
                </c:pt>
                <c:pt idx="18">
                  <c:v>05-Nov-2024</c:v>
                </c:pt>
                <c:pt idx="19">
                  <c:v>07-Nov-2024</c:v>
                </c:pt>
                <c:pt idx="20">
                  <c:v>10-Nov-2024</c:v>
                </c:pt>
                <c:pt idx="21">
                  <c:v>13-Nov-2024</c:v>
                </c:pt>
                <c:pt idx="22">
                  <c:v>15-Nov-2024</c:v>
                </c:pt>
                <c:pt idx="23">
                  <c:v>18-Nov-2024</c:v>
                </c:pt>
                <c:pt idx="24">
                  <c:v>20-Nov-2024</c:v>
                </c:pt>
                <c:pt idx="25">
                  <c:v>23-Nov-2024</c:v>
                </c:pt>
                <c:pt idx="26">
                  <c:v>26-Nov-2024</c:v>
                </c:pt>
                <c:pt idx="27">
                  <c:v>28-Nov-2024</c:v>
                </c:pt>
                <c:pt idx="28">
                  <c:v>01-Dec-2024</c:v>
                </c:pt>
                <c:pt idx="29">
                  <c:v>03-Dec-2024</c:v>
                </c:pt>
                <c:pt idx="30">
                  <c:v>06-Dec-2024</c:v>
                </c:pt>
                <c:pt idx="31">
                  <c:v>09-Dec-2024</c:v>
                </c:pt>
                <c:pt idx="32">
                  <c:v>11-Dec-2024</c:v>
                </c:pt>
                <c:pt idx="33">
                  <c:v>14-Dec-2024</c:v>
                </c:pt>
                <c:pt idx="34">
                  <c:v>16-Dec-2024</c:v>
                </c:pt>
                <c:pt idx="35">
                  <c:v>19-Dec-2024</c:v>
                </c:pt>
                <c:pt idx="36">
                  <c:v>22-Dec-2024</c:v>
                </c:pt>
                <c:pt idx="37">
                  <c:v>24-Dec-2024</c:v>
                </c:pt>
                <c:pt idx="38">
                  <c:v>27-Dec-2024</c:v>
                </c:pt>
                <c:pt idx="39">
                  <c:v>29-Dec-2024</c:v>
                </c:pt>
                <c:pt idx="40">
                  <c:v>01-Jan-2025</c:v>
                </c:pt>
                <c:pt idx="41">
                  <c:v>04-Jan-2025</c:v>
                </c:pt>
                <c:pt idx="42">
                  <c:v>06-Jan-2025</c:v>
                </c:pt>
                <c:pt idx="43">
                  <c:v>09-Jan-2025</c:v>
                </c:pt>
                <c:pt idx="44">
                  <c:v>11-Jan-2025</c:v>
                </c:pt>
                <c:pt idx="45">
                  <c:v>14-Jan-2025</c:v>
                </c:pt>
                <c:pt idx="46">
                  <c:v>17-Jan-2025</c:v>
                </c:pt>
                <c:pt idx="47">
                  <c:v>19-Jan-2025</c:v>
                </c:pt>
                <c:pt idx="48">
                  <c:v>22-Jan-2025</c:v>
                </c:pt>
                <c:pt idx="49">
                  <c:v>24-Jan-2025</c:v>
                </c:pt>
                <c:pt idx="50">
                  <c:v>27-Jan-2025</c:v>
                </c:pt>
              </c:strCache>
            </c:strRef>
          </c:cat>
          <c:val>
            <c:numRef>
              <c:f>'Sheet1'!$C$2:$C$52</c:f>
              <c:numCache>
                <c:formatCode>General</c:formatCode>
                <c:ptCount val="51"/>
                <c:pt idx="0">
                  <c:v>299985</c:v>
                </c:pt>
                <c:pt idx="1">
                  <c:v>303241</c:v>
                </c:pt>
                <c:pt idx="2">
                  <c:v>306609</c:v>
                </c:pt>
                <c:pt idx="3">
                  <c:v>307427</c:v>
                </c:pt>
                <c:pt idx="4">
                  <c:v>307427</c:v>
                </c:pt>
                <c:pt idx="5">
                  <c:v>305610</c:v>
                </c:pt>
                <c:pt idx="6">
                  <c:v>296467</c:v>
                </c:pt>
                <c:pt idx="7">
                  <c:v>291351</c:v>
                </c:pt>
                <c:pt idx="8">
                  <c:v>297222</c:v>
                </c:pt>
                <c:pt idx="9">
                  <c:v>297985</c:v>
                </c:pt>
                <c:pt idx="10">
                  <c:v>300257</c:v>
                </c:pt>
                <c:pt idx="11">
                  <c:v>297553</c:v>
                </c:pt>
                <c:pt idx="12">
                  <c:v>297553</c:v>
                </c:pt>
                <c:pt idx="13">
                  <c:v>288969</c:v>
                </c:pt>
                <c:pt idx="14">
                  <c:v>284583</c:v>
                </c:pt>
                <c:pt idx="15">
                  <c:v>286154</c:v>
                </c:pt>
                <c:pt idx="16">
                  <c:v>286640</c:v>
                </c:pt>
                <c:pt idx="17">
                  <c:v>286640</c:v>
                </c:pt>
                <c:pt idx="18">
                  <c:v>286735</c:v>
                </c:pt>
                <c:pt idx="19">
                  <c:v>288946</c:v>
                </c:pt>
                <c:pt idx="20">
                  <c:v>287121</c:v>
                </c:pt>
                <c:pt idx="21">
                  <c:v>278362</c:v>
                </c:pt>
                <c:pt idx="22">
                  <c:v>279409</c:v>
                </c:pt>
                <c:pt idx="23">
                  <c:v>277413</c:v>
                </c:pt>
                <c:pt idx="24">
                  <c:v>278875</c:v>
                </c:pt>
                <c:pt idx="25">
                  <c:v>281695</c:v>
                </c:pt>
                <c:pt idx="26">
                  <c:v>286735</c:v>
                </c:pt>
                <c:pt idx="27">
                  <c:v>286228</c:v>
                </c:pt>
                <c:pt idx="28">
                  <c:v>288324</c:v>
                </c:pt>
                <c:pt idx="29">
                  <c:v>292164</c:v>
                </c:pt>
                <c:pt idx="30">
                  <c:v>295976</c:v>
                </c:pt>
                <c:pt idx="31">
                  <c:v>295842</c:v>
                </c:pt>
                <c:pt idx="32">
                  <c:v>297250</c:v>
                </c:pt>
                <c:pt idx="33">
                  <c:v>296677</c:v>
                </c:pt>
                <c:pt idx="34">
                  <c:v>297466</c:v>
                </c:pt>
                <c:pt idx="35">
                  <c:v>290369</c:v>
                </c:pt>
                <c:pt idx="36">
                  <c:v>285057</c:v>
                </c:pt>
                <c:pt idx="37">
                  <c:v>285966</c:v>
                </c:pt>
                <c:pt idx="38">
                  <c:v>286386</c:v>
                </c:pt>
                <c:pt idx="39">
                  <c:v>286386</c:v>
                </c:pt>
                <c:pt idx="40">
                  <c:v>287729</c:v>
                </c:pt>
                <c:pt idx="41">
                  <c:v>289981</c:v>
                </c:pt>
                <c:pt idx="42">
                  <c:v>284260</c:v>
                </c:pt>
                <c:pt idx="43">
                  <c:v>280907</c:v>
                </c:pt>
                <c:pt idx="44">
                  <c:v>277042</c:v>
                </c:pt>
                <c:pt idx="45">
                  <c:v>272350</c:v>
                </c:pt>
                <c:pt idx="46">
                  <c:v>333900</c:v>
                </c:pt>
                <c:pt idx="47">
                  <c:v>333900</c:v>
                </c:pt>
                <c:pt idx="48">
                  <c:v>428442</c:v>
                </c:pt>
                <c:pt idx="49">
                  <c:v>427207</c:v>
                </c:pt>
                <c:pt idx="50">
                  <c:v>417657</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4,59,977 ]</a:t>
            </a:r>
          </a:p>
        </c:txPr>
      </c:legendEntry>
      <c:legendEntry>
        <c:idx val="1"/>
        <c:txPr>
          <a:bodyPr/>
          <a:lstStyle/>
          <a:p>
            <a:pPr>
              <a:defRPr sz="1400">
                <a:solidFill>
                  <a:prstClr val="black"/>
                </a:solidFill>
                <a:latin typeface="Arial Unicode MS"/>
              </a:defRPr>
            </a:pPr>
            <a:r>
              <a:t>Market Value [ Rs. 4,17,657 ]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4,09,302 [98 %]</c:v>
                </c:pt>
                <c:pt idx="1">
                  <c:v>Debt -  Rs. 7,711 [1.85 %]</c:v>
                </c:pt>
              </c:strCache>
            </c:strRef>
          </c:cat>
          <c:val>
            <c:numRef>
              <c:f>'Sheet1'!$C$2:$C$3</c:f>
              <c:numCache>
                <c:formatCode>General</c:formatCode>
                <c:ptCount val="2"/>
                <c:pt idx="0">
                  <c:v>98</c:v>
                </c:pt>
                <c:pt idx="1">
                  <c:v>1.85</c:v>
                </c:pt>
              </c:numCache>
            </c:numRef>
          </c:val>
          <c:dPt>
            <c:idx val="0"/>
            <c:invertIfNegative/>
          </c:dPt>
          <c:dPt>
            <c:idx val="1"/>
            <c:invertIfNegative/>
          </c:dPt>
        </c:ser>
      </c:pie3DChart>
    </c:plotArea>
    <c:legend>
      <c:legendPos val="r"/>
      <c:legendEntry>
        <c:idx val="0"/>
        <c:txPr>
          <a:bodyPr/>
          <a:lstStyle/>
          <a:p>
            <a:pPr>
              <a:defRPr/>
            </a:pPr>
            <a:r>
              <a:t>Equity -  Rs. 4,09,302 [98 %]</a:t>
            </a:r>
          </a:p>
        </c:txPr>
      </c:legendEntry>
      <c:legendEntry>
        <c:idx val="1"/>
        <c:txPr>
          <a:bodyPr/>
          <a:lstStyle/>
          <a:p>
            <a:pPr>
              <a:defRPr/>
            </a:pPr>
            <a:r>
              <a:t>Debt -  Rs. 7,711 [1.85 %]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52.21 %</c:v>
                </c:pt>
                <c:pt idx="1">
                  <c:v>Mid Cap : 37.44 %</c:v>
                </c:pt>
                <c:pt idx="2">
                  <c:v>Small Cap : 10.34 %</c:v>
                </c:pt>
              </c:strCache>
            </c:strRef>
          </c:cat>
          <c:val>
            <c:numRef>
              <c:f>'Sheet1'!$C$2:$C$4</c:f>
              <c:numCache>
                <c:formatCode>General</c:formatCode>
                <c:ptCount val="3"/>
                <c:pt idx="0">
                  <c:v>52.2114140023888</c:v>
                </c:pt>
                <c:pt idx="1">
                  <c:v>37.4393987680148</c:v>
                </c:pt>
                <c:pt idx="2">
                  <c:v>10.3433617396554</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52.21 %</a:t>
            </a:r>
          </a:p>
        </c:txPr>
      </c:legendEntry>
      <c:legendEntry>
        <c:idx val="1"/>
        <c:txPr>
          <a:bodyPr/>
          <a:lstStyle/>
          <a:p>
            <a:pPr>
              <a:defRPr/>
            </a:pPr>
            <a:r>
              <a:t>Mid Cap : 37.44 %</a:t>
            </a:r>
          </a:p>
        </c:txPr>
      </c:legendEntry>
      <c:legendEntry>
        <c:idx val="2"/>
        <c:txPr>
          <a:bodyPr/>
          <a:lstStyle/>
          <a:p>
            <a:pPr>
              <a:defRPr/>
            </a:pPr>
            <a:r>
              <a:t>Small Cap : 10.34 %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Pharma &amp; Biotech</c:v>
                </c:pt>
                <c:pt idx="3">
                  <c:v>Automobile</c:v>
                </c:pt>
                <c:pt idx="4">
                  <c:v>Retail</c:v>
                </c:pt>
                <c:pt idx="5">
                  <c:v>Finance &amp; Investments</c:v>
                </c:pt>
                <c:pt idx="6">
                  <c:v>Construction</c:v>
                </c:pt>
                <c:pt idx="7">
                  <c:v>Petroleum Products</c:v>
                </c:pt>
                <c:pt idx="8">
                  <c:v>Oil &amp; GAS</c:v>
                </c:pt>
                <c:pt idx="9">
                  <c:v>Chemicals</c:v>
                </c:pt>
              </c:strCache>
            </c:strRef>
          </c:cat>
          <c:val>
            <c:numRef>
              <c:f>'Sheet1'!$B$2:$B$11</c:f>
              <c:numCache>
                <c:formatCode>General</c:formatCode>
                <c:ptCount val="10"/>
                <c:pt idx="0">
                  <c:v>18.6677260094915</c:v>
                </c:pt>
                <c:pt idx="1">
                  <c:v>9.7157091121072</c:v>
                </c:pt>
                <c:pt idx="2">
                  <c:v>8.90660608321</c:v>
                </c:pt>
                <c:pt idx="3">
                  <c:v>7.34268613078487</c:v>
                </c:pt>
                <c:pt idx="4">
                  <c:v>5.97178858228266</c:v>
                </c:pt>
                <c:pt idx="5">
                  <c:v>5.07030547243443</c:v>
                </c:pt>
                <c:pt idx="6">
                  <c:v>4.76801807880492</c:v>
                </c:pt>
                <c:pt idx="7">
                  <c:v>3.84880323629307</c:v>
                </c:pt>
                <c:pt idx="8">
                  <c:v>3.30869116865601</c:v>
                </c:pt>
                <c:pt idx="9">
                  <c:v>3.12029608354665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'Sheet1'!$A$2:$A$3</c:f>
              <c:strCache>
                <c:ptCount val="2"/>
                <c:pt idx="0">
                  <c:v>Kotak Mutual Fund [57.09]</c:v>
                </c:pt>
                <c:pt idx="1">
                  <c:v>HDFC Mutual Fund [42.91]</c:v>
                </c:pt>
              </c:strCache>
            </c:strRef>
          </c:cat>
          <c:val>
            <c:numRef>
              <c:f>'Sheet1'!$B$2:$B$3</c:f>
              <c:numCache>
                <c:formatCode>General</c:formatCode>
                <c:ptCount val="2"/>
                <c:pt idx="0">
                  <c:v>57.09</c:v>
                </c:pt>
                <c:pt idx="1">
                  <c:v>42.91</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ROHINI SANTOSH KUHIKAR</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5.51%</a:t>
                      </a:r>
                    </a:p>
                  </a:txBody>
                  <a:tcPr anchor="ctr">
                    <a:solidFill>
                      <a:srgbClr val="D5E3CF"/>
                    </a:solidFill>
                  </a:tcPr>
                </a:tc>
                <a:tc>
                  <a:txBody>
                    <a:bodyPr anchorCtr="0"/>
                    <a:lstStyle/>
                    <a:p>
                      <a:pPr algn="r"/>
                      <a:r>
                        <a:rPr dirty="1">
                          <a:solidFill>
                            <a:srgbClr val="000000"/>
                          </a:solidFill>
                        </a:rPr>
                        <a:t>23,011</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3.55%</a:t>
                      </a:r>
                    </a:p>
                  </a:txBody>
                  <a:tcPr anchor="ctr">
                    <a:solidFill>
                      <a:srgbClr val="D5E3CF"/>
                    </a:solidFill>
                  </a:tcPr>
                </a:tc>
                <a:tc>
                  <a:txBody>
                    <a:bodyPr anchorCtr="0"/>
                    <a:lstStyle/>
                    <a:p>
                      <a:pPr algn="r"/>
                      <a:r>
                        <a:rPr dirty="1">
                          <a:solidFill>
                            <a:srgbClr val="000000"/>
                          </a:solidFill>
                        </a:rPr>
                        <a:t>14,810</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3.54%</a:t>
                      </a:r>
                    </a:p>
                  </a:txBody>
                  <a:tcPr anchor="ctr">
                    <a:solidFill>
                      <a:srgbClr val="D5E3CF"/>
                    </a:solidFill>
                  </a:tcPr>
                </a:tc>
                <a:tc>
                  <a:txBody>
                    <a:bodyPr anchorCtr="0"/>
                    <a:lstStyle/>
                    <a:p>
                      <a:pPr algn="r"/>
                      <a:r>
                        <a:rPr dirty="1">
                          <a:solidFill>
                            <a:srgbClr val="000000"/>
                          </a:solidFill>
                        </a:rPr>
                        <a:t>14,781</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2.54%</a:t>
                      </a:r>
                    </a:p>
                  </a:txBody>
                  <a:tcPr anchor="ctr">
                    <a:solidFill>
                      <a:srgbClr val="D5E3CF"/>
                    </a:solidFill>
                  </a:tcPr>
                </a:tc>
                <a:tc>
                  <a:txBody>
                    <a:bodyPr anchorCtr="0"/>
                    <a:lstStyle/>
                    <a:p>
                      <a:pPr algn="r"/>
                      <a:r>
                        <a:rPr dirty="1">
                          <a:solidFill>
                            <a:srgbClr val="000000"/>
                          </a:solidFill>
                        </a:rPr>
                        <a:t>10,592</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2.46%</a:t>
                      </a:r>
                    </a:p>
                  </a:txBody>
                  <a:tcPr anchor="ctr">
                    <a:solidFill>
                      <a:srgbClr val="D5E3CF"/>
                    </a:solidFill>
                  </a:tcPr>
                </a:tc>
                <a:tc>
                  <a:txBody>
                    <a:bodyPr anchorCtr="0"/>
                    <a:lstStyle/>
                    <a:p>
                      <a:pPr algn="r"/>
                      <a:r>
                        <a:rPr dirty="1">
                          <a:solidFill>
                            <a:srgbClr val="000000"/>
                          </a:solidFill>
                        </a:rPr>
                        <a:t>10,268</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2.27%</a:t>
                      </a:r>
                    </a:p>
                  </a:txBody>
                  <a:tcPr anchor="ctr">
                    <a:solidFill>
                      <a:srgbClr val="D5E3CF"/>
                    </a:solidFill>
                  </a:tcPr>
                </a:tc>
                <a:tc>
                  <a:txBody>
                    <a:bodyPr anchorCtr="0"/>
                    <a:lstStyle/>
                    <a:p>
                      <a:pPr algn="r"/>
                      <a:r>
                        <a:rPr dirty="1">
                          <a:solidFill>
                            <a:srgbClr val="000000"/>
                          </a:solidFill>
                        </a:rPr>
                        <a:t>9,491</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Bharat Electronics Limited</a:t>
                      </a:r>
                    </a:p>
                  </a:txBody>
                  <a:tcPr anchor="ctr">
                    <a:solidFill>
                      <a:srgbClr val="D5E3CF"/>
                    </a:solidFill>
                  </a:tcPr>
                </a:tc>
                <a:tc>
                  <a:txBody>
                    <a:bodyPr anchorCtr="0"/>
                    <a:lstStyle/>
                    <a:p>
                      <a:pPr algn="ctr"/>
                      <a:r>
                        <a:rPr dirty="1">
                          <a:solidFill>
                            <a:srgbClr val="000000"/>
                          </a:solidFill>
                        </a:rPr>
                        <a:t>2.24%</a:t>
                      </a:r>
                    </a:p>
                  </a:txBody>
                  <a:tcPr anchor="ctr">
                    <a:solidFill>
                      <a:srgbClr val="D5E3CF"/>
                    </a:solidFill>
                  </a:tcPr>
                </a:tc>
                <a:tc>
                  <a:txBody>
                    <a:bodyPr anchorCtr="0"/>
                    <a:lstStyle/>
                    <a:p>
                      <a:pPr algn="r"/>
                      <a:r>
                        <a:rPr dirty="1">
                          <a:solidFill>
                            <a:srgbClr val="000000"/>
                          </a:solidFill>
                        </a:rPr>
                        <a:t>9,339</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Mphasis Limited</a:t>
                      </a:r>
                    </a:p>
                  </a:txBody>
                  <a:tcPr anchor="ctr">
                    <a:solidFill>
                      <a:srgbClr val="D5E3CF"/>
                    </a:solidFill>
                  </a:tcPr>
                </a:tc>
                <a:tc>
                  <a:txBody>
                    <a:bodyPr anchorCtr="0"/>
                    <a:lstStyle/>
                    <a:p>
                      <a:pPr algn="ctr"/>
                      <a:r>
                        <a:rPr dirty="1">
                          <a:solidFill>
                            <a:srgbClr val="000000"/>
                          </a:solidFill>
                        </a:rPr>
                        <a:t>2.17%</a:t>
                      </a:r>
                    </a:p>
                  </a:txBody>
                  <a:tcPr anchor="ctr">
                    <a:solidFill>
                      <a:srgbClr val="D5E3CF"/>
                    </a:solidFill>
                  </a:tcPr>
                </a:tc>
                <a:tc>
                  <a:txBody>
                    <a:bodyPr anchorCtr="0"/>
                    <a:lstStyle/>
                    <a:p>
                      <a:pPr algn="r"/>
                      <a:r>
                        <a:rPr dirty="1">
                          <a:solidFill>
                            <a:srgbClr val="000000"/>
                          </a:solidFill>
                        </a:rPr>
                        <a:t>9,074</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1.95%</a:t>
                      </a:r>
                    </a:p>
                  </a:txBody>
                  <a:tcPr anchor="ctr">
                    <a:solidFill>
                      <a:srgbClr val="D5E3CF"/>
                    </a:solidFill>
                  </a:tcPr>
                </a:tc>
                <a:tc>
                  <a:txBody>
                    <a:bodyPr anchorCtr="0"/>
                    <a:lstStyle/>
                    <a:p>
                      <a:pPr algn="r"/>
                      <a:r>
                        <a:rPr dirty="1">
                          <a:solidFill>
                            <a:srgbClr val="000000"/>
                          </a:solidFill>
                        </a:rPr>
                        <a:t>8,147</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Sun Pharmaceutical Industries Limited</a:t>
                      </a:r>
                    </a:p>
                  </a:txBody>
                  <a:tcPr anchor="ctr">
                    <a:solidFill>
                      <a:srgbClr val="D5E3CF"/>
                    </a:solidFill>
                  </a:tcPr>
                </a:tc>
                <a:tc>
                  <a:txBody>
                    <a:bodyPr anchorCtr="0"/>
                    <a:lstStyle/>
                    <a:p>
                      <a:pPr algn="ctr"/>
                      <a:r>
                        <a:rPr dirty="1">
                          <a:solidFill>
                            <a:srgbClr val="000000"/>
                          </a:solidFill>
                        </a:rPr>
                        <a:t>1.70%</a:t>
                      </a:r>
                    </a:p>
                  </a:txBody>
                  <a:tcPr anchor="ctr">
                    <a:solidFill>
                      <a:srgbClr val="D5E3CF"/>
                    </a:solidFill>
                  </a:tcPr>
                </a:tc>
                <a:tc>
                  <a:txBody>
                    <a:bodyPr anchorCtr="0"/>
                    <a:lstStyle/>
                    <a:p>
                      <a:pPr algn="r"/>
                      <a:r>
                        <a:rPr dirty="1">
                          <a:solidFill>
                            <a:srgbClr val="000000"/>
                          </a:solidFill>
                        </a:rPr>
                        <a:t>7,121</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27.93%</a:t>
                      </a:r>
                    </a:p>
                  </a:txBody>
                  <a:tcPr>
                    <a:solidFill>
                      <a:srgbClr val="70AD47"/>
                    </a:solidFill>
                  </a:tcPr>
                </a:tc>
                <a:tc>
                  <a:txBody>
                    <a:bodyPr anchorCtr="0"/>
                    <a:lstStyle/>
                    <a:p>
                      <a:pPr algn="r"/>
                      <a:r>
                        <a:rPr dirty="1">
                          <a:solidFill>
                            <a:srgbClr val="FFFFFF"/>
                          </a:solidFill>
                        </a:rPr>
                        <a:t>1,16,633</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ROHINI SANTOSH KUHIKAR</a:t>
                      </a:r>
                    </a:p>
                  </a:txBody>
                  <a:tcPr>
                    <a:solidFill>
                      <a:srgbClr val="D5E3CF"/>
                    </a:solidFill>
                  </a:tcPr>
                </a:tc>
                <a:tc>
                  <a:txBody>
                    <a:bodyPr anchorCtr="0"/>
                    <a:lstStyle/>
                    <a:p>
                      <a:pPr algn="r"/>
                      <a:r>
                        <a:rPr sz="1600" dirty="1">
                          <a:solidFill>
                            <a:srgbClr val="000000"/>
                          </a:solidFill>
                        </a:rPr>
                        <a:t>4,60,000</a:t>
                      </a:r>
                    </a:p>
                  </a:txBody>
                  <a:tcPr>
                    <a:solidFill>
                      <a:srgbClr val="D5E3CF"/>
                    </a:solidFill>
                  </a:tcPr>
                </a:tc>
                <a:tc>
                  <a:txBody>
                    <a:bodyPr anchorCtr="0"/>
                    <a:lstStyle/>
                    <a:p>
                      <a:pPr algn="r"/>
                      <a:r>
                        <a:rPr sz="1600" dirty="1">
                          <a:solidFill>
                            <a:srgbClr val="000000"/>
                          </a:solidFill>
                        </a:rPr>
                        <a:t>4,17,658</a:t>
                      </a:r>
                    </a:p>
                  </a:txBody>
                  <a:tcPr>
                    <a:solidFill>
                      <a:srgbClr val="D5E3CF"/>
                    </a:solidFill>
                  </a:tcPr>
                </a:tc>
                <a:tc>
                  <a:txBody>
                    <a:bodyPr anchorCtr="0"/>
                    <a:lstStyle/>
                    <a:p>
                      <a:pPr algn="r"/>
                      <a:r>
                        <a:rPr sz="1600" dirty="1">
                          <a:solidFill>
                            <a:srgbClr val="000000"/>
                          </a:solidFill>
                        </a:rPr>
                        <a:t>-38.54</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4,60,000</a:t>
                      </a:r>
                    </a:p>
                  </a:txBody>
                  <a:tcPr>
                    <a:solidFill>
                      <a:srgbClr val="70AD47"/>
                    </a:solidFill>
                  </a:tcPr>
                </a:tc>
                <a:tc>
                  <a:txBody>
                    <a:bodyPr anchorCtr="0"/>
                    <a:lstStyle/>
                    <a:p>
                      <a:pPr algn="r"/>
                      <a:r>
                        <a:rPr sz="1600" dirty="1">
                          <a:solidFill>
                            <a:srgbClr val="FFFFFF"/>
                          </a:solidFill>
                          <a:latin typeface="Arial Bold"/>
                        </a:rPr>
                        <a:t>4,17,658</a:t>
                      </a:r>
                    </a:p>
                  </a:txBody>
                  <a:tcPr>
                    <a:solidFill>
                      <a:srgbClr val="70AD47"/>
                    </a:solidFill>
                  </a:tcPr>
                </a:tc>
                <a:tc>
                  <a:txBody>
                    <a:bodyPr anchorCtr="0"/>
                    <a:lstStyle/>
                    <a:p>
                      <a:pPr algn="r"/>
                      <a:r>
                        <a:rPr sz="1600" dirty="1">
                          <a:solidFill>
                            <a:srgbClr val="FFFFFF"/>
                          </a:solidFill>
                          <a:latin typeface="Arial Bold"/>
                        </a:rPr>
                        <a:t>-38.54</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782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ROHINI SANTOSH KUHIKAR</a:t>
                      </a:r>
                    </a:p>
                  </a:txBody>
                  <a:tcPr>
                    <a:solidFill>
                      <a:srgbClr val="D5E3CF"/>
                    </a:solidFill>
                  </a:tcPr>
                </a:tc>
                <a:tc>
                  <a:txBody>
                    <a:bodyPr anchorCtr="0"/>
                    <a:lstStyle/>
                    <a:p>
                      <a:pPr algn="l"/>
                      <a:r>
                        <a:rPr sz="900" dirty="1">
                          <a:solidFill>
                            <a:srgbClr val="000000"/>
                          </a:solidFill>
                          <a:latin typeface="Arial"/>
                        </a:rPr>
                        <a:t>15563154/33</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Axis Bank Ltd</a:t>
                      </a:r>
                    </a:p>
                  </a:txBody>
                  <a:tcPr>
                    <a:solidFill>
                      <a:srgbClr val="D5E3CF"/>
                    </a:solidFill>
                  </a:tcPr>
                </a:tc>
                <a:tc>
                  <a:txBody>
                    <a:bodyPr anchorCtr="0"/>
                    <a:lstStyle/>
                    <a:p>
                      <a:pPr algn="l"/>
                      <a:r>
                        <a:rPr sz="900" dirty="1">
                          <a:solidFill>
                            <a:srgbClr val="000000"/>
                          </a:solidFill>
                          <a:latin typeface="Arial"/>
                        </a:rPr>
                        <a:t>xxxxxxxxxx97301</a:t>
                      </a:r>
                    </a:p>
                  </a:txBody>
                  <a:tcPr>
                    <a:solidFill>
                      <a:srgbClr val="D5E3CF"/>
                    </a:solidFill>
                  </a:tcPr>
                </a:tc>
                <a:tc>
                  <a:txBody>
                    <a:bodyPr anchorCtr="0"/>
                    <a:lstStyle/>
                    <a:p>
                      <a:pPr algn="l"/>
                      <a:r>
                        <a:rPr sz="900" dirty="1">
                          <a:solidFill>
                            <a:srgbClr val="000000"/>
                          </a:solidFill>
                          <a:latin typeface="Arial"/>
                        </a:rPr>
                        <a:t>UTIB0002994</a:t>
                      </a:r>
                    </a:p>
                  </a:txBody>
                  <a:tcPr>
                    <a:solidFill>
                      <a:srgbClr val="D5E3CF"/>
                    </a:solidFill>
                  </a:tcPr>
                </a:tc>
                <a:tc>
                  <a:txBody>
                    <a:bodyPr anchorCtr="0"/>
                    <a:lstStyle/>
                    <a:p>
                      <a:pPr algn="l"/>
                      <a:r>
                        <a:rPr sz="900" dirty="1">
                          <a:solidFill>
                            <a:srgbClr val="000000"/>
                          </a:solidFill>
                          <a:latin typeface="Arial"/>
                        </a:rPr>
                        <a:t>SANTOSH G KUHIKAR</a:t>
                      </a:r>
                    </a:p>
                  </a:txBody>
                  <a:tcPr>
                    <a:solidFill>
                      <a:srgbClr val="D5E3CF"/>
                    </a:solidFill>
                  </a:tcPr>
                </a:tc>
              </a:tr>
              <a:tr h="254000">
                <a:tc>
                  <a:txBody>
                    <a:bodyPr anchorCtr="0"/>
                    <a:lstStyle/>
                    <a:p>
                      <a:pPr algn="ctr"/>
                      <a:r>
                        <a:rPr sz="900" dirty="1">
                          <a:solidFill>
                            <a:srgbClr val="000000"/>
                          </a:solidFill>
                        </a:rPr>
                        <a:t>2</a:t>
                      </a:r>
                    </a:p>
                  </a:txBody>
                  <a:tcPr>
                    <a:solidFill>
                      <a:srgbClr val="D5E3CF"/>
                    </a:solidFill>
                  </a:tcPr>
                </a:tc>
                <a:tc>
                  <a:txBody>
                    <a:bodyPr anchorCtr="0"/>
                    <a:lstStyle/>
                    <a:p>
                      <a:pPr algn="l"/>
                      <a:r>
                        <a:rPr sz="900" dirty="1">
                          <a:solidFill>
                            <a:srgbClr val="000000"/>
                          </a:solidFill>
                        </a:rPr>
                        <a:t>ROHINI SANTOSH KUHIKAR</a:t>
                      </a:r>
                    </a:p>
                  </a:txBody>
                  <a:tcPr>
                    <a:solidFill>
                      <a:srgbClr val="D5E3CF"/>
                    </a:solidFill>
                  </a:tcPr>
                </a:tc>
                <a:tc>
                  <a:txBody>
                    <a:bodyPr anchorCtr="0"/>
                    <a:lstStyle/>
                    <a:p>
                      <a:pPr algn="l"/>
                      <a:r>
                        <a:rPr sz="900" dirty="1">
                          <a:solidFill>
                            <a:srgbClr val="000000"/>
                          </a:solidFill>
                        </a:rPr>
                        <a:t>31901660/70</a:t>
                      </a:r>
                    </a:p>
                  </a:txBody>
                  <a:tcPr>
                    <a:solidFill>
                      <a:srgbClr val="D5E3CF"/>
                    </a:solidFill>
                  </a:tcPr>
                </a:tc>
                <a:tc>
                  <a:txBody>
                    <a:bodyPr anchorCtr="0"/>
                    <a:lstStyle/>
                    <a:p>
                      <a:pPr algn="l"/>
                      <a:r>
                        <a:rPr sz="900" dirty="1">
                          <a:solidFill>
                            <a:srgbClr val="000000"/>
                          </a:solidFill>
                        </a:rPr>
                        <a:t>HDFC Large And Mid Cap Fund Reg (G)</a:t>
                      </a:r>
                    </a:p>
                  </a:txBody>
                  <a:tcPr>
                    <a:solidFill>
                      <a:srgbClr val="D5E3CF"/>
                    </a:solidFill>
                  </a:tcPr>
                </a:tc>
                <a:tc>
                  <a:txBody>
                    <a:bodyPr anchorCtr="0"/>
                    <a:lstStyle/>
                    <a:p>
                      <a:pPr algn="l"/>
                      <a:r>
                        <a:rPr sz="900" dirty="1">
                          <a:solidFill>
                            <a:srgbClr val="000000"/>
                          </a:solidFill>
                        </a:rPr>
                        <a:t>Axis Bank Ltd</a:t>
                      </a:r>
                    </a:p>
                  </a:txBody>
                  <a:tcPr>
                    <a:solidFill>
                      <a:srgbClr val="D5E3CF"/>
                    </a:solidFill>
                  </a:tcPr>
                </a:tc>
                <a:tc>
                  <a:txBody>
                    <a:bodyPr anchorCtr="0"/>
                    <a:lstStyle/>
                    <a:p>
                      <a:pPr algn="l"/>
                      <a:r>
                        <a:rPr sz="900" dirty="1">
                          <a:solidFill>
                            <a:srgbClr val="000000"/>
                          </a:solidFill>
                        </a:rPr>
                        <a:t>xxxxxxxxxx97301</a:t>
                      </a:r>
                    </a:p>
                  </a:txBody>
                  <a:tcPr>
                    <a:solidFill>
                      <a:srgbClr val="D5E3CF"/>
                    </a:solidFill>
                  </a:tcPr>
                </a:tc>
                <a:tc>
                  <a:txBody>
                    <a:bodyPr anchorCtr="0"/>
                    <a:lstStyle/>
                    <a:p>
                      <a:pPr algn="l"/>
                      <a:r>
                        <a:rPr sz="900" dirty="1">
                          <a:solidFill>
                            <a:srgbClr val="000000"/>
                          </a:solidFill>
                        </a:rPr>
                        <a:t>UTIB0002994</a:t>
                      </a:r>
                    </a:p>
                  </a:txBody>
                  <a:tcPr>
                    <a:solidFill>
                      <a:srgbClr val="D5E3CF"/>
                    </a:solidFill>
                  </a:tcPr>
                </a:tc>
                <a:tc>
                  <a:txBody>
                    <a:bodyPr anchorCtr="0"/>
                    <a:lstStyle/>
                    <a:p>
                      <a:pPr algn="l"/>
                      <a:r>
                        <a:rPr sz="900" dirty="1">
                          <a:solidFill>
                            <a:srgbClr val="000000"/>
                          </a:solidFill>
                        </a:rPr>
                        <a:t>SANTOSH G KUHIKAR</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2,60,000</a:t>
                      </a:r>
                    </a:p>
                  </a:txBody>
                  <a:tcPr>
                    <a:solidFill>
                      <a:srgbClr val="D5E3CF"/>
                    </a:solidFill>
                  </a:tcPr>
                </a:tc>
                <a:tc>
                  <a:txBody>
                    <a:bodyPr anchorCtr="0"/>
                    <a:lstStyle/>
                    <a:p>
                      <a:pPr algn="r"/>
                      <a:r>
                        <a:rPr sz="1600" dirty="1">
                          <a:solidFill>
                            <a:srgbClr val="000000"/>
                          </a:solidFill>
                          <a:latin typeface="Arial"/>
                        </a:rPr>
                        <a:t>2,38,438</a:t>
                      </a:r>
                    </a:p>
                  </a:txBody>
                  <a:tcPr>
                    <a:solidFill>
                      <a:srgbClr val="D5E3CF"/>
                    </a:solidFill>
                  </a:tcPr>
                </a:tc>
                <a:tc>
                  <a:txBody>
                    <a:bodyPr anchorCtr="0"/>
                    <a:lstStyle/>
                    <a:p>
                      <a:pPr algn="r"/>
                      <a:r>
                        <a:rPr sz="1600" dirty="1">
                          <a:solidFill>
                            <a:srgbClr val="000000"/>
                          </a:solidFill>
                          <a:latin typeface="Arial"/>
                        </a:rPr>
                        <a:t>-38.67</a:t>
                      </a:r>
                    </a:p>
                  </a:txBody>
                  <a:tcPr>
                    <a:solidFill>
                      <a:srgbClr val="D5E3CF"/>
                    </a:solidFill>
                  </a:tcPr>
                </a:tc>
                <a:tc>
                  <a:txBody>
                    <a:bodyPr anchorCtr="0"/>
                    <a:lstStyle/>
                    <a:p>
                      <a:pPr algn="r"/>
                      <a:r>
                        <a:rPr sz="1600" dirty="1">
                          <a:solidFill>
                            <a:srgbClr val="000000"/>
                          </a:solidFill>
                          <a:latin typeface="Arial"/>
                        </a:rPr>
                        <a:t>56.52</a:t>
                      </a:r>
                    </a:p>
                  </a:txBody>
                  <a:tcPr>
                    <a:solidFill>
                      <a:srgbClr val="D5E3CF"/>
                    </a:solidFill>
                  </a:tcPr>
                </a:tc>
              </a:tr>
              <a:tr h="317500">
                <a:tc>
                  <a:txBody>
                    <a:bodyPr anchorCtr="0"/>
                    <a:lstStyle/>
                    <a:p>
                      <a:pPr algn="r"/>
                      <a:r>
                        <a:rPr sz="1600" dirty="1">
                          <a:solidFill>
                            <a:srgbClr val="000000"/>
                          </a:solidFill>
                        </a:rPr>
                        <a:t>2</a:t>
                      </a:r>
                    </a:p>
                  </a:txBody>
                  <a:tcPr>
                    <a:solidFill>
                      <a:srgbClr val="D5E3CF"/>
                    </a:solidFill>
                  </a:tcPr>
                </a:tc>
                <a:tc>
                  <a:txBody>
                    <a:bodyPr anchorCtr="0"/>
                    <a:lstStyle/>
                    <a:p>
                      <a:pPr algn="l"/>
                      <a:r>
                        <a:rPr sz="1600" dirty="1">
                          <a:solidFill>
                            <a:srgbClr val="000000"/>
                          </a:solidFill>
                        </a:rPr>
                        <a:t>HDFC Large And Mid Cap Fund Reg (G)</a:t>
                      </a:r>
                    </a:p>
                  </a:txBody>
                  <a:tcPr>
                    <a:solidFill>
                      <a:srgbClr val="D5E3CF"/>
                    </a:solidFill>
                  </a:tcPr>
                </a:tc>
                <a:tc>
                  <a:txBody>
                    <a:bodyPr anchorCtr="0"/>
                    <a:lstStyle/>
                    <a:p>
                      <a:pPr algn="r"/>
                      <a:r>
                        <a:rPr sz="1600" dirty="1">
                          <a:solidFill>
                            <a:srgbClr val="000000"/>
                          </a:solidFill>
                        </a:rPr>
                        <a:t>2,00,000</a:t>
                      </a:r>
                    </a:p>
                  </a:txBody>
                  <a:tcPr>
                    <a:solidFill>
                      <a:srgbClr val="D5E3CF"/>
                    </a:solidFill>
                  </a:tcPr>
                </a:tc>
                <a:tc>
                  <a:txBody>
                    <a:bodyPr anchorCtr="0"/>
                    <a:lstStyle/>
                    <a:p>
                      <a:pPr algn="r"/>
                      <a:r>
                        <a:rPr sz="1600" dirty="1">
                          <a:solidFill>
                            <a:srgbClr val="000000"/>
                          </a:solidFill>
                        </a:rPr>
                        <a:t>1,79,219</a:t>
                      </a:r>
                    </a:p>
                  </a:txBody>
                  <a:tcPr>
                    <a:solidFill>
                      <a:srgbClr val="D5E3CF"/>
                    </a:solidFill>
                  </a:tcPr>
                </a:tc>
                <a:tc>
                  <a:txBody>
                    <a:bodyPr anchorCtr="0"/>
                    <a:lstStyle/>
                    <a:p>
                      <a:pPr algn="r"/>
                      <a:r>
                        <a:rPr sz="1600" dirty="1">
                          <a:solidFill>
                            <a:srgbClr val="000000"/>
                          </a:solidFill>
                        </a:rPr>
                        <a:t>-38.41</a:t>
                      </a:r>
                    </a:p>
                  </a:txBody>
                  <a:tcPr>
                    <a:solidFill>
                      <a:srgbClr val="D5E3CF"/>
                    </a:solidFill>
                  </a:tcPr>
                </a:tc>
                <a:tc>
                  <a:txBody>
                    <a:bodyPr anchorCtr="0"/>
                    <a:lstStyle/>
                    <a:p>
                      <a:pPr algn="r"/>
                      <a:r>
                        <a:rPr sz="1600" dirty="1">
                          <a:solidFill>
                            <a:srgbClr val="000000"/>
                          </a:solidFill>
                        </a:rPr>
                        <a:t>43.48</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4,60,000.08</a:t>
                      </a:r>
                    </a:p>
                  </a:txBody>
                  <a:tcPr>
                    <a:solidFill>
                      <a:srgbClr val="70AD47"/>
                    </a:solidFill>
                  </a:tcPr>
                </a:tc>
                <a:tc>
                  <a:txBody>
                    <a:bodyPr anchorCtr="0"/>
                    <a:lstStyle/>
                    <a:p>
                      <a:pPr algn="r"/>
                      <a:r>
                        <a:rPr sz="1600" dirty="1">
                          <a:solidFill>
                            <a:srgbClr val="FFFFFF"/>
                          </a:solidFill>
                        </a:rPr>
                        <a:t>4,17,657.67</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184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Closing Balance :</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0.00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4,60,000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4,60,000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4,60,000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4,17,657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4,17,657</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-42,343</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-42,343</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-33.87</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-33.87</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4,60,000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4,60,000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4,60,000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4,17,657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4,17,657</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-42,343</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-42,343</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-24.90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-24.90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(₹)4,60,000</a:t>
                      </a:r>
                    </a:p>
                  </a:txBody>
                  <a:tcPr anchor="ctr">
                    <a:solidFill>
                      <a:srgbClr val="D5E3CF"/>
                    </a:solidFill>
                  </a:tcPr>
                </a:tc>
                <a:tc>
                  <a:txBody>
                    <a:bodyPr anchorCtr="0"/>
                    <a:lstStyle/>
                    <a:p>
                      <a:pPr algn="ctr"/>
                      <a:r>
                        <a:rPr dirty="1">
                          <a:solidFill>
                            <a:srgbClr val="000000"/>
                          </a:solidFill>
                          <a:latin typeface="Arial Rounded MT Bold"/>
                        </a:rPr>
                        <a:t>(₹)4,17,658</a:t>
                      </a:r>
                    </a:p>
                  </a:txBody>
                  <a:tcPr anchor="ctr">
                    <a:solidFill>
                      <a:srgbClr val="D5E3CF"/>
                    </a:solidFill>
                  </a:tcPr>
                </a:tc>
                <a:tc>
                  <a:txBody>
                    <a:bodyPr anchorCtr="0"/>
                    <a:lstStyle/>
                    <a:p>
                      <a:pPr algn="ctr"/>
                      <a:r>
                        <a:rPr dirty="1">
                          <a:solidFill>
                            <a:srgbClr val="000000"/>
                          </a:solidFill>
                          <a:latin typeface="Arial Rounded MT Bold"/>
                        </a:rPr>
                        <a:t>(₹)-42,342</a:t>
                      </a:r>
                    </a:p>
                  </a:txBody>
                  <a:tcPr anchor="ctr">
                    <a:solidFill>
                      <a:srgbClr val="D5E3CF"/>
                    </a:solidFill>
                  </a:tcPr>
                </a:tc>
                <a:tc>
                  <a:txBody>
                    <a:bodyPr anchorCtr="0"/>
                    <a:lstStyle/>
                    <a:p>
                      <a:pPr algn="ctr"/>
                      <a:r>
                        <a:rPr dirty="1">
                          <a:solidFill>
                            <a:srgbClr val="000000"/>
                          </a:solidFill>
                          <a:latin typeface="Arial Rounded MT Bold"/>
                        </a:rPr>
                        <a:t>-38.54%</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2025-01-28T05:59:13.0766403Z</dcterms:created>
  <dcterms:modified xsi:type="dcterms:W3CDTF">2025-01-28T05:59:13.0766403Z</dcterms:modified>
</cp:coreProperties>
</file>