
<file path=[Content_Types].xml><?xml version="1.0" encoding="utf-8"?>
<Types xmlns="http://schemas.openxmlformats.org/package/2006/content-types">
  <Default Extension="jpeg" ContentType="image/jpeg"/>
  <Default Extension="xlsx" ContentType="application/vnd.openxmlformats-officedocument.spreadsheetml.sheet"/>
  <Default Extension="rels" ContentType="application/vnd.openxmlformats-package.relationships+xml"/>
  <Default Extension="png" ContentType="image/png"/>
  <Override PartName="/docProps/app.xml" ContentType="application/vnd.openxmlformats-officedocument.extended-properties+xml"/>
  <Override PartName="/docProps/core.xml" ContentType="application/vnd.openxmlformats-package.core-properties+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Generated by Spire.Presentation for .NET 6.9.2.0-->
<p:presentation xmlns:a="http://schemas.openxmlformats.org/drawingml/2006/main" xmlns:r="http://schemas.openxmlformats.org/officeDocument/2006/relationships" xmlns:p="http://schemas.openxmlformats.org/presentationml/2006/main" saveSubsetFonts="1">
  <p:sldMasterIdLst>
    <p:sldMasterId r:id="rId1" id="2147483648"/>
  </p:sldMasterIdLst>
  <p:sldIdLst>
    <p:sldId r:id="rId2" id="256"/>
    <p:sldId r:id="rId7" id="257"/>
    <p:sldId r:id="rId8" id="258"/>
    <p:sldId r:id="rId9" id="259"/>
    <p:sldId r:id="rId10" id="260"/>
    <p:sldId r:id="rId11" id="261"/>
    <p:sldId r:id="rId12" id="262"/>
    <p:sldId r:id="rId13" id="263"/>
    <p:sldId r:id="rId14" id="264"/>
    <p:sldId r:id="rId15" id="265"/>
    <p:sldId r:id="rId16" id="266"/>
    <p:sldId r:id="rId17" id="267"/>
    <p:sldId r:id="rId18" id="268"/>
    <p:sldId r:id="rId19" id="269"/>
    <p:sldId r:id="rId20" id="270"/>
    <p:sldId r:id="rId21" id="271"/>
    <p:sldId r:id="rId22" id="272"/>
    <p:sldId r:id="rId23" id="273"/>
    <p:sldId r:id="rId24" id="274"/>
    <p:sldId r:id="rId25" id="275"/>
    <p:sldId r:id="rId26" id="276"/>
    <p:sldId r:id="rId27" id="277"/>
    <p:sldId r:id="rId28" id="278"/>
  </p:sldIdLst>
  <p:sldSz cx="12700000" cy="8890000"/>
  <p:notesSz cx="6858000" cy="9144000"/>
  <p:custDataLst>
    <p:tags r:id="rId29"/>
  </p:custDataLst>
  <p:defaultTextStyle>
    <a:defPPr>
      <a:defRPr lang="en-US"/>
    </a:defPPr>
    <a:lvl1pPr marL="0" algn="l" defTabSz="914400" rtl="0" eaLnBrk="1" latinLnBrk="0" hangingPunct="1">
      <a:defRPr sz="2333" kern="1200">
        <a:solidFill>
          <a:schemeClr val="tx1"/>
        </a:solidFill>
        <a:latin typeface="+mn-lt"/>
        <a:ea typeface="+mn-ea"/>
        <a:cs typeface="+mn-cs"/>
      </a:defRPr>
    </a:lvl1pPr>
    <a:lvl2pPr marL="457200" algn="l" defTabSz="914400" rtl="0" eaLnBrk="1" latinLnBrk="0" hangingPunct="1">
      <a:defRPr sz="2333" kern="1200">
        <a:solidFill>
          <a:schemeClr val="tx1"/>
        </a:solidFill>
        <a:latin typeface="+mn-lt"/>
        <a:ea typeface="+mn-ea"/>
        <a:cs typeface="+mn-cs"/>
      </a:defRPr>
    </a:lvl2pPr>
    <a:lvl3pPr marL="914400" algn="l" defTabSz="914400" rtl="0" eaLnBrk="1" latinLnBrk="0" hangingPunct="1">
      <a:defRPr sz="2333" kern="1200">
        <a:solidFill>
          <a:schemeClr val="tx1"/>
        </a:solidFill>
        <a:latin typeface="+mn-lt"/>
        <a:ea typeface="+mn-ea"/>
        <a:cs typeface="+mn-cs"/>
      </a:defRPr>
    </a:lvl3pPr>
    <a:lvl4pPr marL="1371600" algn="l" defTabSz="914400" rtl="0" eaLnBrk="1" latinLnBrk="0" hangingPunct="1">
      <a:defRPr sz="2333" kern="1200">
        <a:solidFill>
          <a:schemeClr val="tx1"/>
        </a:solidFill>
        <a:latin typeface="+mn-lt"/>
        <a:ea typeface="+mn-ea"/>
        <a:cs typeface="+mn-cs"/>
      </a:defRPr>
    </a:lvl4pPr>
    <a:lvl5pPr marL="1828800" algn="l" defTabSz="914400" rtl="0" eaLnBrk="1" latinLnBrk="0" hangingPunct="1">
      <a:defRPr sz="2333" kern="1200">
        <a:solidFill>
          <a:schemeClr val="tx1"/>
        </a:solidFill>
        <a:latin typeface="+mn-lt"/>
        <a:ea typeface="+mn-ea"/>
        <a:cs typeface="+mn-cs"/>
      </a:defRPr>
    </a:lvl5pPr>
    <a:lvl6pPr marL="2286000" algn="l" defTabSz="914400" rtl="0" eaLnBrk="1" latinLnBrk="0" hangingPunct="1">
      <a:defRPr sz="2333" kern="1200">
        <a:solidFill>
          <a:schemeClr val="tx1"/>
        </a:solidFill>
        <a:latin typeface="+mn-lt"/>
        <a:ea typeface="+mn-ea"/>
        <a:cs typeface="+mn-cs"/>
      </a:defRPr>
    </a:lvl6pPr>
    <a:lvl7pPr marL="2743200" algn="l" defTabSz="914400" rtl="0" eaLnBrk="1" latinLnBrk="0" hangingPunct="1">
      <a:defRPr sz="2333" kern="1200">
        <a:solidFill>
          <a:schemeClr val="tx1"/>
        </a:solidFill>
        <a:latin typeface="+mn-lt"/>
        <a:ea typeface="+mn-ea"/>
        <a:cs typeface="+mn-cs"/>
      </a:defRPr>
    </a:lvl7pPr>
    <a:lvl8pPr marL="3200400" algn="l" defTabSz="914400" rtl="0" eaLnBrk="1" latinLnBrk="0" hangingPunct="1">
      <a:defRPr sz="2333" kern="1200">
        <a:solidFill>
          <a:schemeClr val="tx1"/>
        </a:solidFill>
        <a:latin typeface="+mn-lt"/>
        <a:ea typeface="+mn-ea"/>
        <a:cs typeface="+mn-cs"/>
      </a:defRPr>
    </a:lvl8pPr>
    <a:lvl9pPr marL="3657600" algn="l" defTabSz="914400" rtl="0" eaLnBrk="1" latinLnBrk="0" hangingPunct="1">
      <a:defRPr sz="2333" kern="1200">
        <a:solidFill>
          <a:schemeClr val="tx1"/>
        </a:solidFill>
        <a:latin typeface="+mn-lt"/>
        <a:ea typeface="+mn-ea"/>
        <a:cs typeface="+mn-cs"/>
      </a:defRPr>
    </a:lvl9pPr>
  </p:defaultTextStyle>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5.xml" /><Relationship Id="rId11" Type="http://schemas.openxmlformats.org/officeDocument/2006/relationships/slide" Target="slides/slide6.xml" /><Relationship Id="rId12" Type="http://schemas.openxmlformats.org/officeDocument/2006/relationships/slide" Target="slides/slide7.xml" /><Relationship Id="rId13" Type="http://schemas.openxmlformats.org/officeDocument/2006/relationships/slide" Target="slides/slide8.xml" /><Relationship Id="rId14" Type="http://schemas.openxmlformats.org/officeDocument/2006/relationships/slide" Target="slides/slide9.xml" /><Relationship Id="rId15" Type="http://schemas.openxmlformats.org/officeDocument/2006/relationships/slide" Target="slides/slide10.xml" /><Relationship Id="rId16" Type="http://schemas.openxmlformats.org/officeDocument/2006/relationships/slide" Target="slides/slide11.xml" /><Relationship Id="rId17" Type="http://schemas.openxmlformats.org/officeDocument/2006/relationships/slide" Target="slides/slide12.xml" /><Relationship Id="rId18" Type="http://schemas.openxmlformats.org/officeDocument/2006/relationships/slide" Target="slides/slide13.xml" /><Relationship Id="rId19" Type="http://schemas.openxmlformats.org/officeDocument/2006/relationships/slide" Target="slides/slide14.xml" /><Relationship Id="rId2" Type="http://schemas.openxmlformats.org/officeDocument/2006/relationships/slide" Target="slides/slide1.xml" /><Relationship Id="rId20" Type="http://schemas.openxmlformats.org/officeDocument/2006/relationships/slide" Target="slides/slide15.xml" /><Relationship Id="rId21" Type="http://schemas.openxmlformats.org/officeDocument/2006/relationships/slide" Target="slides/slide16.xml" /><Relationship Id="rId22" Type="http://schemas.openxmlformats.org/officeDocument/2006/relationships/slide" Target="slides/slide17.xml" /><Relationship Id="rId23" Type="http://schemas.openxmlformats.org/officeDocument/2006/relationships/slide" Target="slides/slide18.xml" /><Relationship Id="rId24" Type="http://schemas.openxmlformats.org/officeDocument/2006/relationships/slide" Target="slides/slide19.xml" /><Relationship Id="rId25" Type="http://schemas.openxmlformats.org/officeDocument/2006/relationships/slide" Target="slides/slide20.xml" /><Relationship Id="rId26" Type="http://schemas.openxmlformats.org/officeDocument/2006/relationships/slide" Target="slides/slide21.xml" /><Relationship Id="rId27" Type="http://schemas.openxmlformats.org/officeDocument/2006/relationships/slide" Target="slides/slide22.xml" /><Relationship Id="rId28" Type="http://schemas.openxmlformats.org/officeDocument/2006/relationships/slide" Target="slides/slide23.xml" /><Relationship Id="rId29" Type="http://schemas.openxmlformats.org/officeDocument/2006/relationships/tags" Target="tags/tag1.xml" /><Relationship Id="rId3" Type="http://schemas.openxmlformats.org/officeDocument/2006/relationships/presProps" Target="presProps.xml" /><Relationship Id="rId4" Type="http://schemas.openxmlformats.org/officeDocument/2006/relationships/viewProps" Target="viewProps.xml" /><Relationship Id="rId5" Type="http://schemas.openxmlformats.org/officeDocument/2006/relationships/theme" Target="theme/theme1.xml" /><Relationship Id="rId6" Type="http://schemas.openxmlformats.org/officeDocument/2006/relationships/tableStyles" Target="tableStyles.xml" /><Relationship Id="rId7" Type="http://schemas.openxmlformats.org/officeDocument/2006/relationships/slide" Target="slides/slide2.xml" /><Relationship Id="rId8" Type="http://schemas.openxmlformats.org/officeDocument/2006/relationships/slide" Target="slides/slide3.xml" /><Relationship Id="rId9" Type="http://schemas.openxmlformats.org/officeDocument/2006/relationships/slide" Target="slides/slide4.xml" /></Relationships>
</file>

<file path=ppt/charts/_rels/chart1.xml.rels>&#65279;<?xml version="1.0" encoding="utf-8" standalone="yes"?><Relationships xmlns="http://schemas.openxmlformats.org/package/2006/relationships"><Relationship Id="rId1" Type="http://schemas.openxmlformats.org/officeDocument/2006/relationships/package" Target="../embeddings/3b577299-ec40-4a80-827b-88e63ede74d7.xlsx" /></Relationships>
</file>

<file path=ppt/charts/_rels/chart2.xml.rels>&#65279;<?xml version="1.0" encoding="utf-8" standalone="yes"?><Relationships xmlns="http://schemas.openxmlformats.org/package/2006/relationships"><Relationship Id="rId1" Type="http://schemas.openxmlformats.org/officeDocument/2006/relationships/package" Target="../embeddings/38d3e105-3fbe-4d8f-ab7f-9db92cfa89cf.xlsx" /></Relationships>
</file>

<file path=ppt/charts/_rels/chart3.xml.rels>&#65279;<?xml version="1.0" encoding="utf-8" standalone="yes"?><Relationships xmlns="http://schemas.openxmlformats.org/package/2006/relationships"><Relationship Id="rId1" Type="http://schemas.openxmlformats.org/officeDocument/2006/relationships/package" Target="../embeddings/a24c6ed8-368d-4b70-b4ea-b9cc17a2c006.xlsx" /></Relationships>
</file>

<file path=ppt/charts/_rels/chart4.xml.rels>&#65279;<?xml version="1.0" encoding="utf-8" standalone="yes"?><Relationships xmlns="http://schemas.openxmlformats.org/package/2006/relationships"><Relationship Id="rId1" Type="http://schemas.openxmlformats.org/officeDocument/2006/relationships/package" Target="../embeddings/52890b1d-b30a-4fe4-927f-a1a1416522d9.xlsx" /></Relationships>
</file>

<file path=ppt/charts/_rels/chart5.xml.rels>&#65279;<?xml version="1.0" encoding="utf-8" standalone="yes"?><Relationships xmlns="http://schemas.openxmlformats.org/package/2006/relationships"><Relationship Id="rId1" Type="http://schemas.openxmlformats.org/officeDocument/2006/relationships/package" Target="../embeddings/8d9dfe95-0f24-4cf3-8587-9d48667bdf08.xlsx" /></Relationships>
</file>

<file path=ppt/charts/_rels/chart6.xml.rels>&#65279;<?xml version="1.0" encoding="utf-8" standalone="yes"?><Relationships xmlns="http://schemas.openxmlformats.org/package/2006/relationships"><Relationship Id="rId1" Type="http://schemas.openxmlformats.org/officeDocument/2006/relationships/package" Target="../embeddings/e18d0fde-a674-45f9-ba4f-a9051e8b8352.xlsx" /></Relationships>
</file>

<file path=ppt/charts/chart1.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lineChart>
        <c:axId val="67451136"/>
        <c:axId val="66437120"/>
        <c:grouping val="standard"/>
        <c:varyColors val="0"/>
        <c:ser>
          <c:idx val="1"/>
          <c:order val="0"/>
          <c:tx>
            <c:strRef>
              <c:f>Sheet1!$B$1</c:f>
              <c:strCache>
                <c:ptCount val="1"/>
                <c:pt idx="0">
                  <c:v>Net Investment [ Rs. 4,54,233 ]</c:v>
                </c:pt>
              </c:strCache>
            </c:strRef>
          </c:tx>
          <c:spPr>
            <a:ln w="38100">
              <a:solidFill>
                <a:srgbClr val="4169E1"/>
              </a:solidFill>
            </a:ln>
          </c:spPr>
          <c:marker>
            <c:symbol val="none"/>
          </c:marker>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a:solidFill>
                <a:prstClr val="black"/>
              </a:solidFill>
            </c:spPr>
            <c:showLegendKey val="0"/>
            <c:showVal val="0"/>
            <c:showCatName val="0"/>
            <c:showSerName val="0"/>
            <c:showPercent val="0"/>
            <c:showBubbleSize val="0"/>
            <c:separator/>
            <c:showLeaderLines val="0"/>
          </c:dLbls>
          <c:cat>
            <c:strRef>
              <c:f>'Sheet1'!$A$2:$A$52</c:f>
              <c:strCache>
                <c:ptCount val="51"/>
                <c:pt idx="0">
                  <c:v>05-Sep-2006</c:v>
                </c:pt>
                <c:pt idx="1">
                  <c:v>17-Jan-2007</c:v>
                </c:pt>
                <c:pt idx="2">
                  <c:v>01-Jun-2007</c:v>
                </c:pt>
                <c:pt idx="3">
                  <c:v>13-Oct-2007</c:v>
                </c:pt>
                <c:pt idx="4">
                  <c:v>25-Feb-2008</c:v>
                </c:pt>
                <c:pt idx="5">
                  <c:v>08-Jul-2008</c:v>
                </c:pt>
                <c:pt idx="6">
                  <c:v>19-Nov-2008</c:v>
                </c:pt>
                <c:pt idx="7">
                  <c:v>03-Apr-2009</c:v>
                </c:pt>
                <c:pt idx="8">
                  <c:v>15-Aug-2009</c:v>
                </c:pt>
                <c:pt idx="9">
                  <c:v>27-Dec-2009</c:v>
                </c:pt>
                <c:pt idx="10">
                  <c:v>11-May-2010</c:v>
                </c:pt>
                <c:pt idx="11">
                  <c:v>22-Sep-2010</c:v>
                </c:pt>
                <c:pt idx="12">
                  <c:v>04-Feb-2011</c:v>
                </c:pt>
                <c:pt idx="13">
                  <c:v>18-Jun-2011</c:v>
                </c:pt>
                <c:pt idx="14">
                  <c:v>30-Oct-2011</c:v>
                </c:pt>
                <c:pt idx="15">
                  <c:v>13-Mar-2012</c:v>
                </c:pt>
                <c:pt idx="16">
                  <c:v>25-Jul-2012</c:v>
                </c:pt>
                <c:pt idx="17">
                  <c:v>06-Dec-2012</c:v>
                </c:pt>
                <c:pt idx="18">
                  <c:v>20-Apr-2013</c:v>
                </c:pt>
                <c:pt idx="19">
                  <c:v>01-Sep-2013</c:v>
                </c:pt>
                <c:pt idx="20">
                  <c:v>14-Jan-2014</c:v>
                </c:pt>
                <c:pt idx="21">
                  <c:v>28-May-2014</c:v>
                </c:pt>
                <c:pt idx="22">
                  <c:v>09-Oct-2014</c:v>
                </c:pt>
                <c:pt idx="23">
                  <c:v>21-Feb-2015</c:v>
                </c:pt>
                <c:pt idx="24">
                  <c:v>05-Jul-2015</c:v>
                </c:pt>
                <c:pt idx="25">
                  <c:v>17-Nov-2015</c:v>
                </c:pt>
                <c:pt idx="26">
                  <c:v>30-Mar-2016</c:v>
                </c:pt>
                <c:pt idx="27">
                  <c:v>11-Aug-2016</c:v>
                </c:pt>
                <c:pt idx="28">
                  <c:v>24-Dec-2016</c:v>
                </c:pt>
                <c:pt idx="29">
                  <c:v>07-May-2017</c:v>
                </c:pt>
                <c:pt idx="30">
                  <c:v>18-Sep-2017</c:v>
                </c:pt>
                <c:pt idx="31">
                  <c:v>31-Jan-2018</c:v>
                </c:pt>
                <c:pt idx="32">
                  <c:v>14-Jun-2018</c:v>
                </c:pt>
                <c:pt idx="33">
                  <c:v>27-Oct-2018</c:v>
                </c:pt>
                <c:pt idx="34">
                  <c:v>10-Mar-2019</c:v>
                </c:pt>
                <c:pt idx="35">
                  <c:v>22-Jul-2019</c:v>
                </c:pt>
                <c:pt idx="36">
                  <c:v>04-Dec-2019</c:v>
                </c:pt>
                <c:pt idx="37">
                  <c:v>16-Apr-2020</c:v>
                </c:pt>
                <c:pt idx="38">
                  <c:v>28-Aug-2020</c:v>
                </c:pt>
                <c:pt idx="39">
                  <c:v>10-Jan-2021</c:v>
                </c:pt>
                <c:pt idx="40">
                  <c:v>24-May-2021</c:v>
                </c:pt>
                <c:pt idx="41">
                  <c:v>06-Oct-2021</c:v>
                </c:pt>
                <c:pt idx="42">
                  <c:v>17-Feb-2022</c:v>
                </c:pt>
                <c:pt idx="43">
                  <c:v>01-Jul-2022</c:v>
                </c:pt>
                <c:pt idx="44">
                  <c:v>13-Nov-2022</c:v>
                </c:pt>
                <c:pt idx="45">
                  <c:v>27-Mar-2023</c:v>
                </c:pt>
                <c:pt idx="46">
                  <c:v>08-Aug-2023</c:v>
                </c:pt>
                <c:pt idx="47">
                  <c:v>21-Dec-2023</c:v>
                </c:pt>
                <c:pt idx="48">
                  <c:v>03-May-2024</c:v>
                </c:pt>
                <c:pt idx="49">
                  <c:v>15-Sep-2024</c:v>
                </c:pt>
                <c:pt idx="50">
                  <c:v>27-Jan-2025</c:v>
                </c:pt>
              </c:strCache>
            </c:strRef>
          </c:cat>
          <c:val>
            <c:numRef>
              <c:f>'Sheet1'!$B$2:$B$52</c:f>
              <c:numCache>
                <c:formatCode>General</c:formatCode>
                <c:ptCount val="51"/>
                <c:pt idx="0">
                  <c:v>500</c:v>
                </c:pt>
                <c:pt idx="1">
                  <c:v>7500</c:v>
                </c:pt>
                <c:pt idx="2">
                  <c:v>10500</c:v>
                </c:pt>
                <c:pt idx="3">
                  <c:v>15000</c:v>
                </c:pt>
                <c:pt idx="4">
                  <c:v>19500</c:v>
                </c:pt>
                <c:pt idx="5">
                  <c:v>23500</c:v>
                </c:pt>
                <c:pt idx="6">
                  <c:v>27500</c:v>
                </c:pt>
                <c:pt idx="7">
                  <c:v>32000</c:v>
                </c:pt>
                <c:pt idx="8">
                  <c:v>16061.33</c:v>
                </c:pt>
                <c:pt idx="9">
                  <c:v>23061.33</c:v>
                </c:pt>
                <c:pt idx="10">
                  <c:v>15561.33</c:v>
                </c:pt>
                <c:pt idx="11">
                  <c:v>20061.33</c:v>
                </c:pt>
                <c:pt idx="12">
                  <c:v>16061.33</c:v>
                </c:pt>
                <c:pt idx="13">
                  <c:v>17019.87</c:v>
                </c:pt>
                <c:pt idx="14">
                  <c:v>21519.87</c:v>
                </c:pt>
                <c:pt idx="15">
                  <c:v>24019.87</c:v>
                </c:pt>
                <c:pt idx="16">
                  <c:v>26519.87</c:v>
                </c:pt>
                <c:pt idx="17">
                  <c:v>31019.87</c:v>
                </c:pt>
                <c:pt idx="18">
                  <c:v>50755.16</c:v>
                </c:pt>
                <c:pt idx="19">
                  <c:v>66755.16</c:v>
                </c:pt>
                <c:pt idx="20">
                  <c:v>80755.16</c:v>
                </c:pt>
                <c:pt idx="21">
                  <c:v>88755.16</c:v>
                </c:pt>
                <c:pt idx="22">
                  <c:v>34878.92</c:v>
                </c:pt>
                <c:pt idx="23">
                  <c:v>17271.26</c:v>
                </c:pt>
                <c:pt idx="24">
                  <c:v>10271.13</c:v>
                </c:pt>
                <c:pt idx="25">
                  <c:v>11750.68</c:v>
                </c:pt>
                <c:pt idx="26">
                  <c:v>32749.86</c:v>
                </c:pt>
                <c:pt idx="27">
                  <c:v>54150.92</c:v>
                </c:pt>
                <c:pt idx="28">
                  <c:v>91152.17</c:v>
                </c:pt>
                <c:pt idx="29">
                  <c:v>115651.51</c:v>
                </c:pt>
                <c:pt idx="30">
                  <c:v>143153.83</c:v>
                </c:pt>
                <c:pt idx="31">
                  <c:v>204154.58</c:v>
                </c:pt>
                <c:pt idx="32">
                  <c:v>1177450.46</c:v>
                </c:pt>
                <c:pt idx="33">
                  <c:v>1250447.86</c:v>
                </c:pt>
                <c:pt idx="34">
                  <c:v>1304942.96</c:v>
                </c:pt>
                <c:pt idx="35">
                  <c:v>1266940.14</c:v>
                </c:pt>
                <c:pt idx="36">
                  <c:v>1281435.31</c:v>
                </c:pt>
                <c:pt idx="37">
                  <c:v>1266778.29</c:v>
                </c:pt>
                <c:pt idx="38">
                  <c:v>1338148.59</c:v>
                </c:pt>
                <c:pt idx="39">
                  <c:v>1369093.94</c:v>
                </c:pt>
                <c:pt idx="40">
                  <c:v>1406530.94</c:v>
                </c:pt>
                <c:pt idx="41">
                  <c:v>1460524.93</c:v>
                </c:pt>
                <c:pt idx="42">
                  <c:v>1211594.15</c:v>
                </c:pt>
                <c:pt idx="43">
                  <c:v>1139158.59</c:v>
                </c:pt>
                <c:pt idx="44">
                  <c:v>771874.95</c:v>
                </c:pt>
                <c:pt idx="45">
                  <c:v>813322.08</c:v>
                </c:pt>
                <c:pt idx="46">
                  <c:v>778661.03</c:v>
                </c:pt>
                <c:pt idx="47">
                  <c:v>785393.34</c:v>
                </c:pt>
                <c:pt idx="48">
                  <c:v>737499.77</c:v>
                </c:pt>
                <c:pt idx="49">
                  <c:v>846305.83</c:v>
                </c:pt>
                <c:pt idx="50">
                  <c:v>454233.28</c:v>
                </c:pt>
              </c:numCache>
            </c:numRef>
          </c:val>
          <c:smooth val="0"/>
        </c:ser>
        <c:ser>
          <c:idx val="2"/>
          <c:order val="1"/>
          <c:tx>
            <c:strRef>
              <c:f>Sheet1!$C$1</c:f>
              <c:strCache>
                <c:ptCount val="1"/>
                <c:pt idx="0">
                  <c:v>Market Value [ Rs. 22,94,643 ]</c:v>
                </c:pt>
              </c:strCache>
            </c:strRef>
          </c:tx>
          <c:spPr>
            <a:ln w="38100">
              <a:solidFill>
                <a:srgbClr val="BC8F8F"/>
              </a:solidFill>
            </a:ln>
          </c:spPr>
          <c:marker>
            <c:symbol val="none"/>
          </c:marker>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'Sheet1'!$A$2:$A$52</c:f>
              <c:strCache>
                <c:ptCount val="51"/>
                <c:pt idx="0">
                  <c:v>05-Sep-2006</c:v>
                </c:pt>
                <c:pt idx="1">
                  <c:v>17-Jan-2007</c:v>
                </c:pt>
                <c:pt idx="2">
                  <c:v>01-Jun-2007</c:v>
                </c:pt>
                <c:pt idx="3">
                  <c:v>13-Oct-2007</c:v>
                </c:pt>
                <c:pt idx="4">
                  <c:v>25-Feb-2008</c:v>
                </c:pt>
                <c:pt idx="5">
                  <c:v>08-Jul-2008</c:v>
                </c:pt>
                <c:pt idx="6">
                  <c:v>19-Nov-2008</c:v>
                </c:pt>
                <c:pt idx="7">
                  <c:v>03-Apr-2009</c:v>
                </c:pt>
                <c:pt idx="8">
                  <c:v>15-Aug-2009</c:v>
                </c:pt>
                <c:pt idx="9">
                  <c:v>27-Dec-2009</c:v>
                </c:pt>
                <c:pt idx="10">
                  <c:v>11-May-2010</c:v>
                </c:pt>
                <c:pt idx="11">
                  <c:v>22-Sep-2010</c:v>
                </c:pt>
                <c:pt idx="12">
                  <c:v>04-Feb-2011</c:v>
                </c:pt>
                <c:pt idx="13">
                  <c:v>18-Jun-2011</c:v>
                </c:pt>
                <c:pt idx="14">
                  <c:v>30-Oct-2011</c:v>
                </c:pt>
                <c:pt idx="15">
                  <c:v>13-Mar-2012</c:v>
                </c:pt>
                <c:pt idx="16">
                  <c:v>25-Jul-2012</c:v>
                </c:pt>
                <c:pt idx="17">
                  <c:v>06-Dec-2012</c:v>
                </c:pt>
                <c:pt idx="18">
                  <c:v>20-Apr-2013</c:v>
                </c:pt>
                <c:pt idx="19">
                  <c:v>01-Sep-2013</c:v>
                </c:pt>
                <c:pt idx="20">
                  <c:v>14-Jan-2014</c:v>
                </c:pt>
                <c:pt idx="21">
                  <c:v>28-May-2014</c:v>
                </c:pt>
                <c:pt idx="22">
                  <c:v>09-Oct-2014</c:v>
                </c:pt>
                <c:pt idx="23">
                  <c:v>21-Feb-2015</c:v>
                </c:pt>
                <c:pt idx="24">
                  <c:v>05-Jul-2015</c:v>
                </c:pt>
                <c:pt idx="25">
                  <c:v>17-Nov-2015</c:v>
                </c:pt>
                <c:pt idx="26">
                  <c:v>30-Mar-2016</c:v>
                </c:pt>
                <c:pt idx="27">
                  <c:v>11-Aug-2016</c:v>
                </c:pt>
                <c:pt idx="28">
                  <c:v>24-Dec-2016</c:v>
                </c:pt>
                <c:pt idx="29">
                  <c:v>07-May-2017</c:v>
                </c:pt>
                <c:pt idx="30">
                  <c:v>18-Sep-2017</c:v>
                </c:pt>
                <c:pt idx="31">
                  <c:v>31-Jan-2018</c:v>
                </c:pt>
                <c:pt idx="32">
                  <c:v>14-Jun-2018</c:v>
                </c:pt>
                <c:pt idx="33">
                  <c:v>27-Oct-2018</c:v>
                </c:pt>
                <c:pt idx="34">
                  <c:v>10-Mar-2019</c:v>
                </c:pt>
                <c:pt idx="35">
                  <c:v>22-Jul-2019</c:v>
                </c:pt>
                <c:pt idx="36">
                  <c:v>04-Dec-2019</c:v>
                </c:pt>
                <c:pt idx="37">
                  <c:v>16-Apr-2020</c:v>
                </c:pt>
                <c:pt idx="38">
                  <c:v>28-Aug-2020</c:v>
                </c:pt>
                <c:pt idx="39">
                  <c:v>10-Jan-2021</c:v>
                </c:pt>
                <c:pt idx="40">
                  <c:v>24-May-2021</c:v>
                </c:pt>
                <c:pt idx="41">
                  <c:v>06-Oct-2021</c:v>
                </c:pt>
                <c:pt idx="42">
                  <c:v>17-Feb-2022</c:v>
                </c:pt>
                <c:pt idx="43">
                  <c:v>01-Jul-2022</c:v>
                </c:pt>
                <c:pt idx="44">
                  <c:v>13-Nov-2022</c:v>
                </c:pt>
                <c:pt idx="45">
                  <c:v>27-Mar-2023</c:v>
                </c:pt>
                <c:pt idx="46">
                  <c:v>08-Aug-2023</c:v>
                </c:pt>
                <c:pt idx="47">
                  <c:v>21-Dec-2023</c:v>
                </c:pt>
                <c:pt idx="48">
                  <c:v>03-May-2024</c:v>
                </c:pt>
                <c:pt idx="49">
                  <c:v>15-Sep-2024</c:v>
                </c:pt>
                <c:pt idx="50">
                  <c:v>27-Jan-2025</c:v>
                </c:pt>
              </c:strCache>
            </c:strRef>
          </c:cat>
          <c:val>
            <c:numRef>
              <c:f>'Sheet1'!$C$2:$C$52</c:f>
              <c:numCache>
                <c:formatCode>General</c:formatCode>
                <c:ptCount val="51"/>
                <c:pt idx="0">
                  <c:v>489</c:v>
                </c:pt>
                <c:pt idx="1">
                  <c:v>8122</c:v>
                </c:pt>
                <c:pt idx="2">
                  <c:v>11548</c:v>
                </c:pt>
                <c:pt idx="3">
                  <c:v>18671</c:v>
                </c:pt>
                <c:pt idx="4">
                  <c:v>21800</c:v>
                </c:pt>
                <c:pt idx="5">
                  <c:v>19373</c:v>
                </c:pt>
                <c:pt idx="6">
                  <c:v>15727</c:v>
                </c:pt>
                <c:pt idx="7">
                  <c:v>22039</c:v>
                </c:pt>
                <c:pt idx="8">
                  <c:v>20886</c:v>
                </c:pt>
                <c:pt idx="9">
                  <c:v>33254</c:v>
                </c:pt>
                <c:pt idx="10">
                  <c:v>27194</c:v>
                </c:pt>
                <c:pt idx="11">
                  <c:v>37424</c:v>
                </c:pt>
                <c:pt idx="12">
                  <c:v>29182</c:v>
                </c:pt>
                <c:pt idx="13">
                  <c:v>30505</c:v>
                </c:pt>
                <c:pt idx="14">
                  <c:v>33590</c:v>
                </c:pt>
                <c:pt idx="15">
                  <c:v>37256</c:v>
                </c:pt>
                <c:pt idx="16">
                  <c:v>39027</c:v>
                </c:pt>
                <c:pt idx="17">
                  <c:v>50652</c:v>
                </c:pt>
                <c:pt idx="18">
                  <c:v>68910</c:v>
                </c:pt>
                <c:pt idx="19">
                  <c:v>80170</c:v>
                </c:pt>
                <c:pt idx="20">
                  <c:v>105826</c:v>
                </c:pt>
                <c:pt idx="21">
                  <c:v>133852</c:v>
                </c:pt>
                <c:pt idx="22">
                  <c:v>87781</c:v>
                </c:pt>
                <c:pt idx="23">
                  <c:v>79150</c:v>
                </c:pt>
                <c:pt idx="24">
                  <c:v>70523</c:v>
                </c:pt>
                <c:pt idx="25">
                  <c:v>70980</c:v>
                </c:pt>
                <c:pt idx="26">
                  <c:v>91480</c:v>
                </c:pt>
                <c:pt idx="27">
                  <c:v>123910</c:v>
                </c:pt>
                <c:pt idx="28">
                  <c:v>157463</c:v>
                </c:pt>
                <c:pt idx="29">
                  <c:v>203182</c:v>
                </c:pt>
                <c:pt idx="30">
                  <c:v>247008</c:v>
                </c:pt>
                <c:pt idx="31">
                  <c:v>320676</c:v>
                </c:pt>
                <c:pt idx="32">
                  <c:v>1292769</c:v>
                </c:pt>
                <c:pt idx="33">
                  <c:v>1293899</c:v>
                </c:pt>
                <c:pt idx="34">
                  <c:v>1432578</c:v>
                </c:pt>
                <c:pt idx="35">
                  <c:v>1395567</c:v>
                </c:pt>
                <c:pt idx="36">
                  <c:v>1487067</c:v>
                </c:pt>
                <c:pt idx="37">
                  <c:v>1188044</c:v>
                </c:pt>
                <c:pt idx="38">
                  <c:v>1595056</c:v>
                </c:pt>
                <c:pt idx="39">
                  <c:v>1944563</c:v>
                </c:pt>
                <c:pt idx="40">
                  <c:v>2179205</c:v>
                </c:pt>
                <c:pt idx="41">
                  <c:v>2582100</c:v>
                </c:pt>
                <c:pt idx="42">
                  <c:v>2283621</c:v>
                </c:pt>
                <c:pt idx="43">
                  <c:v>2028496</c:v>
                </c:pt>
                <c:pt idx="44">
                  <c:v>1926172</c:v>
                </c:pt>
                <c:pt idx="45">
                  <c:v>1863157</c:v>
                </c:pt>
                <c:pt idx="46">
                  <c:v>2140098</c:v>
                </c:pt>
                <c:pt idx="47">
                  <c:v>2342850</c:v>
                </c:pt>
                <c:pt idx="48">
                  <c:v>2467388</c:v>
                </c:pt>
                <c:pt idx="49">
                  <c:v>2973451</c:v>
                </c:pt>
                <c:pt idx="50">
                  <c:v>2294643</c:v>
                </c:pt>
              </c:numCache>
            </c:numRef>
          </c:val>
          <c:smooth val="0"/>
        </c:ser>
        <c:marker/>
      </c:lineChart>
      <c:catAx>
        <c:axId val="67451136"/>
        <c:scaling>
          <c:orientation val="minMax"/>
        </c:scaling>
        <c:delete val="0"/>
        <c:axPos val="b"/>
        <c:majorTickMark val="out"/>
        <c:minorTickMark val="none"/>
        <c:tickLblPos val="nextTo"/>
        <c:spPr/>
        <c:txPr>
          <a:bodyPr/>
          <a:lstStyle/>
          <a:p>
            <a:pPr>
              <a:defRPr sz="1000"/>
            </a:pPr>
          </a:p>
        </c:txPr>
        <c:crossAx val="66437120"/>
        <c:crosses val="autoZero"/>
        <c:auto val="1"/>
        <c:lblAlgn val="ctr"/>
        <c:lblOffset val="100"/>
      </c:catAx>
      <c:valAx>
        <c:axId val="66437120"/>
        <c:scaling>
          <c:orientation val="minMax"/>
        </c:scaling>
        <c:delete val="0"/>
        <c:axPos val="l"/>
        <c:majorGridlines>
          <c:spPr/>
        </c:majorGridlines>
        <c:numFmt formatCode="General" sourceLinked="1"/>
        <c:majorTickMark val="out"/>
        <c:minorTickMark val="none"/>
        <c:tickLblPos val="nextTo"/>
        <c:spPr/>
        <c:txPr>
          <a:bodyPr/>
          <a:lstStyle/>
          <a:p>
            <a:pPr>
              <a:defRPr sz="1000"/>
            </a:pPr>
          </a:p>
        </c:txPr>
        <c:crossAx val="67451136"/>
        <c:crosses val="autoZero"/>
        <c:crossBetween val="between"/>
      </c:valAx>
    </c:plotArea>
    <c:legend>
      <c:legendPos val="b"/>
      <c:legendEntry>
        <c:idx val="0"/>
        <c:txPr>
          <a:bodyPr/>
          <a:lstStyle/>
          <a:p>
            <a:pPr>
              <a:defRPr sz="1400">
                <a:solidFill>
                  <a:prstClr val="black"/>
                </a:solidFill>
                <a:latin typeface="Arial Unicode MS"/>
              </a:defRPr>
            </a:pPr>
            <a:r>
              <a:t>Net Investment [ Rs. 4,54,233 ]</a:t>
            </a:r>
          </a:p>
        </c:txPr>
      </c:legendEntry>
      <c:legendEntry>
        <c:idx val="1"/>
        <c:txPr>
          <a:bodyPr/>
          <a:lstStyle/>
          <a:p>
            <a:pPr>
              <a:defRPr sz="1400">
                <a:solidFill>
                  <a:prstClr val="black"/>
                </a:solidFill>
                <a:latin typeface="Arial Unicode MS"/>
              </a:defRPr>
            </a:pPr>
            <a:r>
              <a:t>Market Value [ Rs. 22,94,643 ]</a:t>
            </a:r>
          </a:p>
        </c:txPr>
      </c:legendEntry>
      <c:layout>
        <c:manualLayout>
          <c:xMode val="edge"/>
          <c:yMode val="edge"/>
          <c:w val="0.8888889"/>
          <c:h val="0.1"/>
        </c:manualLayout>
      </c:layout>
      <c:overlay val="0"/>
    </c:legend>
    <c:plotVisOnly val="1"/>
  </c:chart>
  <c:txPr>
    <a:bodyPr/>
    <a:lstStyle/>
    <a:p>
      <a:pPr>
        <a:defRPr sz="1800"/>
      </a:pPr>
      <a:endParaRPr lang="ru-RU"/>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col"/>
        <c:grouping val="clustered"/>
        <c:varyColors val="0"/>
        <c:ser>
          <c:idx val="1"/>
          <c:order val="0"/>
          <c:tx>
            <c:strRef>
              <c:f>Sheet1!$B$1</c:f>
              <c:strCache>
                <c:ptCount val="1"/>
                <c:pt idx="0">
                  <c:v>Net Investment [ Rs. 4,54,233 ]</c:v>
                </c:pt>
              </c:strCache>
            </c:strRef>
          </c:tx>
          <c:spPr>
            <a:ln w="38100">
              <a:solidFill>
                <a:srgbClr val="4169E1"/>
              </a:solidFill>
            </a:ln>
          </c:spPr>
          <c:invertIfNegative val="0"/>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a:solidFill>
                <a:prstClr val="black"/>
              </a:solidFill>
            </c:spPr>
            <c:showLegendKey val="0"/>
            <c:showVal val="0"/>
            <c:showCatName val="0"/>
            <c:showSerName val="0"/>
            <c:showPercent val="0"/>
            <c:showBubbleSize val="0"/>
            <c:separator/>
            <c:showLeaderLines val="0"/>
          </c:dLbls>
          <c:cat>
            <c:strRef>
              <c:f>'Sheet1'!$A$2:$A$52</c:f>
              <c:strCache>
                <c:ptCount val="51"/>
                <c:pt idx="0">
                  <c:v>05-Sep-2006</c:v>
                </c:pt>
                <c:pt idx="1">
                  <c:v>17-Jan-2007</c:v>
                </c:pt>
                <c:pt idx="2">
                  <c:v>01-Jun-2007</c:v>
                </c:pt>
                <c:pt idx="3">
                  <c:v>13-Oct-2007</c:v>
                </c:pt>
                <c:pt idx="4">
                  <c:v>25-Feb-2008</c:v>
                </c:pt>
                <c:pt idx="5">
                  <c:v>08-Jul-2008</c:v>
                </c:pt>
                <c:pt idx="6">
                  <c:v>19-Nov-2008</c:v>
                </c:pt>
                <c:pt idx="7">
                  <c:v>03-Apr-2009</c:v>
                </c:pt>
                <c:pt idx="8">
                  <c:v>15-Aug-2009</c:v>
                </c:pt>
                <c:pt idx="9">
                  <c:v>27-Dec-2009</c:v>
                </c:pt>
                <c:pt idx="10">
                  <c:v>11-May-2010</c:v>
                </c:pt>
                <c:pt idx="11">
                  <c:v>22-Sep-2010</c:v>
                </c:pt>
                <c:pt idx="12">
                  <c:v>04-Feb-2011</c:v>
                </c:pt>
                <c:pt idx="13">
                  <c:v>18-Jun-2011</c:v>
                </c:pt>
                <c:pt idx="14">
                  <c:v>30-Oct-2011</c:v>
                </c:pt>
                <c:pt idx="15">
                  <c:v>13-Mar-2012</c:v>
                </c:pt>
                <c:pt idx="16">
                  <c:v>25-Jul-2012</c:v>
                </c:pt>
                <c:pt idx="17">
                  <c:v>06-Dec-2012</c:v>
                </c:pt>
                <c:pt idx="18">
                  <c:v>20-Apr-2013</c:v>
                </c:pt>
                <c:pt idx="19">
                  <c:v>01-Sep-2013</c:v>
                </c:pt>
                <c:pt idx="20">
                  <c:v>14-Jan-2014</c:v>
                </c:pt>
                <c:pt idx="21">
                  <c:v>28-May-2014</c:v>
                </c:pt>
                <c:pt idx="22">
                  <c:v>09-Oct-2014</c:v>
                </c:pt>
                <c:pt idx="23">
                  <c:v>21-Feb-2015</c:v>
                </c:pt>
                <c:pt idx="24">
                  <c:v>05-Jul-2015</c:v>
                </c:pt>
                <c:pt idx="25">
                  <c:v>17-Nov-2015</c:v>
                </c:pt>
                <c:pt idx="26">
                  <c:v>30-Mar-2016</c:v>
                </c:pt>
                <c:pt idx="27">
                  <c:v>11-Aug-2016</c:v>
                </c:pt>
                <c:pt idx="28">
                  <c:v>24-Dec-2016</c:v>
                </c:pt>
                <c:pt idx="29">
                  <c:v>07-May-2017</c:v>
                </c:pt>
                <c:pt idx="30">
                  <c:v>18-Sep-2017</c:v>
                </c:pt>
                <c:pt idx="31">
                  <c:v>31-Jan-2018</c:v>
                </c:pt>
                <c:pt idx="32">
                  <c:v>14-Jun-2018</c:v>
                </c:pt>
                <c:pt idx="33">
                  <c:v>27-Oct-2018</c:v>
                </c:pt>
                <c:pt idx="34">
                  <c:v>10-Mar-2019</c:v>
                </c:pt>
                <c:pt idx="35">
                  <c:v>22-Jul-2019</c:v>
                </c:pt>
                <c:pt idx="36">
                  <c:v>04-Dec-2019</c:v>
                </c:pt>
                <c:pt idx="37">
                  <c:v>16-Apr-2020</c:v>
                </c:pt>
                <c:pt idx="38">
                  <c:v>28-Aug-2020</c:v>
                </c:pt>
                <c:pt idx="39">
                  <c:v>10-Jan-2021</c:v>
                </c:pt>
                <c:pt idx="40">
                  <c:v>24-May-2021</c:v>
                </c:pt>
                <c:pt idx="41">
                  <c:v>06-Oct-2021</c:v>
                </c:pt>
                <c:pt idx="42">
                  <c:v>17-Feb-2022</c:v>
                </c:pt>
                <c:pt idx="43">
                  <c:v>01-Jul-2022</c:v>
                </c:pt>
                <c:pt idx="44">
                  <c:v>13-Nov-2022</c:v>
                </c:pt>
                <c:pt idx="45">
                  <c:v>27-Mar-2023</c:v>
                </c:pt>
                <c:pt idx="46">
                  <c:v>08-Aug-2023</c:v>
                </c:pt>
                <c:pt idx="47">
                  <c:v>21-Dec-2023</c:v>
                </c:pt>
                <c:pt idx="48">
                  <c:v>03-May-2024</c:v>
                </c:pt>
                <c:pt idx="49">
                  <c:v>15-Sep-2024</c:v>
                </c:pt>
                <c:pt idx="50">
                  <c:v>27-Jan-2025</c:v>
                </c:pt>
              </c:strCache>
            </c:strRef>
          </c:cat>
          <c:val>
            <c:numRef>
              <c:f>'Sheet1'!$B$2:$B$52</c:f>
              <c:numCache>
                <c:formatCode>General</c:formatCode>
                <c:ptCount val="51"/>
                <c:pt idx="0">
                  <c:v>500</c:v>
                </c:pt>
                <c:pt idx="1">
                  <c:v>7500</c:v>
                </c:pt>
                <c:pt idx="2">
                  <c:v>10500</c:v>
                </c:pt>
                <c:pt idx="3">
                  <c:v>15000</c:v>
                </c:pt>
                <c:pt idx="4">
                  <c:v>19500</c:v>
                </c:pt>
                <c:pt idx="5">
                  <c:v>23500</c:v>
                </c:pt>
                <c:pt idx="6">
                  <c:v>27500</c:v>
                </c:pt>
                <c:pt idx="7">
                  <c:v>32000</c:v>
                </c:pt>
                <c:pt idx="8">
                  <c:v>16061.33</c:v>
                </c:pt>
                <c:pt idx="9">
                  <c:v>23061.33</c:v>
                </c:pt>
                <c:pt idx="10">
                  <c:v>15561.33</c:v>
                </c:pt>
                <c:pt idx="11">
                  <c:v>20061.33</c:v>
                </c:pt>
                <c:pt idx="12">
                  <c:v>16061.33</c:v>
                </c:pt>
                <c:pt idx="13">
                  <c:v>17019.87</c:v>
                </c:pt>
                <c:pt idx="14">
                  <c:v>21519.87</c:v>
                </c:pt>
                <c:pt idx="15">
                  <c:v>24019.87</c:v>
                </c:pt>
                <c:pt idx="16">
                  <c:v>26519.87</c:v>
                </c:pt>
                <c:pt idx="17">
                  <c:v>31019.87</c:v>
                </c:pt>
                <c:pt idx="18">
                  <c:v>50755.16</c:v>
                </c:pt>
                <c:pt idx="19">
                  <c:v>66755.16</c:v>
                </c:pt>
                <c:pt idx="20">
                  <c:v>80755.16</c:v>
                </c:pt>
                <c:pt idx="21">
                  <c:v>88755.16</c:v>
                </c:pt>
                <c:pt idx="22">
                  <c:v>34878.92</c:v>
                </c:pt>
                <c:pt idx="23">
                  <c:v>17271.26</c:v>
                </c:pt>
                <c:pt idx="24">
                  <c:v>10271.13</c:v>
                </c:pt>
                <c:pt idx="25">
                  <c:v>11750.68</c:v>
                </c:pt>
                <c:pt idx="26">
                  <c:v>32749.86</c:v>
                </c:pt>
                <c:pt idx="27">
                  <c:v>54150.92</c:v>
                </c:pt>
                <c:pt idx="28">
                  <c:v>91152.17</c:v>
                </c:pt>
                <c:pt idx="29">
                  <c:v>115651.51</c:v>
                </c:pt>
                <c:pt idx="30">
                  <c:v>143153.83</c:v>
                </c:pt>
                <c:pt idx="31">
                  <c:v>204154.58</c:v>
                </c:pt>
                <c:pt idx="32">
                  <c:v>1177450.46</c:v>
                </c:pt>
                <c:pt idx="33">
                  <c:v>1250447.86</c:v>
                </c:pt>
                <c:pt idx="34">
                  <c:v>1304942.96</c:v>
                </c:pt>
                <c:pt idx="35">
                  <c:v>1266940.14</c:v>
                </c:pt>
                <c:pt idx="36">
                  <c:v>1281435.31</c:v>
                </c:pt>
                <c:pt idx="37">
                  <c:v>1266778.29</c:v>
                </c:pt>
                <c:pt idx="38">
                  <c:v>1338148.59</c:v>
                </c:pt>
                <c:pt idx="39">
                  <c:v>1369093.94</c:v>
                </c:pt>
                <c:pt idx="40">
                  <c:v>1406530.94</c:v>
                </c:pt>
                <c:pt idx="41">
                  <c:v>1460524.93</c:v>
                </c:pt>
                <c:pt idx="42">
                  <c:v>1211594.15</c:v>
                </c:pt>
                <c:pt idx="43">
                  <c:v>1139158.59</c:v>
                </c:pt>
                <c:pt idx="44">
                  <c:v>771874.95</c:v>
                </c:pt>
                <c:pt idx="45">
                  <c:v>813322.08</c:v>
                </c:pt>
                <c:pt idx="46">
                  <c:v>778661.03</c:v>
                </c:pt>
                <c:pt idx="47">
                  <c:v>785393.34</c:v>
                </c:pt>
                <c:pt idx="48">
                  <c:v>737499.77</c:v>
                </c:pt>
                <c:pt idx="49">
                  <c:v>846305.83</c:v>
                </c:pt>
                <c:pt idx="50">
                  <c:v>454233.28</c:v>
                </c:pt>
              </c:numCache>
            </c:numRef>
          </c:val>
          <c:shape val="box"/>
        </c:ser>
        <c:ser>
          <c:idx val="2"/>
          <c:order val="1"/>
          <c:tx>
            <c:strRef>
              <c:f>Sheet1!$C$1</c:f>
              <c:strCache>
                <c:ptCount val="1"/>
                <c:pt idx="0">
                  <c:v>Market Value [ Rs. 22,94,643 ]</c:v>
                </c:pt>
              </c:strCache>
            </c:strRef>
          </c:tx>
          <c:spPr>
            <a:ln w="38100">
              <a:solidFill>
                <a:srgbClr val="BC8F8F"/>
              </a:solidFill>
            </a:ln>
          </c:spPr>
          <c:invertIfNegative val="0"/>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'Sheet1'!$A$2:$A$52</c:f>
              <c:strCache>
                <c:ptCount val="51"/>
                <c:pt idx="0">
                  <c:v>05-Sep-2006</c:v>
                </c:pt>
                <c:pt idx="1">
                  <c:v>17-Jan-2007</c:v>
                </c:pt>
                <c:pt idx="2">
                  <c:v>01-Jun-2007</c:v>
                </c:pt>
                <c:pt idx="3">
                  <c:v>13-Oct-2007</c:v>
                </c:pt>
                <c:pt idx="4">
                  <c:v>25-Feb-2008</c:v>
                </c:pt>
                <c:pt idx="5">
                  <c:v>08-Jul-2008</c:v>
                </c:pt>
                <c:pt idx="6">
                  <c:v>19-Nov-2008</c:v>
                </c:pt>
                <c:pt idx="7">
                  <c:v>03-Apr-2009</c:v>
                </c:pt>
                <c:pt idx="8">
                  <c:v>15-Aug-2009</c:v>
                </c:pt>
                <c:pt idx="9">
                  <c:v>27-Dec-2009</c:v>
                </c:pt>
                <c:pt idx="10">
                  <c:v>11-May-2010</c:v>
                </c:pt>
                <c:pt idx="11">
                  <c:v>22-Sep-2010</c:v>
                </c:pt>
                <c:pt idx="12">
                  <c:v>04-Feb-2011</c:v>
                </c:pt>
                <c:pt idx="13">
                  <c:v>18-Jun-2011</c:v>
                </c:pt>
                <c:pt idx="14">
                  <c:v>30-Oct-2011</c:v>
                </c:pt>
                <c:pt idx="15">
                  <c:v>13-Mar-2012</c:v>
                </c:pt>
                <c:pt idx="16">
                  <c:v>25-Jul-2012</c:v>
                </c:pt>
                <c:pt idx="17">
                  <c:v>06-Dec-2012</c:v>
                </c:pt>
                <c:pt idx="18">
                  <c:v>20-Apr-2013</c:v>
                </c:pt>
                <c:pt idx="19">
                  <c:v>01-Sep-2013</c:v>
                </c:pt>
                <c:pt idx="20">
                  <c:v>14-Jan-2014</c:v>
                </c:pt>
                <c:pt idx="21">
                  <c:v>28-May-2014</c:v>
                </c:pt>
                <c:pt idx="22">
                  <c:v>09-Oct-2014</c:v>
                </c:pt>
                <c:pt idx="23">
                  <c:v>21-Feb-2015</c:v>
                </c:pt>
                <c:pt idx="24">
                  <c:v>05-Jul-2015</c:v>
                </c:pt>
                <c:pt idx="25">
                  <c:v>17-Nov-2015</c:v>
                </c:pt>
                <c:pt idx="26">
                  <c:v>30-Mar-2016</c:v>
                </c:pt>
                <c:pt idx="27">
                  <c:v>11-Aug-2016</c:v>
                </c:pt>
                <c:pt idx="28">
                  <c:v>24-Dec-2016</c:v>
                </c:pt>
                <c:pt idx="29">
                  <c:v>07-May-2017</c:v>
                </c:pt>
                <c:pt idx="30">
                  <c:v>18-Sep-2017</c:v>
                </c:pt>
                <c:pt idx="31">
                  <c:v>31-Jan-2018</c:v>
                </c:pt>
                <c:pt idx="32">
                  <c:v>14-Jun-2018</c:v>
                </c:pt>
                <c:pt idx="33">
                  <c:v>27-Oct-2018</c:v>
                </c:pt>
                <c:pt idx="34">
                  <c:v>10-Mar-2019</c:v>
                </c:pt>
                <c:pt idx="35">
                  <c:v>22-Jul-2019</c:v>
                </c:pt>
                <c:pt idx="36">
                  <c:v>04-Dec-2019</c:v>
                </c:pt>
                <c:pt idx="37">
                  <c:v>16-Apr-2020</c:v>
                </c:pt>
                <c:pt idx="38">
                  <c:v>28-Aug-2020</c:v>
                </c:pt>
                <c:pt idx="39">
                  <c:v>10-Jan-2021</c:v>
                </c:pt>
                <c:pt idx="40">
                  <c:v>24-May-2021</c:v>
                </c:pt>
                <c:pt idx="41">
                  <c:v>06-Oct-2021</c:v>
                </c:pt>
                <c:pt idx="42">
                  <c:v>17-Feb-2022</c:v>
                </c:pt>
                <c:pt idx="43">
                  <c:v>01-Jul-2022</c:v>
                </c:pt>
                <c:pt idx="44">
                  <c:v>13-Nov-2022</c:v>
                </c:pt>
                <c:pt idx="45">
                  <c:v>27-Mar-2023</c:v>
                </c:pt>
                <c:pt idx="46">
                  <c:v>08-Aug-2023</c:v>
                </c:pt>
                <c:pt idx="47">
                  <c:v>21-Dec-2023</c:v>
                </c:pt>
                <c:pt idx="48">
                  <c:v>03-May-2024</c:v>
                </c:pt>
                <c:pt idx="49">
                  <c:v>15-Sep-2024</c:v>
                </c:pt>
                <c:pt idx="50">
                  <c:v>27-Jan-2025</c:v>
                </c:pt>
              </c:strCache>
            </c:strRef>
          </c:cat>
          <c:val>
            <c:numRef>
              <c:f>'Sheet1'!$C$2:$C$52</c:f>
              <c:numCache>
                <c:formatCode>General</c:formatCode>
                <c:ptCount val="51"/>
                <c:pt idx="0">
                  <c:v>489</c:v>
                </c:pt>
                <c:pt idx="1">
                  <c:v>8122</c:v>
                </c:pt>
                <c:pt idx="2">
                  <c:v>11548</c:v>
                </c:pt>
                <c:pt idx="3">
                  <c:v>18671</c:v>
                </c:pt>
                <c:pt idx="4">
                  <c:v>21800</c:v>
                </c:pt>
                <c:pt idx="5">
                  <c:v>19373</c:v>
                </c:pt>
                <c:pt idx="6">
                  <c:v>15727</c:v>
                </c:pt>
                <c:pt idx="7">
                  <c:v>22039</c:v>
                </c:pt>
                <c:pt idx="8">
                  <c:v>20886</c:v>
                </c:pt>
                <c:pt idx="9">
                  <c:v>33254</c:v>
                </c:pt>
                <c:pt idx="10">
                  <c:v>27194</c:v>
                </c:pt>
                <c:pt idx="11">
                  <c:v>37424</c:v>
                </c:pt>
                <c:pt idx="12">
                  <c:v>29182</c:v>
                </c:pt>
                <c:pt idx="13">
                  <c:v>30505</c:v>
                </c:pt>
                <c:pt idx="14">
                  <c:v>33590</c:v>
                </c:pt>
                <c:pt idx="15">
                  <c:v>37256</c:v>
                </c:pt>
                <c:pt idx="16">
                  <c:v>39027</c:v>
                </c:pt>
                <c:pt idx="17">
                  <c:v>50652</c:v>
                </c:pt>
                <c:pt idx="18">
                  <c:v>68910</c:v>
                </c:pt>
                <c:pt idx="19">
                  <c:v>80170</c:v>
                </c:pt>
                <c:pt idx="20">
                  <c:v>105826</c:v>
                </c:pt>
                <c:pt idx="21">
                  <c:v>133852</c:v>
                </c:pt>
                <c:pt idx="22">
                  <c:v>87781</c:v>
                </c:pt>
                <c:pt idx="23">
                  <c:v>79150</c:v>
                </c:pt>
                <c:pt idx="24">
                  <c:v>70523</c:v>
                </c:pt>
                <c:pt idx="25">
                  <c:v>70980</c:v>
                </c:pt>
                <c:pt idx="26">
                  <c:v>91480</c:v>
                </c:pt>
                <c:pt idx="27">
                  <c:v>123910</c:v>
                </c:pt>
                <c:pt idx="28">
                  <c:v>157463</c:v>
                </c:pt>
                <c:pt idx="29">
                  <c:v>203182</c:v>
                </c:pt>
                <c:pt idx="30">
                  <c:v>247008</c:v>
                </c:pt>
                <c:pt idx="31">
                  <c:v>320676</c:v>
                </c:pt>
                <c:pt idx="32">
                  <c:v>1292769</c:v>
                </c:pt>
                <c:pt idx="33">
                  <c:v>1293899</c:v>
                </c:pt>
                <c:pt idx="34">
                  <c:v>1432578</c:v>
                </c:pt>
                <c:pt idx="35">
                  <c:v>1395567</c:v>
                </c:pt>
                <c:pt idx="36">
                  <c:v>1487067</c:v>
                </c:pt>
                <c:pt idx="37">
                  <c:v>1188044</c:v>
                </c:pt>
                <c:pt idx="38">
                  <c:v>1595056</c:v>
                </c:pt>
                <c:pt idx="39">
                  <c:v>1944563</c:v>
                </c:pt>
                <c:pt idx="40">
                  <c:v>2179205</c:v>
                </c:pt>
                <c:pt idx="41">
                  <c:v>2582100</c:v>
                </c:pt>
                <c:pt idx="42">
                  <c:v>2283621</c:v>
                </c:pt>
                <c:pt idx="43">
                  <c:v>2028496</c:v>
                </c:pt>
                <c:pt idx="44">
                  <c:v>1926172</c:v>
                </c:pt>
                <c:pt idx="45">
                  <c:v>1863157</c:v>
                </c:pt>
                <c:pt idx="46">
                  <c:v>2140098</c:v>
                </c:pt>
                <c:pt idx="47">
                  <c:v>2342850</c:v>
                </c:pt>
                <c:pt idx="48">
                  <c:v>2467388</c:v>
                </c:pt>
                <c:pt idx="49">
                  <c:v>2973451</c:v>
                </c:pt>
                <c:pt idx="50">
                  <c:v>2294643</c:v>
                </c:pt>
              </c:numCache>
            </c:numRef>
          </c:val>
          <c:shape val="box"/>
        </c:ser>
        <c:gapWidth/>
        <c:overlap/>
      </c:barChart>
      <c:catAx>
        <c:axId val="67451136"/>
        <c:scaling>
          <c:orientation val="minMax"/>
        </c:scaling>
        <c:delete val="0"/>
        <c:axPos val="b"/>
        <c:majorTickMark val="out"/>
        <c:minorTickMark val="none"/>
        <c:tickLblPos val="nextTo"/>
        <c:spPr/>
        <c:txPr>
          <a:bodyPr/>
          <a:lstStyle/>
          <a:p>
            <a:pPr>
              <a:defRPr sz="1000"/>
            </a:pPr>
          </a:p>
        </c:txPr>
        <c:crossAx val="66437120"/>
        <c:crosses val="autoZero"/>
        <c:auto val="1"/>
        <c:lblAlgn val="ctr"/>
        <c:lblOffset val="100"/>
      </c:catAx>
      <c:valAx>
        <c:axId val="66437120"/>
        <c:scaling>
          <c:orientation val="minMax"/>
        </c:scaling>
        <c:delete val="0"/>
        <c:axPos val="l"/>
        <c:majorGridlines>
          <c:spPr/>
        </c:majorGridlines>
        <c:numFmt formatCode="General" sourceLinked="1"/>
        <c:majorTickMark val="out"/>
        <c:minorTickMark val="none"/>
        <c:tickLblPos val="nextTo"/>
        <c:spPr/>
        <c:txPr>
          <a:bodyPr/>
          <a:lstStyle/>
          <a:p>
            <a:pPr>
              <a:defRPr sz="1000"/>
            </a:pPr>
          </a:p>
        </c:txPr>
        <c:crossAx val="67451136"/>
        <c:crosses val="autoZero"/>
        <c:crossBetween val="between"/>
      </c:valAx>
    </c:plotArea>
    <c:legend>
      <c:legendPos val="b"/>
      <c:legendEntry>
        <c:idx val="0"/>
        <c:txPr>
          <a:bodyPr/>
          <a:lstStyle/>
          <a:p>
            <a:pPr>
              <a:defRPr sz="1400">
                <a:solidFill>
                  <a:prstClr val="black"/>
                </a:solidFill>
                <a:latin typeface="Arial Unicode MS"/>
              </a:defRPr>
            </a:pPr>
            <a:r>
              <a:t>Net Investment [ Rs. 4,54,233 ]</a:t>
            </a:r>
          </a:p>
        </c:txPr>
      </c:legendEntry>
      <c:legendEntry>
        <c:idx val="1"/>
        <c:txPr>
          <a:bodyPr/>
          <a:lstStyle/>
          <a:p>
            <a:pPr>
              <a:defRPr sz="1400">
                <a:solidFill>
                  <a:prstClr val="black"/>
                </a:solidFill>
                <a:latin typeface="Arial Unicode MS"/>
              </a:defRPr>
            </a:pPr>
            <a:r>
              <a:t>Market Value [ Rs. 22,94,643 ]</a:t>
            </a:r>
          </a:p>
        </c:txPr>
      </c:legendEntry>
      <c:layout>
        <c:manualLayout>
          <c:xMode val="edge"/>
          <c:yMode val="edge"/>
          <c:w val="0.8888889"/>
          <c:h val="0.1"/>
        </c:manualLayout>
      </c:layout>
      <c:overlay val="0"/>
    </c:legend>
    <c:plotVisOnly val="1"/>
  </c:chart>
  <c:txPr>
    <a:bodyPr/>
    <a:lstStyle/>
    <a:p>
      <a:pPr>
        <a:defRPr sz="1800"/>
      </a:pPr>
      <a:endParaRPr lang="ru-RU"/>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5"/>
    </mc:Choice>
    <mc:Fallback>
      <c:style val="5"/>
    </mc:Fallback>
  </mc:AlternateContent>
  <c:chart>
    <c:view3D>
      <c:rotX val="30"/>
      <c:rAngAx val="0"/>
      <c:perspective val="30"/>
    </c:view3D>
    <c:plotArea>
      <c:layout/>
      <c:pie3DChart>
        <c:varyColors val="1"/>
        <c:ser>
          <c:idx val="1"/>
          <c:order val="0"/>
          <c:tx>
            <c:strRef>
              <c:f>Sheet1!$B$1</c:f>
              <c:strCache>
                <c:ptCount val="1"/>
                <c:pt idx="0">
                  <c:v/>
                </c:pt>
              </c:strCache>
            </c:strRef>
          </c:tx>
          <c:dLbls>
            <c:spPr/>
            <c:showLegendKey val="0"/>
            <c:showVal val="0"/>
            <c:showCatName val="0"/>
            <c:showSerName val="0"/>
            <c:showPercent val="0"/>
            <c:showBubbleSize val="0"/>
            <c:separator/>
            <c:showLeaderLines val="0"/>
          </c:dLbls>
          <c:cat>
            <c:strRef>
              <c:f>'Sheet1'!$D$2:$D$3</c:f>
              <c:strCache>
                <c:ptCount val="2"/>
                <c:pt idx="0">
                  <c:v>Equity -  Rs. 18,93,801 [82.53 %]</c:v>
                </c:pt>
                <c:pt idx="1">
                  <c:v>Debt -  Rs. 3,54,168 [15.43 %]</c:v>
                </c:pt>
              </c:strCache>
            </c:strRef>
          </c:cat>
          <c:val>
            <c:numRef>
              <c:f>'Sheet1'!$C$2:$C$3</c:f>
              <c:numCache>
                <c:formatCode>General</c:formatCode>
                <c:ptCount val="2"/>
                <c:pt idx="0">
                  <c:v>82.53</c:v>
                </c:pt>
                <c:pt idx="1">
                  <c:v>15.43</c:v>
                </c:pt>
              </c:numCache>
            </c:numRef>
          </c:val>
          <c:dPt>
            <c:idx val="0"/>
            <c:invertIfNegative/>
          </c:dPt>
          <c:dPt>
            <c:idx val="1"/>
            <c:invertIfNegative/>
          </c:dPt>
        </c:ser>
      </c:pie3DChart>
    </c:plotArea>
    <c:legend>
      <c:legendPos val="r"/>
      <c:legendEntry>
        <c:idx val="0"/>
        <c:txPr>
          <a:bodyPr/>
          <a:lstStyle/>
          <a:p>
            <a:pPr>
              <a:defRPr/>
            </a:pPr>
            <a:r>
              <a:t>Equity -  Rs. 18,93,801 [82.53 %]</a:t>
            </a:r>
          </a:p>
        </c:txPr>
      </c:legendEntry>
      <c:legendEntry>
        <c:idx val="1"/>
        <c:txPr>
          <a:bodyPr/>
          <a:lstStyle/>
          <a:p>
            <a:pPr>
              <a:defRPr/>
            </a:pPr>
            <a:r>
              <a:t>Debt -  Rs. 3,54,168 [15.43 %]</a:t>
            </a:r>
          </a:p>
        </c:txPr>
      </c:legendEntry>
      <c:layout/>
      <c:overlay val="0"/>
    </c:legend>
    <c:plotVisOnly val="1"/>
  </c:chart>
  <c:txPr>
    <a:bodyPr/>
    <a:lstStyle/>
    <a:p>
      <a:pPr>
        <a:defRPr sz="1800"/>
      </a:pPr>
      <a:endParaRPr lang="ru-RU"/>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5"/>
    </mc:Choice>
    <mc:Fallback>
      <c:style val="5"/>
    </mc:Fallback>
  </mc:AlternateContent>
  <c:chart>
    <c:title>
      <c:tx>
        <c:rich>
          <a:bodyPr anchorCtr="1"/>
          <a:lstStyle/>
          <a:p>
            <a:pPr>
              <a:defRPr/>
            </a:pPr>
            <a:r>
              <a:t>Equity Market Cap Exposures</a:t>
            </a:r>
          </a:p>
        </c:rich>
      </c:tx>
      <c:layout>
        <c:manualLayout>
          <c:xMode val="edge"/>
          <c:yMode val="edge"/>
          <c:h val="0.075"/>
        </c:manualLayout>
      </c:layout>
      <c:overlay val="0"/>
    </c:title>
    <c:view3D>
      <c:rotX val="30"/>
      <c:rAngAx val="0"/>
      <c:perspective val="30"/>
    </c:view3D>
    <c:plotArea>
      <c:layout/>
      <c:pie3DChart>
        <c:varyColors val="1"/>
        <c:ser>
          <c:idx val="1"/>
          <c:order val="0"/>
          <c:tx>
            <c:strRef>
              <c:f>Sheet1!$B$1</c:f>
              <c:strCache>
                <c:ptCount val="1"/>
                <c:pt idx="0">
                  <c:v/>
                </c:pt>
              </c:strCache>
            </c:strRef>
          </c:tx>
          <c:dLbls>
            <c:spPr/>
            <c:showLegendKey val="0"/>
            <c:showVal val="0"/>
            <c:showCatName val="0"/>
            <c:showSerName val="0"/>
            <c:showPercent val="0"/>
            <c:showBubbleSize val="0"/>
            <c:separator/>
            <c:showLeaderLines val="0"/>
          </c:dLbls>
          <c:cat>
            <c:strRef>
              <c:f>'Sheet1'!$D$2:$D$4</c:f>
              <c:strCache>
                <c:ptCount val="3"/>
                <c:pt idx="0">
                  <c:v>Large Cap : 55.95 %</c:v>
                </c:pt>
                <c:pt idx="1">
                  <c:v>Mid Cap : 19.17 %</c:v>
                </c:pt>
                <c:pt idx="2">
                  <c:v>Small Cap : 24.88 %</c:v>
                </c:pt>
              </c:strCache>
            </c:strRef>
          </c:cat>
          <c:val>
            <c:numRef>
              <c:f>'Sheet1'!$C$2:$C$4</c:f>
              <c:numCache>
                <c:formatCode>General</c:formatCode>
                <c:ptCount val="3"/>
                <c:pt idx="0">
                  <c:v>55.9538588181739</c:v>
                </c:pt>
                <c:pt idx="1">
                  <c:v>19.1687068731085</c:v>
                </c:pt>
                <c:pt idx="2">
                  <c:v>24.8774343087176</c:v>
                </c:pt>
              </c:numCache>
            </c:numRef>
          </c:val>
          <c:dPt>
            <c:idx val="0"/>
            <c:invertIfNegative/>
          </c:dPt>
          <c:dPt>
            <c:idx val="1"/>
            <c:invertIfNegative/>
          </c:dPt>
          <c:dPt>
            <c:idx val="2"/>
            <c:invertIfNegative/>
          </c:dPt>
        </c:ser>
      </c:pie3DChart>
    </c:plotArea>
    <c:legend>
      <c:legendPos val="r"/>
      <c:legendEntry>
        <c:idx val="0"/>
        <c:txPr>
          <a:bodyPr/>
          <a:lstStyle/>
          <a:p>
            <a:pPr>
              <a:defRPr/>
            </a:pPr>
            <a:r>
              <a:t>Large Cap : 55.95 %</a:t>
            </a:r>
          </a:p>
        </c:txPr>
      </c:legendEntry>
      <c:legendEntry>
        <c:idx val="1"/>
        <c:txPr>
          <a:bodyPr/>
          <a:lstStyle/>
          <a:p>
            <a:pPr>
              <a:defRPr/>
            </a:pPr>
            <a:r>
              <a:t>Mid Cap : 19.17 %</a:t>
            </a:r>
          </a:p>
        </c:txPr>
      </c:legendEntry>
      <c:legendEntry>
        <c:idx val="2"/>
        <c:txPr>
          <a:bodyPr/>
          <a:lstStyle/>
          <a:p>
            <a:pPr>
              <a:defRPr/>
            </a:pPr>
            <a:r>
              <a:t>Small Cap : 24.88 %</a:t>
            </a:r>
          </a:p>
        </c:txPr>
      </c:legendEntry>
      <c:layout/>
      <c:overlay val="0"/>
    </c:legend>
    <c:plotVisOnly val="1"/>
  </c:chart>
  <c:txPr>
    <a:bodyPr/>
    <a:lstStyle/>
    <a:p>
      <a:pPr>
        <a:defRPr sz="1800"/>
      </a:pPr>
      <a:endParaRPr lang="ru-RU"/>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bar"/>
        <c:grouping val="stacked"/>
        <c:varyColors val="0"/>
        <c:ser>
          <c:idx val="1"/>
          <c:order val="0"/>
          <c:tx>
            <c:strRef>
              <c:f>Sheet1!$A$1</c:f>
              <c:strCache>
                <c:ptCount val="1"/>
                <c:pt idx="0">
                  <c:v/>
                </c:pt>
              </c:strCache>
            </c:strRef>
          </c:tx>
          <c:invertIfNegative val="0"/>
          <c:dLbls>
            <c:dLbl>
              <c:idx val="0"/>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1"/>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2"/>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3"/>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4"/>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5"/>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6"/>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7"/>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8"/>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9"/>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'Sheet1'!$A$2:$A$11</c:f>
              <c:strCache>
                <c:ptCount val="10"/>
                <c:pt idx="0">
                  <c:v>Banking &amp; Financial</c:v>
                </c:pt>
                <c:pt idx="1">
                  <c:v>Software &amp; Services</c:v>
                </c:pt>
                <c:pt idx="2">
                  <c:v>SOV</c:v>
                </c:pt>
                <c:pt idx="3">
                  <c:v>Automobile</c:v>
                </c:pt>
                <c:pt idx="4">
                  <c:v>Retail</c:v>
                </c:pt>
                <c:pt idx="5">
                  <c:v>AAA</c:v>
                </c:pt>
                <c:pt idx="6">
                  <c:v>Pharma &amp; Biotech</c:v>
                </c:pt>
                <c:pt idx="7">
                  <c:v>Consumer Durables</c:v>
                </c:pt>
                <c:pt idx="8">
                  <c:v>Construction</c:v>
                </c:pt>
                <c:pt idx="9">
                  <c:v>Finance &amp; Investments</c:v>
                </c:pt>
              </c:strCache>
            </c:strRef>
          </c:cat>
          <c:val>
            <c:numRef>
              <c:f>'Sheet1'!$B$2:$B$11</c:f>
              <c:numCache>
                <c:formatCode>General</c:formatCode>
                <c:ptCount val="10"/>
                <c:pt idx="0">
                  <c:v>15.8125027626819</c:v>
                </c:pt>
                <c:pt idx="1">
                  <c:v>7.73150014305655</c:v>
                </c:pt>
                <c:pt idx="2">
                  <c:v>6.68613108504888</c:v>
                </c:pt>
                <c:pt idx="3">
                  <c:v>6.3261409706325</c:v>
                </c:pt>
                <c:pt idx="4">
                  <c:v>6.09506244532929</c:v>
                </c:pt>
                <c:pt idx="5">
                  <c:v>5.15259859307832</c:v>
                </c:pt>
                <c:pt idx="6">
                  <c:v>5.14877322627385</c:v>
                </c:pt>
                <c:pt idx="7">
                  <c:v>4.54130246189102</c:v>
                </c:pt>
                <c:pt idx="8">
                  <c:v>4.43612060581577</c:v>
                </c:pt>
                <c:pt idx="9">
                  <c:v>3.81352853361761</c:v>
                </c:pt>
              </c:numCache>
            </c:numRef>
          </c:val>
          <c:shape val="box"/>
        </c:ser>
        <c:gapWidth/>
        <c:overlap val="100"/>
      </c:barChart>
      <c:valAx>
        <c:axId val="66437120"/>
        <c:scaling>
          <c:orientation val="minMax"/>
        </c:scaling>
        <c:delete val="0"/>
        <c:axPos val="b"/>
        <c:majorGridlines>
          <c:spPr/>
        </c:majorGridlines>
        <c:numFmt formatCode="General" sourceLinked="1"/>
        <c:majorTickMark val="out"/>
        <c:minorTickMark val="none"/>
        <c:tickLblPos val="nextTo"/>
        <c:spPr/>
        <c:txPr>
          <a:bodyPr/>
          <a:lstStyle/>
          <a:p>
            <a:pPr>
              <a:defRPr/>
            </a:pPr>
          </a:p>
        </c:txPr>
        <c:crossAx val="67451136"/>
        <c:crosses val="autoZero"/>
        <c:crossBetween val="between"/>
      </c:valAx>
      <c:catAx>
        <c:axId val="67451136"/>
        <c:scaling>
          <c:orientation val="minMax"/>
        </c:scaling>
        <c:delete val="0"/>
        <c:axPos val="l"/>
        <c:majorTickMark val="out"/>
        <c:minorTickMark val="none"/>
        <c:tickLblPos val="nextTo"/>
        <c:spPr/>
        <c:txPr>
          <a:bodyPr/>
          <a:lstStyle/>
          <a:p>
            <a:pPr>
              <a:defRPr/>
            </a:pPr>
          </a:p>
        </c:txPr>
        <c:crossAx val="66437120"/>
        <c:crosses val="autoZero"/>
        <c:auto val="1"/>
        <c:lblAlgn val="ctr"/>
        <c:lblOffset val="100"/>
      </c:catAx>
    </c:plotArea>
    <c:legend>
      <c:legendPos val="r"/>
      <c:legendEntry>
        <c:idx val="0"/>
        <c:delete val="1"/>
        <c:txPr>
          <a:bodyPr/>
          <a:lstStyle/>
          <a:p>
            <a:pPr>
              <a:defRPr/>
            </a:pPr>
          </a:p>
        </c:txPr>
      </c:legendEntry>
      <c:layout/>
      <c:overlay val="0"/>
    </c:legend>
    <c:plotVisOnly val="1"/>
  </c:chart>
  <c:txPr>
    <a:bodyPr/>
    <a:lstStyle/>
    <a:p>
      <a:pPr>
        <a:defRPr sz="1800"/>
      </a:pPr>
      <a:endParaRPr lang="ru-RU"/>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bar"/>
        <c:grouping val="stacked"/>
        <c:varyColors val="0"/>
        <c:ser>
          <c:idx val="1"/>
          <c:order val="0"/>
          <c:tx>
            <c:strRef>
              <c:f>Sheet1!$A$1</c:f>
              <c:strCache>
                <c:ptCount val="1"/>
                <c:pt idx="0">
                  <c:v/>
                </c:pt>
              </c:strCache>
            </c:strRef>
          </c:tx>
          <c:invertIfNegative val="0"/>
          <c:dLbls>
            <c:dLbl>
              <c:idx val="0"/>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1"/>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2"/>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3"/>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4"/>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5"/>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6"/>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7"/>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8"/>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9"/>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'Sheet1'!$A$2:$A$11</c:f>
              <c:strCache>
                <c:ptCount val="10"/>
                <c:pt idx="0">
                  <c:v>Mirae Asset Mutual Fund [41.96]</c:v>
                </c:pt>
                <c:pt idx="1">
                  <c:v>Axis Mutual Fund [14.22]</c:v>
                </c:pt>
                <c:pt idx="2">
                  <c:v>Kotak Mutual Fund [12.27]</c:v>
                </c:pt>
                <c:pt idx="3">
                  <c:v>SBI Mutual Fund [12.12]</c:v>
                </c:pt>
                <c:pt idx="4">
                  <c:v>PGIM India Mutual Fund [9.74]</c:v>
                </c:pt>
                <c:pt idx="5">
                  <c:v>Canara Robeco Mutual Fund [7.57]</c:v>
                </c:pt>
                <c:pt idx="6">
                  <c:v>HDFC Mutual Fund [.77]</c:v>
                </c:pt>
                <c:pt idx="7">
                  <c:v>Nippon India Mutual Fund [.71]</c:v>
                </c:pt>
                <c:pt idx="8">
                  <c:v>Bandhan Mutual Fund [.48]</c:v>
                </c:pt>
                <c:pt idx="9">
                  <c:v>HSBC Mutual Fund [.16]</c:v>
                </c:pt>
              </c:strCache>
            </c:strRef>
          </c:cat>
          <c:val>
            <c:numRef>
              <c:f>'Sheet1'!$B$2:$B$11</c:f>
              <c:numCache>
                <c:formatCode>General</c:formatCode>
                <c:ptCount val="10"/>
                <c:pt idx="0">
                  <c:v>41.96</c:v>
                </c:pt>
                <c:pt idx="1">
                  <c:v>14.22</c:v>
                </c:pt>
                <c:pt idx="2">
                  <c:v>12.27</c:v>
                </c:pt>
                <c:pt idx="3">
                  <c:v>12.12</c:v>
                </c:pt>
                <c:pt idx="4">
                  <c:v>9.74</c:v>
                </c:pt>
                <c:pt idx="5">
                  <c:v>7.57</c:v>
                </c:pt>
                <c:pt idx="6">
                  <c:v>0.77</c:v>
                </c:pt>
                <c:pt idx="7">
                  <c:v>0.71</c:v>
                </c:pt>
                <c:pt idx="8">
                  <c:v>0.48</c:v>
                </c:pt>
                <c:pt idx="9">
                  <c:v>0.16</c:v>
                </c:pt>
              </c:numCache>
            </c:numRef>
          </c:val>
          <c:shape val="box"/>
        </c:ser>
        <c:gapWidth/>
        <c:overlap val="100"/>
      </c:barChart>
      <c:valAx>
        <c:axId val="66437120"/>
        <c:scaling>
          <c:orientation val="minMax"/>
        </c:scaling>
        <c:delete val="0"/>
        <c:axPos val="b"/>
        <c:majorGridlines>
          <c:spPr/>
        </c:majorGridlines>
        <c:numFmt formatCode="General" sourceLinked="1"/>
        <c:majorTickMark val="out"/>
        <c:minorTickMark val="none"/>
        <c:tickLblPos val="nextTo"/>
        <c:spPr/>
        <c:txPr>
          <a:bodyPr/>
          <a:lstStyle/>
          <a:p>
            <a:pPr>
              <a:defRPr/>
            </a:pPr>
          </a:p>
        </c:txPr>
        <c:crossAx val="67451136"/>
        <c:crosses val="autoZero"/>
        <c:crossBetween val="between"/>
      </c:valAx>
      <c:catAx>
        <c:axId val="67451136"/>
        <c:scaling>
          <c:orientation val="minMax"/>
        </c:scaling>
        <c:delete val="0"/>
        <c:axPos val="l"/>
        <c:majorTickMark val="out"/>
        <c:minorTickMark val="none"/>
        <c:tickLblPos val="nextTo"/>
        <c:spPr/>
        <c:txPr>
          <a:bodyPr/>
          <a:lstStyle/>
          <a:p>
            <a:pPr>
              <a:defRPr sz="1200"/>
            </a:pPr>
          </a:p>
        </c:txPr>
        <c:crossAx val="66437120"/>
        <c:crosses val="autoZero"/>
        <c:auto val="1"/>
        <c:lblAlgn val="ctr"/>
        <c:lblOffset val="100"/>
        <c:tickLblSkip val="1"/>
      </c:catAx>
    </c:plotArea>
    <c:legend>
      <c:legendPos val="r"/>
      <c:legendEntry>
        <c:idx val="0"/>
        <c:delete val="1"/>
        <c:txPr>
          <a:bodyPr/>
          <a:lstStyle/>
          <a:p>
            <a:pPr>
              <a:defRPr/>
            </a:pPr>
          </a:p>
        </c:txPr>
      </c:legendEntry>
      <c:layout/>
      <c:overlay val="0"/>
    </c:legend>
    <c:plotVisOnly val="1"/>
  </c:chart>
  <c:txPr>
    <a:bodyPr/>
    <a:lstStyle/>
    <a:p>
      <a:pPr>
        <a:defRPr sz="1800"/>
      </a:pPr>
      <a:endParaRPr lang="ru-RU"/>
    </a:p>
  </c:txPr>
  <c:externalData r:id="rId1"/>
</c:chartSpace>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1"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1"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dirty="1"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Content Placeholder 2"/>
          <p:cNvSpPr>
            <a:spLocks noGrp="1"/>
          </p:cNvSpPr>
          <p:nvPr>
            <p:ph type="obj" idx="1"/>
          </p:nvPr>
        </p:nvSpPr>
        <p:spPr/>
        <p:txBody>
          <a:body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1"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1" smtClean="0"/>
              <a:t>Click to edit Master text styles</a:t>
            </a:r>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Content Placeholder 2"/>
          <p:cNvSpPr>
            <a:spLocks noGrp="1"/>
          </p:cNvSpPr>
          <p:nvPr>
            <p:ph type="obj"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Content Placeholder 3"/>
          <p:cNvSpPr>
            <a:spLocks noGrp="1"/>
          </p:cNvSpPr>
          <p:nvPr>
            <p:ph type="obj"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1"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1" smtClean="0"/>
              <a:t>Click to edit Master text styles</a:t>
            </a:r>
          </a:p>
        </p:txBody>
      </p:sp>
      <p:sp>
        <p:nvSpPr>
          <p:cNvPr id="4" name="Content Placeholder 3"/>
          <p:cNvSpPr>
            <a:spLocks noGrp="1"/>
          </p:cNvSpPr>
          <p:nvPr>
            <p:ph type="obj"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1" smtClean="0"/>
              <a:t>Click to edit Master text styles</a:t>
            </a:r>
          </a:p>
        </p:txBody>
      </p:sp>
      <p:sp>
        <p:nvSpPr>
          <p:cNvPr id="6" name="Content Placeholder 5"/>
          <p:cNvSpPr>
            <a:spLocks noGrp="1"/>
          </p:cNvSpPr>
          <p:nvPr>
            <p:ph type="obj"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t>3/4/2014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t>3/4/2014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35000" y="8239713"/>
            <a:ext cx="2963333" cy="473310"/>
          </a:xfrm>
        </p:spPr>
        <p:txBody>
          <a:bodyPr/>
          <a:lstStyle/>
          <a:p>
            <a:fld id="{E8FD0B7A-F5DD-4F40-B4CB-3B2C354B893A}" type="datetimeFigureOut">
              <a:rPr lang="en-US" smtClean="0"/>
              <a:t>3/4/2014</a:t>
            </a:fld>
            <a:endParaRPr lang="en-US"/>
          </a:p>
        </p:txBody>
      </p:sp>
      <p:sp>
        <p:nvSpPr>
          <p:cNvPr id="3" name="Footer Placeholder 2"/>
          <p:cNvSpPr>
            <a:spLocks noGrp="1"/>
          </p:cNvSpPr>
          <p:nvPr>
            <p:ph type="ftr" sz="quarter" idx="11"/>
          </p:nvPr>
        </p:nvSpPr>
        <p:spPr>
          <a:xfrm>
            <a:off x="4339167" y="8239713"/>
            <a:ext cx="4021667" cy="473310"/>
          </a:xfrm>
        </p:spPr>
        <p:txBody>
          <a:bodyPr/>
          <a:lstStyle/>
          <a:p>
            <a:endParaRPr lang="en-US"/>
          </a:p>
        </p:txBody>
      </p:sp>
      <p:sp>
        <p:nvSpPr>
          <p:cNvPr id="4" name="Slide Number Placeholder 3"/>
          <p:cNvSpPr>
            <a:spLocks noGrp="1"/>
          </p:cNvSpPr>
          <p:nvPr>
            <p:ph type="sldNum" sz="quarter" idx="12"/>
          </p:nvPr>
        </p:nvSpPr>
        <p:spPr>
          <a:xfrm>
            <a:off x="9101666" y="8239713"/>
            <a:ext cx="2963333" cy="473310"/>
          </a:xfrm>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dirty="1" smtClean="0"/>
              <a:t>Click to edit Master title style</a:t>
            </a:r>
            <a:endParaRPr lang="en-US"/>
          </a:p>
        </p:txBody>
      </p:sp>
      <p:sp>
        <p:nvSpPr>
          <p:cNvPr id="3" name="Content Placeholder 2"/>
          <p:cNvSpPr>
            <a:spLocks noGrp="1"/>
          </p:cNvSpPr>
          <p:nvPr>
            <p:ph type="obj"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1" smtClean="0"/>
              <a:t>Click to edit Master text styles</a:t>
            </a:r>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dirty="1"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1" smtClean="0"/>
              <a:t>Click to edit Master text styles</a:t>
            </a:r>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p:spPr>
        <p:txBody>
          <a:bodyPr vert="horz" lIns="91440" tIns="45720" rIns="91440" bIns="45720" rtlCol="0" anchor="ctr">
            <a:normAutofit fontScale="90000"/>
          </a:bodyPr>
          <a:lstStyle/>
          <a:p>
            <a:r>
              <a:rPr lang="en-US" dirty="1"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p:spPr>
        <p:txBody>
          <a:bodyPr vert="horz" lIns="91440" tIns="45720" rIns="91440" bIns="45720" rtlCol="0">
            <a:normAutofit/>
          </a:body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2"/>
          </p:nvPr>
        </p:nvSpPr>
        <p:spPr>
          <a:xfrm>
            <a:off x="457200" y="6356350"/>
            <a:ext cx="2133600" cy="365125"/>
          </a:xfrm>
          <a:prstGeom prst="rect"/>
        </p:spPr>
        <p:txBody>
          <a:bodyPr vert="horz" lIns="91440" tIns="45720" rIns="91440" bIns="45720" rtlCol="0" anchor="ctr"/>
          <a:lstStyle>
            <a:lvl1pPr algn="l">
              <a:defRPr sz="1556">
                <a:solidFill>
                  <a:schemeClr val="tx1">
                    <a:tint val="75000"/>
                  </a:schemeClr>
                </a:solidFill>
              </a:defRPr>
            </a:lvl1pPr>
          </a:lstStyle>
          <a:p>
            <a:fld id="{E8FD0B7A-F5DD-4F40-B4CB-3B2C354B893A}" type="datetimeFigureOut">
              <a:rPr lang="en-US" smtClean="0"/>
              <a:t>3/4/2014</a:t>
            </a:fld>
            <a:endParaRPr lang="en-US"/>
          </a:p>
        </p:txBody>
      </p:sp>
      <p:sp>
        <p:nvSpPr>
          <p:cNvPr id="5" name="Footer Placeholder 4"/>
          <p:cNvSpPr>
            <a:spLocks noGrp="1"/>
          </p:cNvSpPr>
          <p:nvPr>
            <p:ph type="ftr" sz="quarter" idx="3"/>
          </p:nvPr>
        </p:nvSpPr>
        <p:spPr>
          <a:xfrm>
            <a:off x="3124200" y="6356350"/>
            <a:ext cx="2895600" cy="365125"/>
          </a:xfrm>
          <a:prstGeom prst="rect"/>
        </p:spPr>
        <p:txBody>
          <a:bodyPr vert="horz" lIns="91440" tIns="45720" rIns="91440" bIns="45720" rtlCol="0" anchor="ctr"/>
          <a:lstStyle>
            <a:lvl1pPr algn="ctr">
              <a:defRPr sz="1556">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p:spPr>
        <p:txBody>
          <a:bodyPr vert="horz" lIns="91440" tIns="45720" rIns="91440" bIns="45720" rtlCol="0" anchor="ctr"/>
          <a:lstStyle>
            <a:lvl1pPr algn="r">
              <a:defRPr sz="1556">
                <a:solidFill>
                  <a:schemeClr val="tx1">
                    <a:tint val="75000"/>
                  </a:schemeClr>
                </a:solidFill>
              </a:defRPr>
            </a:lvl1pPr>
          </a:lstStyle>
          <a:p>
            <a:fld id="{93AE1883-0942-4AA3-9DB2-9C7C3A0314B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fast"/>
  <p:timing>
    <p:tnLst>
      <p:par>
        <p:cTn id="1" restart="never" nodeType="tmRoot"/>
      </p:par>
    </p:tnLst>
  </p:timing>
  <p:txStyles>
    <p:titleStyle>
      <a:lvl1pPr algn="ctr" defTabSz="914400" rtl="0" eaLnBrk="1" latinLnBrk="0" hangingPunct="1">
        <a:spcBef>
          <a:spcPct val="0"/>
        </a:spcBef>
        <a:buNone/>
        <a:defRPr sz="5704"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4148"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363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3111"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9pPr>
    </p:bodyStyle>
    <p:otherStyle>
      <a:defPPr>
        <a:defRPr lang="en-US"/>
      </a:defPPr>
      <a:lvl1pPr marL="0" algn="l" defTabSz="914400" rtl="0" eaLnBrk="1" latinLnBrk="0" hangingPunct="1">
        <a:defRPr sz="2333" kern="1200">
          <a:solidFill>
            <a:schemeClr val="tx1"/>
          </a:solidFill>
          <a:latin typeface="+mn-lt"/>
          <a:ea typeface="+mn-ea"/>
          <a:cs typeface="+mn-cs"/>
        </a:defRPr>
      </a:lvl1pPr>
      <a:lvl2pPr marL="457200" algn="l" defTabSz="914400" rtl="0" eaLnBrk="1" latinLnBrk="0" hangingPunct="1">
        <a:defRPr sz="2333" kern="1200">
          <a:solidFill>
            <a:schemeClr val="tx1"/>
          </a:solidFill>
          <a:latin typeface="+mn-lt"/>
          <a:ea typeface="+mn-ea"/>
          <a:cs typeface="+mn-cs"/>
        </a:defRPr>
      </a:lvl2pPr>
      <a:lvl3pPr marL="914400" algn="l" defTabSz="914400" rtl="0" eaLnBrk="1" latinLnBrk="0" hangingPunct="1">
        <a:defRPr sz="2333" kern="1200">
          <a:solidFill>
            <a:schemeClr val="tx1"/>
          </a:solidFill>
          <a:latin typeface="+mn-lt"/>
          <a:ea typeface="+mn-ea"/>
          <a:cs typeface="+mn-cs"/>
        </a:defRPr>
      </a:lvl3pPr>
      <a:lvl4pPr marL="1371600" algn="l" defTabSz="914400" rtl="0" eaLnBrk="1" latinLnBrk="0" hangingPunct="1">
        <a:defRPr sz="2333" kern="1200">
          <a:solidFill>
            <a:schemeClr val="tx1"/>
          </a:solidFill>
          <a:latin typeface="+mn-lt"/>
          <a:ea typeface="+mn-ea"/>
          <a:cs typeface="+mn-cs"/>
        </a:defRPr>
      </a:lvl4pPr>
      <a:lvl5pPr marL="1828800" algn="l" defTabSz="914400" rtl="0" eaLnBrk="1" latinLnBrk="0" hangingPunct="1">
        <a:defRPr sz="2333" kern="1200">
          <a:solidFill>
            <a:schemeClr val="tx1"/>
          </a:solidFill>
          <a:latin typeface="+mn-lt"/>
          <a:ea typeface="+mn-ea"/>
          <a:cs typeface="+mn-cs"/>
        </a:defRPr>
      </a:lvl5pPr>
      <a:lvl6pPr marL="2286000" algn="l" defTabSz="914400" rtl="0" eaLnBrk="1" latinLnBrk="0" hangingPunct="1">
        <a:defRPr sz="2333" kern="1200">
          <a:solidFill>
            <a:schemeClr val="tx1"/>
          </a:solidFill>
          <a:latin typeface="+mn-lt"/>
          <a:ea typeface="+mn-ea"/>
          <a:cs typeface="+mn-cs"/>
        </a:defRPr>
      </a:lvl6pPr>
      <a:lvl7pPr marL="2743200" algn="l" defTabSz="914400" rtl="0" eaLnBrk="1" latinLnBrk="0" hangingPunct="1">
        <a:defRPr sz="2333" kern="1200">
          <a:solidFill>
            <a:schemeClr val="tx1"/>
          </a:solidFill>
          <a:latin typeface="+mn-lt"/>
          <a:ea typeface="+mn-ea"/>
          <a:cs typeface="+mn-cs"/>
        </a:defRPr>
      </a:lvl7pPr>
      <a:lvl8pPr marL="3200400" algn="l" defTabSz="914400" rtl="0" eaLnBrk="1" latinLnBrk="0" hangingPunct="1">
        <a:defRPr sz="2333" kern="1200">
          <a:solidFill>
            <a:schemeClr val="tx1"/>
          </a:solidFill>
          <a:latin typeface="+mn-lt"/>
          <a:ea typeface="+mn-ea"/>
          <a:cs typeface="+mn-cs"/>
        </a:defRPr>
      </a:lvl8pPr>
      <a:lvl9pPr marL="3657600" algn="l" defTabSz="914400" rtl="0" eaLnBrk="1" latinLnBrk="0" hangingPunct="1">
        <a:defRPr sz="2333"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0.xml.rels>&#65279;<?xml version="1.0" encoding="utf-8" standalone="yes"?><Relationships xmlns="http://schemas.openxmlformats.org/package/2006/relationships"><Relationship Id="rId1" Type="http://schemas.openxmlformats.org/officeDocument/2006/relationships/chart" Target="../charts/chart4.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2.xml.rels>&#65279;<?xml version="1.0" encoding="utf-8" standalone="yes"?><Relationships xmlns="http://schemas.openxmlformats.org/package/2006/relationships"><Relationship Id="rId1" Type="http://schemas.openxmlformats.org/officeDocument/2006/relationships/chart" Target="../charts/chart5.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3.xml.rels>&#65279;<?xml version="1.0" encoding="utf-8" standalone="yes"?><Relationships xmlns="http://schemas.openxmlformats.org/package/2006/relationships"><Relationship Id="rId1" Type="http://schemas.openxmlformats.org/officeDocument/2006/relationships/chart" Target="../charts/chart6.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 Id="rId3" Type="http://schemas.openxmlformats.org/officeDocument/2006/relationships/image" Target="../media/image3.png" /><Relationship Id="rId4" Type="http://schemas.openxmlformats.org/officeDocument/2006/relationships/image" Target="../media/image4.png"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 Id="rId3" Type="http://schemas.openxmlformats.org/officeDocument/2006/relationships/image" Target="../media/image3.png"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 Id="rId3" Type="http://schemas.openxmlformats.org/officeDocument/2006/relationships/image" Target="../media/image2.jpeg"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22.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23.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6.xml.rels>&#65279;<?xml version="1.0" encoding="utf-8" standalone="yes"?><Relationships xmlns="http://schemas.openxmlformats.org/package/2006/relationships"><Relationship Id="rId1" Type="http://schemas.openxmlformats.org/officeDocument/2006/relationships/chart" Target="../charts/chart1.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7.xml.rels>&#65279;<?xml version="1.0" encoding="utf-8" standalone="yes"?><Relationships xmlns="http://schemas.openxmlformats.org/package/2006/relationships"><Relationship Id="rId1" Type="http://schemas.openxmlformats.org/officeDocument/2006/relationships/chart" Target="../charts/chart2.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9.xml.rels>&#65279;<?xml version="1.0" encoding="utf-8" standalone="yes"?><Relationships xmlns="http://schemas.openxmlformats.org/package/2006/relationships"><Relationship Id="rId1" Type="http://schemas.openxmlformats.org/officeDocument/2006/relationships/chart" Target="../charts/chart3.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slide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W E L C O M E</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a:t>
            </a:r>
          </a:p>
        </p:txBody>
      </p:sp>
      <p:sp>
        <p:nvSpPr>
          <p:cNvPr id="5" name="New shape"/>
          <p:cNvSpPr/>
          <p:nvPr/>
        </p:nvSpPr>
        <p:spPr>
          <a:xfrm>
            <a:off x="254000" y="10160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5400" dirty="1">
                <a:solidFill>
                  <a:srgbClr val="000000"/>
                </a:solidFill>
                <a:latin typeface="Arial"/>
              </a:rPr>
              <a:t>Annual Discussion FY 2025 </a:t>
            </a:r>
          </a:p>
        </p:txBody>
      </p:sp>
      <p:sp>
        <p:nvSpPr>
          <p:cNvPr id="6" name="New shape"/>
          <p:cNvSpPr/>
          <p:nvPr/>
        </p:nvSpPr>
        <p:spPr>
          <a:xfrm>
            <a:off x="254000" y="34925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1">
                <a:solidFill>
                  <a:srgbClr val="000000"/>
                </a:solidFill>
                <a:latin typeface="Arial"/>
              </a:rPr>
              <a:t>PRABHA NAGESH DONGARE</a:t>
            </a:r>
          </a:p>
        </p:txBody>
      </p:sp>
      <p:sp>
        <p:nvSpPr>
          <p:cNvPr id="7" name="New shape"/>
          <p:cNvSpPr/>
          <p:nvPr/>
        </p:nvSpPr>
        <p:spPr>
          <a:xfrm>
            <a:off x="254000" y="6350000"/>
            <a:ext cx="10160000" cy="889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3200" dirty="1">
                <a:solidFill>
                  <a:srgbClr val="000000"/>
                </a:solidFill>
                <a:latin typeface="Arial"/>
              </a:rPr>
              <a:t>27-01-2025</a:t>
            </a:r>
          </a:p>
        </p:txBody>
      </p:sp>
    </p:spTree>
  </p:cSld>
  <p:clrMapOvr>
    <a:masterClrMapping/>
  </p:clrMapOvr>
  <p:transition spd="fast"/>
  <p:timing>
    <p:tnLst>
      <p:par>
        <p:cTn id="1"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Allocation As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10</a:t>
            </a:r>
          </a:p>
        </p:txBody>
      </p:sp>
      <p:graphicFrame>
        <p:nvGraphicFramePr>
          <p:cNvPr id="5" name="ChartObject"/>
          <p:cNvGraphicFramePr/>
          <p:nvPr/>
        </p:nvGraphicFramePr>
        <p:xfrm>
          <a:off x="508000" y="1270000"/>
          <a:ext cx="1016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Top Stocks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11</a:t>
            </a:r>
          </a:p>
        </p:txBody>
      </p:sp>
      <p:graphicFrame>
        <p:nvGraphicFramePr>
          <p:cNvPr id="5" name="New Table"/>
          <p:cNvGraphicFramePr>
            <a:graphicFrameLocks noGrp="1"/>
          </p:cNvGraphicFramePr>
          <p:nvPr/>
        </p:nvGraphicFramePr>
        <p:xfrm>
          <a:off x="1270000" y="1524000"/>
          <a:ext cx="10160000" cy="4389120"/>
        </p:xfrm>
        <a:graphic>
          <a:graphicData uri="http://schemas.openxmlformats.org/drawingml/2006/table">
            <a:tbl>
              <a:tblPr firstRow="1" bandRow="1"/>
              <a:tblGrid>
                <a:gridCol w="762000"/>
                <a:gridCol w="5715000"/>
                <a:gridCol w="1778000"/>
                <a:gridCol w="1905000"/>
              </a:tblGrid>
              <a:tr h="317500">
                <a:tc>
                  <a:txBody>
                    <a:bodyPr anchorCtr="0"/>
                    <a:lstStyle/>
                    <a:p>
                      <a:pPr algn="ctr"/>
                      <a:r>
                        <a:rPr dirty="1">
                          <a:solidFill>
                            <a:srgbClr val="FFFFFF"/>
                          </a:solidFill>
                        </a:rPr>
                        <a:t>SNo</a:t>
                      </a:r>
                    </a:p>
                  </a:txBody>
                  <a:tcPr anchor="ctr">
                    <a:solidFill>
                      <a:srgbClr val="70AD47"/>
                    </a:solidFill>
                  </a:tcPr>
                </a:tc>
                <a:tc>
                  <a:txBody>
                    <a:bodyPr anchorCtr="0"/>
                    <a:lstStyle/>
                    <a:p>
                      <a:pPr algn="ctr"/>
                      <a:r>
                        <a:rPr dirty="1">
                          <a:solidFill>
                            <a:srgbClr val="FFFFFF"/>
                          </a:solidFill>
                        </a:rPr>
                        <a:t>Name Of The Stock</a:t>
                      </a:r>
                    </a:p>
                  </a:txBody>
                  <a:tcPr anchor="ctr">
                    <a:solidFill>
                      <a:srgbClr val="70AD47"/>
                    </a:solidFill>
                  </a:tcPr>
                </a:tc>
                <a:tc>
                  <a:txBody>
                    <a:bodyPr anchorCtr="0"/>
                    <a:lstStyle/>
                    <a:p>
                      <a:pPr algn="ctr"/>
                      <a:r>
                        <a:rPr dirty="1">
                          <a:solidFill>
                            <a:srgbClr val="FFFFFF"/>
                          </a:solidFill>
                        </a:rPr>
                        <a:t>Allocation %</a:t>
                      </a:r>
                    </a:p>
                  </a:txBody>
                  <a:tcPr anchor="ctr">
                    <a:solidFill>
                      <a:srgbClr val="70AD47"/>
                    </a:solidFill>
                  </a:tcPr>
                </a:tc>
                <a:tc>
                  <a:txBody>
                    <a:bodyPr anchorCtr="0"/>
                    <a:lstStyle/>
                    <a:p>
                      <a:pPr algn="ctr"/>
                      <a:r>
                        <a:rPr dirty="1">
                          <a:solidFill>
                            <a:srgbClr val="FFFFFF"/>
                          </a:solidFill>
                        </a:rPr>
                        <a:t>Amount Rs.</a:t>
                      </a:r>
                    </a:p>
                  </a:txBody>
                  <a:tcPr>
                    <a:solidFill>
                      <a:srgbClr val="70AD47"/>
                    </a:solidFill>
                  </a:tcPr>
                </a:tc>
              </a:tr>
              <a:tr h="317500">
                <a:tc>
                  <a:txBody>
                    <a:bodyPr anchorCtr="0"/>
                    <a:lstStyle/>
                    <a:p>
                      <a:pPr algn="ctr"/>
                      <a:r>
                        <a:rPr dirty="1">
                          <a:solidFill>
                            <a:srgbClr val="000000"/>
                          </a:solidFill>
                        </a:rPr>
                        <a:t>1</a:t>
                      </a:r>
                    </a:p>
                  </a:txBody>
                  <a:tcPr anchor="ctr">
                    <a:solidFill>
                      <a:srgbClr val="D5E3CF"/>
                    </a:solidFill>
                  </a:tcPr>
                </a:tc>
                <a:tc>
                  <a:txBody>
                    <a:bodyPr anchorCtr="0"/>
                    <a:lstStyle/>
                    <a:p>
                      <a:pPr algn="ctr"/>
                      <a:r>
                        <a:rPr dirty="1">
                          <a:solidFill>
                            <a:srgbClr val="000000"/>
                          </a:solidFill>
                        </a:rPr>
                        <a:t>HDFC BANK LIMITED</a:t>
                      </a:r>
                    </a:p>
                  </a:txBody>
                  <a:tcPr anchor="ctr">
                    <a:solidFill>
                      <a:srgbClr val="D5E3CF"/>
                    </a:solidFill>
                  </a:tcPr>
                </a:tc>
                <a:tc>
                  <a:txBody>
                    <a:bodyPr anchorCtr="0"/>
                    <a:lstStyle/>
                    <a:p>
                      <a:pPr algn="ctr"/>
                      <a:r>
                        <a:rPr dirty="1">
                          <a:solidFill>
                            <a:srgbClr val="000000"/>
                          </a:solidFill>
                        </a:rPr>
                        <a:t>5.20%</a:t>
                      </a:r>
                    </a:p>
                  </a:txBody>
                  <a:tcPr anchor="ctr">
                    <a:solidFill>
                      <a:srgbClr val="D5E3CF"/>
                    </a:solidFill>
                  </a:tcPr>
                </a:tc>
                <a:tc>
                  <a:txBody>
                    <a:bodyPr anchorCtr="0"/>
                    <a:lstStyle/>
                    <a:p>
                      <a:pPr algn="r"/>
                      <a:r>
                        <a:rPr dirty="1">
                          <a:solidFill>
                            <a:srgbClr val="000000"/>
                          </a:solidFill>
                        </a:rPr>
                        <a:t>1,19,404</a:t>
                      </a:r>
                    </a:p>
                  </a:txBody>
                  <a:tcPr>
                    <a:solidFill>
                      <a:srgbClr val="D5E3CF"/>
                    </a:solidFill>
                  </a:tcPr>
                </a:tc>
              </a:tr>
              <a:tr h="317500">
                <a:tc>
                  <a:txBody>
                    <a:bodyPr anchorCtr="0"/>
                    <a:lstStyle/>
                    <a:p>
                      <a:pPr algn="ctr"/>
                      <a:r>
                        <a:rPr dirty="1">
                          <a:solidFill>
                            <a:srgbClr val="000000"/>
                          </a:solidFill>
                        </a:rPr>
                        <a:t>2</a:t>
                      </a:r>
                    </a:p>
                  </a:txBody>
                  <a:tcPr anchor="ctr">
                    <a:solidFill>
                      <a:srgbClr val="D5E3CF"/>
                    </a:solidFill>
                  </a:tcPr>
                </a:tc>
                <a:tc>
                  <a:txBody>
                    <a:bodyPr anchorCtr="0"/>
                    <a:lstStyle/>
                    <a:p>
                      <a:pPr algn="ctr"/>
                      <a:r>
                        <a:rPr dirty="1">
                          <a:solidFill>
                            <a:srgbClr val="000000"/>
                          </a:solidFill>
                        </a:rPr>
                        <a:t>ICICI Bank Limited</a:t>
                      </a:r>
                    </a:p>
                  </a:txBody>
                  <a:tcPr anchor="ctr">
                    <a:solidFill>
                      <a:srgbClr val="D5E3CF"/>
                    </a:solidFill>
                  </a:tcPr>
                </a:tc>
                <a:tc>
                  <a:txBody>
                    <a:bodyPr anchorCtr="0"/>
                    <a:lstStyle/>
                    <a:p>
                      <a:pPr algn="ctr"/>
                      <a:r>
                        <a:rPr dirty="1">
                          <a:solidFill>
                            <a:srgbClr val="000000"/>
                          </a:solidFill>
                        </a:rPr>
                        <a:t>4.14%</a:t>
                      </a:r>
                    </a:p>
                  </a:txBody>
                  <a:tcPr anchor="ctr">
                    <a:solidFill>
                      <a:srgbClr val="D5E3CF"/>
                    </a:solidFill>
                  </a:tcPr>
                </a:tc>
                <a:tc>
                  <a:txBody>
                    <a:bodyPr anchorCtr="0"/>
                    <a:lstStyle/>
                    <a:p>
                      <a:pPr algn="r"/>
                      <a:r>
                        <a:rPr dirty="1">
                          <a:solidFill>
                            <a:srgbClr val="000000"/>
                          </a:solidFill>
                        </a:rPr>
                        <a:t>94,993</a:t>
                      </a:r>
                    </a:p>
                  </a:txBody>
                  <a:tcPr anchor="ctr">
                    <a:solidFill>
                      <a:srgbClr val="D5E3CF"/>
                    </a:solidFill>
                  </a:tcPr>
                </a:tc>
              </a:tr>
              <a:tr h="317500">
                <a:tc>
                  <a:txBody>
                    <a:bodyPr anchorCtr="0"/>
                    <a:lstStyle/>
                    <a:p>
                      <a:pPr algn="ctr"/>
                      <a:r>
                        <a:rPr dirty="1">
                          <a:solidFill>
                            <a:srgbClr val="000000"/>
                          </a:solidFill>
                        </a:rPr>
                        <a:t>3</a:t>
                      </a:r>
                    </a:p>
                  </a:txBody>
                  <a:tcPr anchor="ctr">
                    <a:solidFill>
                      <a:srgbClr val="D5E3CF"/>
                    </a:solidFill>
                  </a:tcPr>
                </a:tc>
                <a:tc>
                  <a:txBody>
                    <a:bodyPr anchorCtr="0"/>
                    <a:lstStyle/>
                    <a:p>
                      <a:pPr algn="ctr"/>
                      <a:r>
                        <a:rPr dirty="1">
                          <a:solidFill>
                            <a:srgbClr val="000000"/>
                          </a:solidFill>
                        </a:rPr>
                        <a:t>Infosys Limited</a:t>
                      </a:r>
                    </a:p>
                  </a:txBody>
                  <a:tcPr anchor="ctr">
                    <a:solidFill>
                      <a:srgbClr val="D5E3CF"/>
                    </a:solidFill>
                  </a:tcPr>
                </a:tc>
                <a:tc>
                  <a:txBody>
                    <a:bodyPr anchorCtr="0"/>
                    <a:lstStyle/>
                    <a:p>
                      <a:pPr algn="ctr"/>
                      <a:r>
                        <a:rPr dirty="1">
                          <a:solidFill>
                            <a:srgbClr val="000000"/>
                          </a:solidFill>
                        </a:rPr>
                        <a:t>2.99%</a:t>
                      </a:r>
                    </a:p>
                  </a:txBody>
                  <a:tcPr anchor="ctr">
                    <a:solidFill>
                      <a:srgbClr val="D5E3CF"/>
                    </a:solidFill>
                  </a:tcPr>
                </a:tc>
                <a:tc>
                  <a:txBody>
                    <a:bodyPr anchorCtr="0"/>
                    <a:lstStyle/>
                    <a:p>
                      <a:pPr algn="r"/>
                      <a:r>
                        <a:rPr dirty="1">
                          <a:solidFill>
                            <a:srgbClr val="000000"/>
                          </a:solidFill>
                        </a:rPr>
                        <a:t>68,548</a:t>
                      </a:r>
                    </a:p>
                  </a:txBody>
                  <a:tcPr anchor="ctr">
                    <a:solidFill>
                      <a:srgbClr val="D5E3CF"/>
                    </a:solidFill>
                  </a:tcPr>
                </a:tc>
              </a:tr>
              <a:tr h="317500">
                <a:tc>
                  <a:txBody>
                    <a:bodyPr anchorCtr="0"/>
                    <a:lstStyle/>
                    <a:p>
                      <a:pPr algn="ctr"/>
                      <a:r>
                        <a:rPr dirty="1">
                          <a:solidFill>
                            <a:srgbClr val="000000"/>
                          </a:solidFill>
                        </a:rPr>
                        <a:t>4</a:t>
                      </a:r>
                    </a:p>
                  </a:txBody>
                  <a:tcPr anchor="ctr">
                    <a:solidFill>
                      <a:srgbClr val="D5E3CF"/>
                    </a:solidFill>
                  </a:tcPr>
                </a:tc>
                <a:tc>
                  <a:txBody>
                    <a:bodyPr anchorCtr="0"/>
                    <a:lstStyle/>
                    <a:p>
                      <a:pPr algn="ctr"/>
                      <a:r>
                        <a:rPr dirty="1">
                          <a:solidFill>
                            <a:srgbClr val="000000"/>
                          </a:solidFill>
                        </a:rPr>
                        <a:t>Reliance Industries Limited</a:t>
                      </a:r>
                    </a:p>
                  </a:txBody>
                  <a:tcPr anchor="ctr">
                    <a:solidFill>
                      <a:srgbClr val="D5E3CF"/>
                    </a:solidFill>
                  </a:tcPr>
                </a:tc>
                <a:tc>
                  <a:txBody>
                    <a:bodyPr anchorCtr="0"/>
                    <a:lstStyle/>
                    <a:p>
                      <a:pPr algn="ctr"/>
                      <a:r>
                        <a:rPr dirty="1">
                          <a:solidFill>
                            <a:srgbClr val="000000"/>
                          </a:solidFill>
                        </a:rPr>
                        <a:t>2.72%</a:t>
                      </a:r>
                    </a:p>
                  </a:txBody>
                  <a:tcPr anchor="ctr">
                    <a:solidFill>
                      <a:srgbClr val="D5E3CF"/>
                    </a:solidFill>
                  </a:tcPr>
                </a:tc>
                <a:tc>
                  <a:txBody>
                    <a:bodyPr anchorCtr="0"/>
                    <a:lstStyle/>
                    <a:p>
                      <a:pPr algn="r"/>
                      <a:r>
                        <a:rPr dirty="1">
                          <a:solidFill>
                            <a:srgbClr val="000000"/>
                          </a:solidFill>
                        </a:rPr>
                        <a:t>62,311</a:t>
                      </a:r>
                    </a:p>
                  </a:txBody>
                  <a:tcPr anchor="ctr">
                    <a:solidFill>
                      <a:srgbClr val="D5E3CF"/>
                    </a:solidFill>
                  </a:tcPr>
                </a:tc>
              </a:tr>
              <a:tr h="317500">
                <a:tc>
                  <a:txBody>
                    <a:bodyPr anchorCtr="0"/>
                    <a:lstStyle/>
                    <a:p>
                      <a:pPr algn="ctr"/>
                      <a:r>
                        <a:rPr dirty="1">
                          <a:solidFill>
                            <a:srgbClr val="000000"/>
                          </a:solidFill>
                        </a:rPr>
                        <a:t>5</a:t>
                      </a:r>
                    </a:p>
                  </a:txBody>
                  <a:tcPr anchor="ctr">
                    <a:solidFill>
                      <a:srgbClr val="D5E3CF"/>
                    </a:solidFill>
                  </a:tcPr>
                </a:tc>
                <a:tc>
                  <a:txBody>
                    <a:bodyPr anchorCtr="0"/>
                    <a:lstStyle/>
                    <a:p>
                      <a:pPr algn="ctr"/>
                      <a:r>
                        <a:rPr dirty="1">
                          <a:solidFill>
                            <a:srgbClr val="000000"/>
                          </a:solidFill>
                        </a:rPr>
                        <a:t>STATE BANK OF INDIA</a:t>
                      </a:r>
                    </a:p>
                  </a:txBody>
                  <a:tcPr anchor="ctr">
                    <a:solidFill>
                      <a:srgbClr val="D5E3CF"/>
                    </a:solidFill>
                  </a:tcPr>
                </a:tc>
                <a:tc>
                  <a:txBody>
                    <a:bodyPr anchorCtr="0"/>
                    <a:lstStyle/>
                    <a:p>
                      <a:pPr algn="ctr"/>
                      <a:r>
                        <a:rPr dirty="1">
                          <a:solidFill>
                            <a:srgbClr val="000000"/>
                          </a:solidFill>
                        </a:rPr>
                        <a:t>2.04%</a:t>
                      </a:r>
                    </a:p>
                  </a:txBody>
                  <a:tcPr anchor="ctr">
                    <a:solidFill>
                      <a:srgbClr val="D5E3CF"/>
                    </a:solidFill>
                  </a:tcPr>
                </a:tc>
                <a:tc>
                  <a:txBody>
                    <a:bodyPr anchorCtr="0"/>
                    <a:lstStyle/>
                    <a:p>
                      <a:pPr algn="r"/>
                      <a:r>
                        <a:rPr dirty="1">
                          <a:solidFill>
                            <a:srgbClr val="000000"/>
                          </a:solidFill>
                        </a:rPr>
                        <a:t>46,703</a:t>
                      </a:r>
                    </a:p>
                  </a:txBody>
                  <a:tcPr anchor="ctr">
                    <a:solidFill>
                      <a:srgbClr val="D5E3CF"/>
                    </a:solidFill>
                  </a:tcPr>
                </a:tc>
              </a:tr>
              <a:tr h="317500">
                <a:tc>
                  <a:txBody>
                    <a:bodyPr anchorCtr="0"/>
                    <a:lstStyle/>
                    <a:p>
                      <a:pPr algn="ctr"/>
                      <a:r>
                        <a:rPr dirty="1">
                          <a:solidFill>
                            <a:srgbClr val="000000"/>
                          </a:solidFill>
                        </a:rPr>
                        <a:t>6</a:t>
                      </a:r>
                    </a:p>
                  </a:txBody>
                  <a:tcPr anchor="ctr">
                    <a:solidFill>
                      <a:srgbClr val="D5E3CF"/>
                    </a:solidFill>
                  </a:tcPr>
                </a:tc>
                <a:tc>
                  <a:txBody>
                    <a:bodyPr anchorCtr="0"/>
                    <a:lstStyle/>
                    <a:p>
                      <a:pPr algn="ctr"/>
                      <a:r>
                        <a:rPr dirty="1">
                          <a:solidFill>
                            <a:srgbClr val="000000"/>
                          </a:solidFill>
                        </a:rPr>
                        <a:t>Tata Consultancy Services Limited</a:t>
                      </a:r>
                    </a:p>
                  </a:txBody>
                  <a:tcPr anchor="ctr">
                    <a:solidFill>
                      <a:srgbClr val="D5E3CF"/>
                    </a:solidFill>
                  </a:tcPr>
                </a:tc>
                <a:tc>
                  <a:txBody>
                    <a:bodyPr anchorCtr="0"/>
                    <a:lstStyle/>
                    <a:p>
                      <a:pPr algn="ctr"/>
                      <a:r>
                        <a:rPr dirty="1">
                          <a:solidFill>
                            <a:srgbClr val="000000"/>
                          </a:solidFill>
                        </a:rPr>
                        <a:t>1.94%</a:t>
                      </a:r>
                    </a:p>
                  </a:txBody>
                  <a:tcPr anchor="ctr">
                    <a:solidFill>
                      <a:srgbClr val="D5E3CF"/>
                    </a:solidFill>
                  </a:tcPr>
                </a:tc>
                <a:tc>
                  <a:txBody>
                    <a:bodyPr anchorCtr="0"/>
                    <a:lstStyle/>
                    <a:p>
                      <a:pPr algn="r"/>
                      <a:r>
                        <a:rPr dirty="1">
                          <a:solidFill>
                            <a:srgbClr val="000000"/>
                          </a:solidFill>
                        </a:rPr>
                        <a:t>44,557</a:t>
                      </a:r>
                    </a:p>
                  </a:txBody>
                  <a:tcPr anchor="ctr">
                    <a:solidFill>
                      <a:srgbClr val="D5E3CF"/>
                    </a:solidFill>
                  </a:tcPr>
                </a:tc>
              </a:tr>
              <a:tr h="317500">
                <a:tc>
                  <a:txBody>
                    <a:bodyPr anchorCtr="0"/>
                    <a:lstStyle/>
                    <a:p>
                      <a:pPr algn="ctr"/>
                      <a:r>
                        <a:rPr dirty="1">
                          <a:solidFill>
                            <a:srgbClr val="000000"/>
                          </a:solidFill>
                        </a:rPr>
                        <a:t>7</a:t>
                      </a:r>
                    </a:p>
                  </a:txBody>
                  <a:tcPr anchor="ctr">
                    <a:solidFill>
                      <a:srgbClr val="D5E3CF"/>
                    </a:solidFill>
                  </a:tcPr>
                </a:tc>
                <a:tc>
                  <a:txBody>
                    <a:bodyPr anchorCtr="0"/>
                    <a:lstStyle/>
                    <a:p>
                      <a:pPr algn="ctr"/>
                      <a:r>
                        <a:rPr dirty="1">
                          <a:solidFill>
                            <a:srgbClr val="000000"/>
                          </a:solidFill>
                        </a:rPr>
                        <a:t>Larsen &amp; Toubro Limited</a:t>
                      </a:r>
                    </a:p>
                  </a:txBody>
                  <a:tcPr anchor="ctr">
                    <a:solidFill>
                      <a:srgbClr val="D5E3CF"/>
                    </a:solidFill>
                  </a:tcPr>
                </a:tc>
                <a:tc>
                  <a:txBody>
                    <a:bodyPr anchorCtr="0"/>
                    <a:lstStyle/>
                    <a:p>
                      <a:pPr algn="ctr"/>
                      <a:r>
                        <a:rPr dirty="1">
                          <a:solidFill>
                            <a:srgbClr val="000000"/>
                          </a:solidFill>
                        </a:rPr>
                        <a:t>1.85%</a:t>
                      </a:r>
                    </a:p>
                  </a:txBody>
                  <a:tcPr anchor="ctr">
                    <a:solidFill>
                      <a:srgbClr val="D5E3CF"/>
                    </a:solidFill>
                  </a:tcPr>
                </a:tc>
                <a:tc>
                  <a:txBody>
                    <a:bodyPr anchorCtr="0"/>
                    <a:lstStyle/>
                    <a:p>
                      <a:pPr algn="r"/>
                      <a:r>
                        <a:rPr dirty="1">
                          <a:solidFill>
                            <a:srgbClr val="000000"/>
                          </a:solidFill>
                        </a:rPr>
                        <a:t>42,565</a:t>
                      </a:r>
                    </a:p>
                  </a:txBody>
                  <a:tcPr anchor="ctr">
                    <a:solidFill>
                      <a:srgbClr val="D5E3CF"/>
                    </a:solidFill>
                  </a:tcPr>
                </a:tc>
              </a:tr>
              <a:tr h="317500">
                <a:tc>
                  <a:txBody>
                    <a:bodyPr anchorCtr="0"/>
                    <a:lstStyle/>
                    <a:p>
                      <a:pPr algn="ctr"/>
                      <a:r>
                        <a:rPr dirty="1">
                          <a:solidFill>
                            <a:srgbClr val="000000"/>
                          </a:solidFill>
                        </a:rPr>
                        <a:t>8</a:t>
                      </a:r>
                    </a:p>
                  </a:txBody>
                  <a:tcPr anchor="ctr">
                    <a:solidFill>
                      <a:srgbClr val="D5E3CF"/>
                    </a:solidFill>
                  </a:tcPr>
                </a:tc>
                <a:tc>
                  <a:txBody>
                    <a:bodyPr anchorCtr="0"/>
                    <a:lstStyle/>
                    <a:p>
                      <a:pPr algn="ctr"/>
                      <a:r>
                        <a:rPr dirty="1">
                          <a:solidFill>
                            <a:srgbClr val="000000"/>
                          </a:solidFill>
                        </a:rPr>
                        <a:t>Bharti Airtel Limited</a:t>
                      </a:r>
                    </a:p>
                  </a:txBody>
                  <a:tcPr anchor="ctr">
                    <a:solidFill>
                      <a:srgbClr val="D5E3CF"/>
                    </a:solidFill>
                  </a:tcPr>
                </a:tc>
                <a:tc>
                  <a:txBody>
                    <a:bodyPr anchorCtr="0"/>
                    <a:lstStyle/>
                    <a:p>
                      <a:pPr algn="ctr"/>
                      <a:r>
                        <a:rPr dirty="1">
                          <a:solidFill>
                            <a:srgbClr val="000000"/>
                          </a:solidFill>
                        </a:rPr>
                        <a:t>1.71%</a:t>
                      </a:r>
                    </a:p>
                  </a:txBody>
                  <a:tcPr anchor="ctr">
                    <a:solidFill>
                      <a:srgbClr val="D5E3CF"/>
                    </a:solidFill>
                  </a:tcPr>
                </a:tc>
                <a:tc>
                  <a:txBody>
                    <a:bodyPr anchorCtr="0"/>
                    <a:lstStyle/>
                    <a:p>
                      <a:pPr algn="r"/>
                      <a:r>
                        <a:rPr dirty="1">
                          <a:solidFill>
                            <a:srgbClr val="000000"/>
                          </a:solidFill>
                        </a:rPr>
                        <a:t>39,183</a:t>
                      </a:r>
                    </a:p>
                  </a:txBody>
                  <a:tcPr anchor="ctr">
                    <a:solidFill>
                      <a:srgbClr val="D5E3CF"/>
                    </a:solidFill>
                  </a:tcPr>
                </a:tc>
              </a:tr>
              <a:tr h="317500">
                <a:tc>
                  <a:txBody>
                    <a:bodyPr anchorCtr="0"/>
                    <a:lstStyle/>
                    <a:p>
                      <a:pPr algn="ctr"/>
                      <a:r>
                        <a:rPr dirty="1">
                          <a:solidFill>
                            <a:srgbClr val="000000"/>
                          </a:solidFill>
                        </a:rPr>
                        <a:t>9</a:t>
                      </a:r>
                    </a:p>
                  </a:txBody>
                  <a:tcPr anchor="ctr">
                    <a:solidFill>
                      <a:srgbClr val="D5E3CF"/>
                    </a:solidFill>
                  </a:tcPr>
                </a:tc>
                <a:tc>
                  <a:txBody>
                    <a:bodyPr anchorCtr="0"/>
                    <a:lstStyle/>
                    <a:p>
                      <a:pPr algn="ctr"/>
                      <a:r>
                        <a:rPr dirty="1">
                          <a:solidFill>
                            <a:srgbClr val="000000"/>
                          </a:solidFill>
                        </a:rPr>
                        <a:t>Axis Bank Limited</a:t>
                      </a:r>
                    </a:p>
                  </a:txBody>
                  <a:tcPr anchor="ctr">
                    <a:solidFill>
                      <a:srgbClr val="D5E3CF"/>
                    </a:solidFill>
                  </a:tcPr>
                </a:tc>
                <a:tc>
                  <a:txBody>
                    <a:bodyPr anchorCtr="0"/>
                    <a:lstStyle/>
                    <a:p>
                      <a:pPr algn="ctr"/>
                      <a:r>
                        <a:rPr dirty="1">
                          <a:solidFill>
                            <a:srgbClr val="000000"/>
                          </a:solidFill>
                        </a:rPr>
                        <a:t>1.70%</a:t>
                      </a:r>
                    </a:p>
                  </a:txBody>
                  <a:tcPr anchor="ctr">
                    <a:solidFill>
                      <a:srgbClr val="D5E3CF"/>
                    </a:solidFill>
                  </a:tcPr>
                </a:tc>
                <a:tc>
                  <a:txBody>
                    <a:bodyPr anchorCtr="0"/>
                    <a:lstStyle/>
                    <a:p>
                      <a:pPr algn="r"/>
                      <a:r>
                        <a:rPr dirty="1">
                          <a:solidFill>
                            <a:srgbClr val="000000"/>
                          </a:solidFill>
                        </a:rPr>
                        <a:t>39,063</a:t>
                      </a:r>
                    </a:p>
                  </a:txBody>
                  <a:tcPr anchor="ctr">
                    <a:solidFill>
                      <a:srgbClr val="D5E3CF"/>
                    </a:solidFill>
                  </a:tcPr>
                </a:tc>
              </a:tr>
              <a:tr h="317500">
                <a:tc>
                  <a:txBody>
                    <a:bodyPr anchorCtr="0"/>
                    <a:lstStyle/>
                    <a:p>
                      <a:pPr algn="ctr"/>
                      <a:r>
                        <a:rPr dirty="1">
                          <a:solidFill>
                            <a:srgbClr val="000000"/>
                          </a:solidFill>
                        </a:rPr>
                        <a:t>10</a:t>
                      </a:r>
                    </a:p>
                  </a:txBody>
                  <a:tcPr anchor="ctr">
                    <a:solidFill>
                      <a:srgbClr val="D5E3CF"/>
                    </a:solidFill>
                  </a:tcPr>
                </a:tc>
                <a:tc>
                  <a:txBody>
                    <a:bodyPr anchorCtr="0"/>
                    <a:lstStyle/>
                    <a:p>
                      <a:pPr algn="ctr"/>
                      <a:r>
                        <a:rPr dirty="1">
                          <a:solidFill>
                            <a:srgbClr val="000000"/>
                          </a:solidFill>
                        </a:rPr>
                        <a:t>Zomato Limited</a:t>
                      </a:r>
                    </a:p>
                  </a:txBody>
                  <a:tcPr anchor="ctr">
                    <a:solidFill>
                      <a:srgbClr val="D5E3CF"/>
                    </a:solidFill>
                  </a:tcPr>
                </a:tc>
                <a:tc>
                  <a:txBody>
                    <a:bodyPr anchorCtr="0"/>
                    <a:lstStyle/>
                    <a:p>
                      <a:pPr algn="ctr"/>
                      <a:r>
                        <a:rPr dirty="1">
                          <a:solidFill>
                            <a:srgbClr val="000000"/>
                          </a:solidFill>
                        </a:rPr>
                        <a:t>1.17%</a:t>
                      </a:r>
                    </a:p>
                  </a:txBody>
                  <a:tcPr anchor="ctr">
                    <a:solidFill>
                      <a:srgbClr val="D5E3CF"/>
                    </a:solidFill>
                  </a:tcPr>
                </a:tc>
                <a:tc>
                  <a:txBody>
                    <a:bodyPr anchorCtr="0"/>
                    <a:lstStyle/>
                    <a:p>
                      <a:pPr algn="r"/>
                      <a:r>
                        <a:rPr dirty="1">
                          <a:solidFill>
                            <a:srgbClr val="000000"/>
                          </a:solidFill>
                        </a:rPr>
                        <a:t>26,846</a:t>
                      </a:r>
                    </a:p>
                  </a:txBody>
                  <a:tcPr anchor="ctr">
                    <a:solidFill>
                      <a:srgbClr val="D5E3CF"/>
                    </a:solidFill>
                  </a:tcPr>
                </a:tc>
              </a:tr>
              <a:tr h="317500">
                <a:tc>
                  <a:txBody>
                    <a:bodyPr anchorCtr="0"/>
                    <a:lstStyle/>
                    <a:p>
                      <a:pPr algn="ctr"/>
                      <a:endParaRPr>
                        <a:solidFill>
                          <a:srgbClr val="FFFFFF"/>
                        </a:solidFill>
                      </a:endParaRPr>
                    </a:p>
                  </a:txBody>
                  <a:tcPr anchor="ctr">
                    <a:solidFill>
                      <a:srgbClr val="70AD47"/>
                    </a:solidFill>
                  </a:tcPr>
                </a:tc>
                <a:tc>
                  <a:txBody>
                    <a:bodyPr anchorCtr="0"/>
                    <a:lstStyle/>
                    <a:p>
                      <a:pPr algn="ctr"/>
                      <a:r>
                        <a:rPr dirty="1">
                          <a:solidFill>
                            <a:srgbClr val="FFFFFF"/>
                          </a:solidFill>
                        </a:rPr>
                        <a:t>Total</a:t>
                      </a:r>
                    </a:p>
                  </a:txBody>
                  <a:tcPr anchor="ctr">
                    <a:solidFill>
                      <a:srgbClr val="70AD47"/>
                    </a:solidFill>
                  </a:tcPr>
                </a:tc>
                <a:tc>
                  <a:txBody>
                    <a:bodyPr anchorCtr="0"/>
                    <a:lstStyle/>
                    <a:p>
                      <a:pPr algn="ctr"/>
                      <a:r>
                        <a:rPr dirty="1">
                          <a:solidFill>
                            <a:srgbClr val="FFFFFF"/>
                          </a:solidFill>
                        </a:rPr>
                        <a:t>25.46%</a:t>
                      </a:r>
                    </a:p>
                  </a:txBody>
                  <a:tcPr>
                    <a:solidFill>
                      <a:srgbClr val="70AD47"/>
                    </a:solidFill>
                  </a:tcPr>
                </a:tc>
                <a:tc>
                  <a:txBody>
                    <a:bodyPr anchorCtr="0"/>
                    <a:lstStyle/>
                    <a:p>
                      <a:pPr algn="r"/>
                      <a:r>
                        <a:rPr dirty="1">
                          <a:solidFill>
                            <a:srgbClr val="FFFFFF"/>
                          </a:solidFill>
                        </a:rPr>
                        <a:t>5,84,172</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Top Sectors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12</a:t>
            </a:r>
          </a:p>
        </p:txBody>
      </p:sp>
      <p:graphicFrame>
        <p:nvGraphicFramePr>
          <p:cNvPr id="5" name="ChartObject"/>
          <p:cNvGraphicFramePr/>
          <p:nvPr/>
        </p:nvGraphicFramePr>
        <p:xfrm>
          <a:off x="508000" y="1270000"/>
          <a:ext cx="1143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AMC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13</a:t>
            </a:r>
          </a:p>
        </p:txBody>
      </p:sp>
      <p:graphicFrame>
        <p:nvGraphicFramePr>
          <p:cNvPr id="5" name="ChartObject"/>
          <p:cNvGraphicFramePr/>
          <p:nvPr/>
        </p:nvGraphicFramePr>
        <p:xfrm>
          <a:off x="508000" y="1270000"/>
          <a:ext cx="1143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Applicants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14</a:t>
            </a:r>
          </a:p>
        </p:txBody>
      </p:sp>
      <p:graphicFrame>
        <p:nvGraphicFramePr>
          <p:cNvPr id="5" name="New Table"/>
          <p:cNvGraphicFramePr>
            <a:graphicFrameLocks noGrp="1"/>
          </p:cNvGraphicFramePr>
          <p:nvPr/>
        </p:nvGraphicFramePr>
        <p:xfrm>
          <a:off x="635000" y="1524000"/>
          <a:ext cx="11430000" cy="1828800"/>
        </p:xfrm>
        <a:graphic>
          <a:graphicData uri="http://schemas.openxmlformats.org/drawingml/2006/table">
            <a:tbl>
              <a:tblPr firstRow="1" bandRow="1">
                <a:tableStyleId>{5C22544A-7EE6-4342-B048-85BDC9FD1C3A}</a:tableStyleId>
              </a:tblPr>
              <a:tblGrid>
                <a:gridCol w="1270000"/>
                <a:gridCol w="3810000"/>
                <a:gridCol w="1905000"/>
                <a:gridCol w="1905000"/>
                <a:gridCol w="1270000"/>
                <a:gridCol w="1270000"/>
              </a:tblGrid>
              <a:tr h="317500">
                <a:tc>
                  <a:txBody>
                    <a:bodyPr anchorCtr="0"/>
                    <a:lstStyle/>
                    <a:p>
                      <a:pPr algn="ctr"/>
                      <a:r>
                        <a:rPr sz="1600" dirty="1">
                          <a:solidFill>
                            <a:srgbClr val="FFFFFF"/>
                          </a:solidFill>
                          <a:latin typeface="Arial"/>
                        </a:rPr>
                        <a:t>SrNo</a:t>
                      </a:r>
                    </a:p>
                  </a:txBody>
                  <a:tcPr>
                    <a:solidFill>
                      <a:srgbClr val="70AD47"/>
                    </a:solidFill>
                  </a:tcPr>
                </a:tc>
                <a:tc>
                  <a:txBody>
                    <a:bodyPr anchorCtr="0"/>
                    <a:lstStyle/>
                    <a:p>
                      <a:pPr algn="ctr"/>
                      <a:r>
                        <a:rPr sz="1600" dirty="1">
                          <a:solidFill>
                            <a:srgbClr val="FFFFFF"/>
                          </a:solidFill>
                          <a:latin typeface="Arial"/>
                        </a:rPr>
                        <a:t>Applicant Name</a:t>
                      </a:r>
                    </a:p>
                  </a:txBody>
                  <a:tcPr>
                    <a:solidFill>
                      <a:srgbClr val="70AD47"/>
                    </a:solidFill>
                  </a:tcPr>
                </a:tc>
                <a:tc>
                  <a:txBody>
                    <a:bodyPr anchorCtr="0"/>
                    <a:lstStyle/>
                    <a:p>
                      <a:pPr algn="ctr"/>
                      <a:r>
                        <a:rPr sz="1600" dirty="1">
                          <a:solidFill>
                            <a:srgbClr val="FFFFFF"/>
                          </a:solidFill>
                          <a:latin typeface="Arial"/>
                        </a:rPr>
                        <a:t>Investment value (₹)</a:t>
                      </a:r>
                    </a:p>
                  </a:txBody>
                  <a:tcPr>
                    <a:solidFill>
                      <a:srgbClr val="70AD47"/>
                    </a:solidFill>
                  </a:tcPr>
                </a:tc>
                <a:tc>
                  <a:txBody>
                    <a:bodyPr anchorCtr="0"/>
                    <a:lstStyle/>
                    <a:p>
                      <a:pPr algn="ctr"/>
                      <a:r>
                        <a:rPr sz="1600" dirty="1">
                          <a:solidFill>
                            <a:srgbClr val="FFFFFF"/>
                          </a:solidFill>
                          <a:latin typeface="Arial"/>
                        </a:rPr>
                        <a:t>Market Value(₹)</a:t>
                      </a:r>
                    </a:p>
                  </a:txBody>
                  <a:tcPr>
                    <a:solidFill>
                      <a:srgbClr val="70AD47"/>
                    </a:solidFill>
                  </a:tcPr>
                </a:tc>
                <a:tc>
                  <a:txBody>
                    <a:bodyPr anchorCtr="0"/>
                    <a:lstStyle/>
                    <a:p>
                      <a:pPr algn="ctr"/>
                      <a:r>
                        <a:rPr sz="1600" dirty="1">
                          <a:solidFill>
                            <a:srgbClr val="FFFFFF"/>
                          </a:solidFill>
                          <a:latin typeface="Arial"/>
                        </a:rPr>
                        <a:t>CAGR (%)</a:t>
                      </a:r>
                    </a:p>
                  </a:txBody>
                  <a:tcPr>
                    <a:solidFill>
                      <a:srgbClr val="70AD47"/>
                    </a:solidFill>
                  </a:tcPr>
                </a:tc>
                <a:tc>
                  <a:txBody>
                    <a:bodyPr anchorCtr="0"/>
                    <a:lstStyle/>
                    <a:p>
                      <a:pPr algn="ctr"/>
                      <a:r>
                        <a:rPr sz="1600" dirty="1">
                          <a:solidFill>
                            <a:srgbClr val="FFFFFF"/>
                          </a:solidFill>
                          <a:latin typeface="Arial"/>
                        </a:rPr>
                        <a:t>Allocation (%)</a:t>
                      </a:r>
                    </a:p>
                  </a:txBody>
                  <a:tcPr>
                    <a:solidFill>
                      <a:srgbClr val="70AD47"/>
                    </a:solidFill>
                  </a:tcPr>
                </a:tc>
              </a:tr>
              <a:tr h="317500">
                <a:tc>
                  <a:txBody>
                    <a:bodyPr anchorCtr="0"/>
                    <a:lstStyle/>
                    <a:p>
                      <a:pPr algn="ctr"/>
                      <a:r>
                        <a:rPr sz="1600" dirty="1">
                          <a:solidFill>
                            <a:srgbClr val="000000"/>
                          </a:solidFill>
                          <a:latin typeface="Arial"/>
                        </a:rPr>
                        <a:t>1</a:t>
                      </a:r>
                    </a:p>
                  </a:txBody>
                  <a:tcPr>
                    <a:solidFill>
                      <a:srgbClr val="D5E3CF"/>
                    </a:solidFill>
                  </a:tcPr>
                </a:tc>
                <a:tc>
                  <a:txBody>
                    <a:bodyPr anchorCtr="0"/>
                    <a:lstStyle/>
                    <a:p>
                      <a:pPr algn="l"/>
                      <a:r>
                        <a:rPr sz="1600" dirty="1">
                          <a:solidFill>
                            <a:srgbClr val="000000"/>
                          </a:solidFill>
                          <a:latin typeface="Arial"/>
                        </a:rPr>
                        <a:t>PRABHA NAGESH DONGARE</a:t>
                      </a:r>
                    </a:p>
                  </a:txBody>
                  <a:tcPr>
                    <a:solidFill>
                      <a:srgbClr val="D5E3CF"/>
                    </a:solidFill>
                  </a:tcPr>
                </a:tc>
                <a:tc>
                  <a:txBody>
                    <a:bodyPr anchorCtr="0"/>
                    <a:lstStyle/>
                    <a:p>
                      <a:pPr algn="r"/>
                      <a:r>
                        <a:rPr sz="1600" dirty="1">
                          <a:solidFill>
                            <a:srgbClr val="000000"/>
                          </a:solidFill>
                          <a:latin typeface="Arial"/>
                        </a:rPr>
                        <a:t>11,50,389</a:t>
                      </a:r>
                    </a:p>
                  </a:txBody>
                  <a:tcPr>
                    <a:solidFill>
                      <a:srgbClr val="D5E3CF"/>
                    </a:solidFill>
                  </a:tcPr>
                </a:tc>
                <a:tc>
                  <a:txBody>
                    <a:bodyPr anchorCtr="0"/>
                    <a:lstStyle/>
                    <a:p>
                      <a:pPr algn="r"/>
                      <a:r>
                        <a:rPr sz="1600" dirty="1">
                          <a:solidFill>
                            <a:srgbClr val="000000"/>
                          </a:solidFill>
                          <a:latin typeface="Arial"/>
                        </a:rPr>
                        <a:t>19,35,027</a:t>
                      </a:r>
                    </a:p>
                  </a:txBody>
                  <a:tcPr>
                    <a:solidFill>
                      <a:srgbClr val="D5E3CF"/>
                    </a:solidFill>
                  </a:tcPr>
                </a:tc>
                <a:tc>
                  <a:txBody>
                    <a:bodyPr anchorCtr="0"/>
                    <a:lstStyle/>
                    <a:p>
                      <a:pPr algn="r"/>
                      <a:r>
                        <a:rPr sz="1600" dirty="1">
                          <a:solidFill>
                            <a:srgbClr val="000000"/>
                          </a:solidFill>
                          <a:latin typeface="Arial"/>
                        </a:rPr>
                        <a:t>16.53</a:t>
                      </a:r>
                    </a:p>
                  </a:txBody>
                  <a:tcPr>
                    <a:solidFill>
                      <a:srgbClr val="D5E3CF"/>
                    </a:solidFill>
                  </a:tcPr>
                </a:tc>
                <a:tc>
                  <a:txBody>
                    <a:bodyPr anchorCtr="0"/>
                    <a:lstStyle/>
                    <a:p>
                      <a:pPr algn="r"/>
                      <a:r>
                        <a:rPr sz="1600" dirty="1">
                          <a:solidFill>
                            <a:srgbClr val="000000"/>
                          </a:solidFill>
                          <a:latin typeface="Arial"/>
                        </a:rPr>
                        <a:t>83.12</a:t>
                      </a:r>
                    </a:p>
                  </a:txBody>
                  <a:tcPr>
                    <a:solidFill>
                      <a:srgbClr val="D5E3CF"/>
                    </a:solidFill>
                  </a:tcPr>
                </a:tc>
              </a:tr>
              <a:tr h="317500">
                <a:tc>
                  <a:txBody>
                    <a:bodyPr anchorCtr="0"/>
                    <a:lstStyle/>
                    <a:p>
                      <a:pPr algn="ctr"/>
                      <a:r>
                        <a:rPr sz="1600" dirty="1">
                          <a:solidFill>
                            <a:srgbClr val="000000"/>
                          </a:solidFill>
                        </a:rPr>
                        <a:t>2</a:t>
                      </a:r>
                    </a:p>
                  </a:txBody>
                  <a:tcPr>
                    <a:solidFill>
                      <a:srgbClr val="D5E3CF"/>
                    </a:solidFill>
                  </a:tcPr>
                </a:tc>
                <a:tc>
                  <a:txBody>
                    <a:bodyPr anchorCtr="0"/>
                    <a:lstStyle/>
                    <a:p>
                      <a:pPr algn="l"/>
                      <a:r>
                        <a:rPr sz="1600" dirty="1">
                          <a:solidFill>
                            <a:srgbClr val="000000"/>
                          </a:solidFill>
                        </a:rPr>
                        <a:t>PARIJA NAGESH DONGARE REP BY PRABHA NAGESH DONGA</a:t>
                      </a:r>
                    </a:p>
                  </a:txBody>
                  <a:tcPr>
                    <a:solidFill>
                      <a:srgbClr val="D5E3CF"/>
                    </a:solidFill>
                  </a:tcPr>
                </a:tc>
                <a:tc>
                  <a:txBody>
                    <a:bodyPr anchorCtr="0"/>
                    <a:lstStyle/>
                    <a:p>
                      <a:pPr algn="r"/>
                      <a:r>
                        <a:rPr sz="1600" dirty="1">
                          <a:solidFill>
                            <a:srgbClr val="000000"/>
                          </a:solidFill>
                        </a:rPr>
                        <a:t>2,33,638</a:t>
                      </a:r>
                    </a:p>
                  </a:txBody>
                  <a:tcPr>
                    <a:solidFill>
                      <a:srgbClr val="D5E3CF"/>
                    </a:solidFill>
                  </a:tcPr>
                </a:tc>
                <a:tc>
                  <a:txBody>
                    <a:bodyPr anchorCtr="0"/>
                    <a:lstStyle/>
                    <a:p>
                      <a:pPr algn="r"/>
                      <a:r>
                        <a:rPr sz="1600" dirty="1">
                          <a:solidFill>
                            <a:srgbClr val="000000"/>
                          </a:solidFill>
                        </a:rPr>
                        <a:t>3,59,605</a:t>
                      </a:r>
                    </a:p>
                  </a:txBody>
                  <a:tcPr>
                    <a:solidFill>
                      <a:srgbClr val="D5E3CF"/>
                    </a:solidFill>
                  </a:tcPr>
                </a:tc>
                <a:tc>
                  <a:txBody>
                    <a:bodyPr anchorCtr="0"/>
                    <a:lstStyle/>
                    <a:p>
                      <a:pPr algn="r"/>
                      <a:r>
                        <a:rPr sz="1600" dirty="1">
                          <a:solidFill>
                            <a:srgbClr val="000000"/>
                          </a:solidFill>
                        </a:rPr>
                        <a:t>11.33</a:t>
                      </a:r>
                    </a:p>
                  </a:txBody>
                  <a:tcPr>
                    <a:solidFill>
                      <a:srgbClr val="D5E3CF"/>
                    </a:solidFill>
                  </a:tcPr>
                </a:tc>
                <a:tc>
                  <a:txBody>
                    <a:bodyPr anchorCtr="0"/>
                    <a:lstStyle/>
                    <a:p>
                      <a:pPr algn="r"/>
                      <a:r>
                        <a:rPr sz="1600" dirty="1">
                          <a:solidFill>
                            <a:srgbClr val="000000"/>
                          </a:solidFill>
                        </a:rPr>
                        <a:t>16.88</a:t>
                      </a:r>
                    </a:p>
                  </a:txBody>
                  <a:tcPr>
                    <a:solidFill>
                      <a:srgbClr val="D5E3CF"/>
                    </a:solidFill>
                  </a:tcPr>
                </a:tc>
              </a:tr>
              <a:tr h="317500">
                <a:tc>
                  <a:txBody>
                    <a:bodyPr anchorCtr="0"/>
                    <a:lstStyle/>
                    <a:p>
                      <a:pPr algn="ctr"/>
                      <a:endParaRPr sz="1600">
                        <a:solidFill>
                          <a:srgbClr val="FFFFFF"/>
                        </a:solidFill>
                        <a:latin typeface="Arial Bold"/>
                      </a:endParaRPr>
                    </a:p>
                  </a:txBody>
                  <a:tcPr>
                    <a:solidFill>
                      <a:srgbClr val="70AD47"/>
                    </a:solidFill>
                  </a:tcPr>
                </a:tc>
                <a:tc>
                  <a:txBody>
                    <a:bodyPr anchorCtr="0"/>
                    <a:lstStyle/>
                    <a:p>
                      <a:pPr algn="l"/>
                      <a:r>
                        <a:rPr sz="1600" dirty="1">
                          <a:solidFill>
                            <a:srgbClr val="FFFFFF"/>
                          </a:solidFill>
                          <a:latin typeface="Arial Bold"/>
                        </a:rPr>
                        <a:t>Total</a:t>
                      </a:r>
                    </a:p>
                  </a:txBody>
                  <a:tcPr>
                    <a:solidFill>
                      <a:srgbClr val="70AD47"/>
                    </a:solidFill>
                  </a:tcPr>
                </a:tc>
                <a:tc>
                  <a:txBody>
                    <a:bodyPr anchorCtr="0"/>
                    <a:lstStyle/>
                    <a:p>
                      <a:pPr algn="r"/>
                      <a:r>
                        <a:rPr sz="1600" dirty="1">
                          <a:solidFill>
                            <a:srgbClr val="FFFFFF"/>
                          </a:solidFill>
                          <a:latin typeface="Arial Bold"/>
                        </a:rPr>
                        <a:t>13,84,027</a:t>
                      </a:r>
                    </a:p>
                  </a:txBody>
                  <a:tcPr>
                    <a:solidFill>
                      <a:srgbClr val="70AD47"/>
                    </a:solidFill>
                  </a:tcPr>
                </a:tc>
                <a:tc>
                  <a:txBody>
                    <a:bodyPr anchorCtr="0"/>
                    <a:lstStyle/>
                    <a:p>
                      <a:pPr algn="r"/>
                      <a:r>
                        <a:rPr sz="1600" dirty="1">
                          <a:solidFill>
                            <a:srgbClr val="FFFFFF"/>
                          </a:solidFill>
                          <a:latin typeface="Arial Bold"/>
                        </a:rPr>
                        <a:t>22,94,632</a:t>
                      </a:r>
                    </a:p>
                  </a:txBody>
                  <a:tcPr>
                    <a:solidFill>
                      <a:srgbClr val="70AD47"/>
                    </a:solidFill>
                  </a:tcPr>
                </a:tc>
                <a:tc>
                  <a:txBody>
                    <a:bodyPr anchorCtr="0"/>
                    <a:lstStyle/>
                    <a:p>
                      <a:pPr algn="r"/>
                      <a:r>
                        <a:rPr sz="1600" dirty="1">
                          <a:solidFill>
                            <a:srgbClr val="FFFFFF"/>
                          </a:solidFill>
                          <a:latin typeface="Arial Bold"/>
                        </a:rPr>
                        <a:t>15.52</a:t>
                      </a:r>
                    </a:p>
                  </a:txBody>
                  <a:tcPr>
                    <a:solidFill>
                      <a:srgbClr val="70AD47"/>
                    </a:solidFill>
                  </a:tcPr>
                </a:tc>
                <a:tc>
                  <a:txBody>
                    <a:bodyPr anchorCtr="0"/>
                    <a:lstStyle/>
                    <a:p>
                      <a:pPr algn="r"/>
                      <a:r>
                        <a:rPr sz="1600" dirty="1">
                          <a:solidFill>
                            <a:srgbClr val="FFFFFF"/>
                          </a:solidFill>
                          <a:latin typeface="Arial Bold"/>
                        </a:rPr>
                        <a:t>100.00</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Nominee and Bank Details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15</a:t>
            </a:r>
          </a:p>
        </p:txBody>
      </p:sp>
      <p:graphicFrame>
        <p:nvGraphicFramePr>
          <p:cNvPr id="5" name="New Table"/>
          <p:cNvGraphicFramePr>
            <a:graphicFrameLocks noGrp="1"/>
          </p:cNvGraphicFramePr>
          <p:nvPr/>
        </p:nvGraphicFramePr>
        <p:xfrm>
          <a:off x="254000" y="1016000"/>
          <a:ext cx="12319000" cy="4084320"/>
        </p:xfrm>
        <a:graphic>
          <a:graphicData uri="http://schemas.openxmlformats.org/drawingml/2006/table">
            <a:tbl>
              <a:tblPr firstRow="1" bandRow="1">
                <a:tableStyleId>{5C22544A-7EE6-4342-B048-85BDC9FD1C3A}</a:tableStyleId>
              </a:tblPr>
              <a:tblGrid>
                <a:gridCol w="508000"/>
                <a:gridCol w="1905000"/>
                <a:gridCol w="952500"/>
                <a:gridCol w="3175000"/>
                <a:gridCol w="1651000"/>
                <a:gridCol w="1143000"/>
                <a:gridCol w="1079500"/>
                <a:gridCol w="1905000"/>
              </a:tblGrid>
              <a:tr h="254000">
                <a:tc>
                  <a:txBody>
                    <a:bodyPr anchorCtr="0"/>
                    <a:lstStyle/>
                    <a:p>
                      <a:pPr algn="ctr"/>
                      <a:r>
                        <a:rPr sz="1200" dirty="1">
                          <a:solidFill>
                            <a:srgbClr val="FFFFFF"/>
                          </a:solidFill>
                          <a:latin typeface="Arial"/>
                        </a:rPr>
                        <a:t>SNo</a:t>
                      </a:r>
                    </a:p>
                  </a:txBody>
                  <a:tcPr>
                    <a:solidFill>
                      <a:srgbClr val="70AD47"/>
                    </a:solidFill>
                  </a:tcPr>
                </a:tc>
                <a:tc>
                  <a:txBody>
                    <a:bodyPr anchorCtr="0"/>
                    <a:lstStyle/>
                    <a:p>
                      <a:pPr algn="ctr"/>
                      <a:r>
                        <a:rPr sz="1200" dirty="1">
                          <a:solidFill>
                            <a:srgbClr val="FFFFFF"/>
                          </a:solidFill>
                          <a:latin typeface="Arial"/>
                        </a:rPr>
                        <a:t>Applicant Name</a:t>
                      </a:r>
                    </a:p>
                  </a:txBody>
                  <a:tcPr>
                    <a:solidFill>
                      <a:srgbClr val="70AD47"/>
                    </a:solidFill>
                  </a:tcPr>
                </a:tc>
                <a:tc>
                  <a:txBody>
                    <a:bodyPr anchorCtr="0"/>
                    <a:lstStyle/>
                    <a:p>
                      <a:pPr algn="ctr"/>
                      <a:r>
                        <a:rPr sz="1200" dirty="1">
                          <a:solidFill>
                            <a:srgbClr val="FFFFFF"/>
                          </a:solidFill>
                          <a:latin typeface="Arial"/>
                        </a:rPr>
                        <a:t>Folio</a:t>
                      </a:r>
                    </a:p>
                  </a:txBody>
                  <a:tcPr>
                    <a:solidFill>
                      <a:srgbClr val="70AD47"/>
                    </a:solidFill>
                  </a:tcPr>
                </a:tc>
                <a:tc>
                  <a:txBody>
                    <a:bodyPr anchorCtr="0"/>
                    <a:lstStyle/>
                    <a:p>
                      <a:pPr algn="ctr"/>
                      <a:r>
                        <a:rPr sz="1200" dirty="1">
                          <a:solidFill>
                            <a:srgbClr val="FFFFFF"/>
                          </a:solidFill>
                          <a:latin typeface="Arial"/>
                        </a:rPr>
                        <a:t>Schemes</a:t>
                      </a:r>
                    </a:p>
                  </a:txBody>
                  <a:tcPr>
                    <a:solidFill>
                      <a:srgbClr val="70AD47"/>
                    </a:solidFill>
                  </a:tcPr>
                </a:tc>
                <a:tc>
                  <a:txBody>
                    <a:bodyPr anchorCtr="0"/>
                    <a:lstStyle/>
                    <a:p>
                      <a:pPr algn="ctr"/>
                      <a:r>
                        <a:rPr sz="1200" dirty="1">
                          <a:solidFill>
                            <a:srgbClr val="FFFFFF"/>
                          </a:solidFill>
                          <a:latin typeface="Arial"/>
                        </a:rPr>
                        <a:t>Bank</a:t>
                      </a:r>
                    </a:p>
                  </a:txBody>
                  <a:tcPr>
                    <a:solidFill>
                      <a:srgbClr val="70AD47"/>
                    </a:solidFill>
                  </a:tcPr>
                </a:tc>
                <a:tc>
                  <a:txBody>
                    <a:bodyPr anchorCtr="0"/>
                    <a:lstStyle/>
                    <a:p>
                      <a:pPr algn="ctr"/>
                      <a:r>
                        <a:rPr sz="1200" dirty="1">
                          <a:solidFill>
                            <a:srgbClr val="FFFFFF"/>
                          </a:solidFill>
                          <a:latin typeface="Arial"/>
                        </a:rPr>
                        <a:t>A/C No</a:t>
                      </a:r>
                    </a:p>
                  </a:txBody>
                  <a:tcPr>
                    <a:solidFill>
                      <a:srgbClr val="70AD47"/>
                    </a:solidFill>
                  </a:tcPr>
                </a:tc>
                <a:tc>
                  <a:txBody>
                    <a:bodyPr anchorCtr="0"/>
                    <a:lstStyle/>
                    <a:p>
                      <a:pPr algn="ctr"/>
                      <a:r>
                        <a:rPr sz="1200" dirty="1">
                          <a:solidFill>
                            <a:srgbClr val="FFFFFF"/>
                          </a:solidFill>
                          <a:latin typeface="Arial"/>
                        </a:rPr>
                        <a:t>IFSC</a:t>
                      </a:r>
                    </a:p>
                  </a:txBody>
                  <a:tcPr>
                    <a:solidFill>
                      <a:srgbClr val="70AD47"/>
                    </a:solidFill>
                  </a:tcPr>
                </a:tc>
                <a:tc>
                  <a:txBody>
                    <a:bodyPr anchorCtr="0"/>
                    <a:lstStyle/>
                    <a:p>
                      <a:pPr algn="ctr"/>
                      <a:r>
                        <a:rPr sz="1200" dirty="1">
                          <a:solidFill>
                            <a:srgbClr val="FFFFFF"/>
                          </a:solidFill>
                          <a:latin typeface="Arial"/>
                        </a:rPr>
                        <a:t>Nominee</a:t>
                      </a:r>
                    </a:p>
                  </a:txBody>
                  <a:tcPr>
                    <a:solidFill>
                      <a:srgbClr val="70AD47"/>
                    </a:solidFill>
                  </a:tcPr>
                </a:tc>
              </a:tr>
              <a:tr h="254000">
                <a:tc>
                  <a:txBody>
                    <a:bodyPr anchorCtr="0"/>
                    <a:lstStyle/>
                    <a:p>
                      <a:pPr algn="ctr"/>
                      <a:r>
                        <a:rPr sz="900" dirty="1">
                          <a:solidFill>
                            <a:srgbClr val="000000"/>
                          </a:solidFill>
                          <a:latin typeface="Arial"/>
                        </a:rPr>
                        <a:t>1</a:t>
                      </a:r>
                    </a:p>
                  </a:txBody>
                  <a:tcPr>
                    <a:solidFill>
                      <a:srgbClr val="D5E3CF"/>
                    </a:solidFill>
                  </a:tcPr>
                </a:tc>
                <a:tc>
                  <a:txBody>
                    <a:bodyPr anchorCtr="0"/>
                    <a:lstStyle/>
                    <a:p>
                      <a:pPr algn="l"/>
                      <a:r>
                        <a:rPr sz="900" dirty="1">
                          <a:solidFill>
                            <a:srgbClr val="000000"/>
                          </a:solidFill>
                          <a:latin typeface="Arial"/>
                        </a:rPr>
                        <a:t>PARIJA NAGESH DONGARE</a:t>
                      </a:r>
                    </a:p>
                  </a:txBody>
                  <a:tcPr>
                    <a:solidFill>
                      <a:srgbClr val="D5E3CF"/>
                    </a:solidFill>
                  </a:tcPr>
                </a:tc>
                <a:tc>
                  <a:txBody>
                    <a:bodyPr anchorCtr="0"/>
                    <a:lstStyle/>
                    <a:p>
                      <a:pPr algn="l"/>
                      <a:r>
                        <a:rPr sz="900" dirty="1">
                          <a:solidFill>
                            <a:srgbClr val="000000"/>
                          </a:solidFill>
                          <a:latin typeface="Arial"/>
                        </a:rPr>
                        <a:t>91020549703</a:t>
                      </a:r>
                    </a:p>
                  </a:txBody>
                  <a:tcPr>
                    <a:solidFill>
                      <a:srgbClr val="D5E3CF"/>
                    </a:solidFill>
                  </a:tcPr>
                </a:tc>
                <a:tc>
                  <a:txBody>
                    <a:bodyPr anchorCtr="0"/>
                    <a:lstStyle/>
                    <a:p>
                      <a:pPr algn="l"/>
                      <a:r>
                        <a:rPr sz="900" dirty="1">
                          <a:solidFill>
                            <a:srgbClr val="000000"/>
                          </a:solidFill>
                          <a:latin typeface="Arial"/>
                        </a:rPr>
                        <a:t>Axis Childrens Fund Reg (Lock in) (G)</a:t>
                      </a:r>
                    </a:p>
                  </a:txBody>
                  <a:tcPr>
                    <a:solidFill>
                      <a:srgbClr val="D5E3CF"/>
                    </a:solidFill>
                  </a:tcPr>
                </a:tc>
                <a:tc>
                  <a:txBody>
                    <a:bodyPr anchorCtr="0"/>
                    <a:lstStyle/>
                    <a:p>
                      <a:pPr algn="l"/>
                      <a:r>
                        <a:rPr sz="900" dirty="1">
                          <a:solidFill>
                            <a:srgbClr val="000000"/>
                          </a:solidFill>
                          <a:latin typeface="Arial"/>
                        </a:rPr>
                        <a:t>BANK OF MAHARASHTRA</a:t>
                      </a:r>
                    </a:p>
                  </a:txBody>
                  <a:tcPr>
                    <a:solidFill>
                      <a:srgbClr val="D5E3CF"/>
                    </a:solidFill>
                  </a:tcPr>
                </a:tc>
                <a:tc>
                  <a:txBody>
                    <a:bodyPr anchorCtr="0"/>
                    <a:lstStyle/>
                    <a:p>
                      <a:pPr algn="l"/>
                      <a:r>
                        <a:rPr sz="900" dirty="1">
                          <a:solidFill>
                            <a:srgbClr val="000000"/>
                          </a:solidFill>
                          <a:latin typeface="Arial"/>
                        </a:rPr>
                        <a:t>xxxxxx14962</a:t>
                      </a:r>
                    </a:p>
                  </a:txBody>
                  <a:tcPr>
                    <a:solidFill>
                      <a:srgbClr val="D5E3CF"/>
                    </a:solidFill>
                  </a:tcPr>
                </a:tc>
                <a:tc>
                  <a:txBody>
                    <a:bodyPr anchorCtr="0"/>
                    <a:lstStyle/>
                    <a:p>
                      <a:pPr algn="l"/>
                      <a:r>
                        <a:rPr sz="900" dirty="1">
                          <a:solidFill>
                            <a:srgbClr val="000000"/>
                          </a:solidFill>
                          <a:latin typeface="Arial"/>
                        </a:rPr>
                        <a:t>MHAB0000978</a:t>
                      </a:r>
                    </a:p>
                  </a:txBody>
                  <a:tcPr>
                    <a:solidFill>
                      <a:srgbClr val="D5E3CF"/>
                    </a:solidFill>
                  </a:tcPr>
                </a:tc>
                <a:tc>
                  <a:txBody>
                    <a:bodyPr anchorCtr="0"/>
                    <a:lstStyle/>
                    <a:p>
                      <a:pPr algn="l"/>
                      <a:endParaRPr sz="900">
                        <a:solidFill>
                          <a:srgbClr val="000000"/>
                        </a:solidFill>
                        <a:latin typeface="Arial"/>
                      </a:endParaRPr>
                    </a:p>
                  </a:txBody>
                  <a:tcPr>
                    <a:solidFill>
                      <a:srgbClr val="D5E3CF"/>
                    </a:solidFill>
                  </a:tcPr>
                </a:tc>
              </a:tr>
              <a:tr h="254000">
                <a:tc>
                  <a:txBody>
                    <a:bodyPr anchorCtr="0"/>
                    <a:lstStyle/>
                    <a:p>
                      <a:pPr algn="ctr"/>
                      <a:r>
                        <a:rPr sz="900" dirty="1">
                          <a:solidFill>
                            <a:srgbClr val="000000"/>
                          </a:solidFill>
                          <a:latin typeface="Arial"/>
                        </a:rPr>
                        <a:t>2</a:t>
                      </a:r>
                    </a:p>
                  </a:txBody>
                  <a:tcPr>
                    <a:solidFill>
                      <a:srgbClr val="D5E3CF"/>
                    </a:solidFill>
                  </a:tcPr>
                </a:tc>
                <a:tc>
                  <a:txBody>
                    <a:bodyPr anchorCtr="0"/>
                    <a:lstStyle/>
                    <a:p>
                      <a:pPr algn="l"/>
                      <a:r>
                        <a:rPr sz="900" dirty="1">
                          <a:solidFill>
                            <a:srgbClr val="000000"/>
                          </a:solidFill>
                          <a:latin typeface="Arial"/>
                        </a:rPr>
                        <a:t>PARIJA NAGESH DONGARE</a:t>
                      </a:r>
                    </a:p>
                  </a:txBody>
                  <a:tcPr>
                    <a:solidFill>
                      <a:srgbClr val="D5E3CF"/>
                    </a:solidFill>
                  </a:tcPr>
                </a:tc>
                <a:tc>
                  <a:txBody>
                    <a:bodyPr anchorCtr="0"/>
                    <a:lstStyle/>
                    <a:p>
                      <a:pPr algn="l"/>
                      <a:r>
                        <a:rPr sz="900" dirty="1">
                          <a:solidFill>
                            <a:srgbClr val="000000"/>
                          </a:solidFill>
                          <a:latin typeface="Arial"/>
                        </a:rPr>
                        <a:t>91020549703</a:t>
                      </a:r>
                    </a:p>
                  </a:txBody>
                  <a:tcPr>
                    <a:solidFill>
                      <a:srgbClr val="D5E3CF"/>
                    </a:solidFill>
                  </a:tcPr>
                </a:tc>
                <a:tc>
                  <a:txBody>
                    <a:bodyPr anchorCtr="0"/>
                    <a:lstStyle/>
                    <a:p>
                      <a:pPr algn="l"/>
                      <a:r>
                        <a:rPr sz="900" dirty="1">
                          <a:solidFill>
                            <a:srgbClr val="000000"/>
                          </a:solidFill>
                          <a:latin typeface="Arial"/>
                        </a:rPr>
                        <a:t>Axis Childrens Fund Reg (G)</a:t>
                      </a:r>
                    </a:p>
                  </a:txBody>
                  <a:tcPr>
                    <a:solidFill>
                      <a:srgbClr val="D5E3CF"/>
                    </a:solidFill>
                  </a:tcPr>
                </a:tc>
                <a:tc>
                  <a:txBody>
                    <a:bodyPr anchorCtr="0"/>
                    <a:lstStyle/>
                    <a:p>
                      <a:pPr algn="l"/>
                      <a:r>
                        <a:rPr sz="900" dirty="1">
                          <a:solidFill>
                            <a:srgbClr val="000000"/>
                          </a:solidFill>
                          <a:latin typeface="Arial"/>
                        </a:rPr>
                        <a:t>BANK OF MAHARASHTRA</a:t>
                      </a:r>
                    </a:p>
                  </a:txBody>
                  <a:tcPr>
                    <a:solidFill>
                      <a:srgbClr val="D5E3CF"/>
                    </a:solidFill>
                  </a:tcPr>
                </a:tc>
                <a:tc>
                  <a:txBody>
                    <a:bodyPr anchorCtr="0"/>
                    <a:lstStyle/>
                    <a:p>
                      <a:pPr algn="l"/>
                      <a:r>
                        <a:rPr sz="900" dirty="1">
                          <a:solidFill>
                            <a:srgbClr val="000000"/>
                          </a:solidFill>
                          <a:latin typeface="Arial"/>
                        </a:rPr>
                        <a:t>xxxxxx14962</a:t>
                      </a:r>
                    </a:p>
                  </a:txBody>
                  <a:tcPr>
                    <a:solidFill>
                      <a:srgbClr val="D5E3CF"/>
                    </a:solidFill>
                  </a:tcPr>
                </a:tc>
                <a:tc>
                  <a:txBody>
                    <a:bodyPr anchorCtr="0"/>
                    <a:lstStyle/>
                    <a:p>
                      <a:pPr algn="l"/>
                      <a:r>
                        <a:rPr sz="900" dirty="1">
                          <a:solidFill>
                            <a:srgbClr val="000000"/>
                          </a:solidFill>
                          <a:latin typeface="Arial"/>
                        </a:rPr>
                        <a:t>MHAB0000978</a:t>
                      </a:r>
                    </a:p>
                  </a:txBody>
                  <a:tcPr>
                    <a:solidFill>
                      <a:srgbClr val="D5E3CF"/>
                    </a:solidFill>
                  </a:tcPr>
                </a:tc>
                <a:tc>
                  <a:txBody>
                    <a:bodyPr anchorCtr="0"/>
                    <a:lstStyle/>
                    <a:p>
                      <a:pPr algn="l"/>
                      <a:endParaRPr sz="900">
                        <a:solidFill>
                          <a:srgbClr val="000000"/>
                        </a:solidFill>
                        <a:latin typeface="Arial"/>
                      </a:endParaRPr>
                    </a:p>
                  </a:txBody>
                  <a:tcPr>
                    <a:solidFill>
                      <a:srgbClr val="D5E3CF"/>
                    </a:solidFill>
                  </a:tcPr>
                </a:tc>
              </a:tr>
              <a:tr h="254000">
                <a:tc>
                  <a:txBody>
                    <a:bodyPr anchorCtr="0"/>
                    <a:lstStyle/>
                    <a:p>
                      <a:pPr algn="ctr"/>
                      <a:r>
                        <a:rPr sz="900" dirty="1">
                          <a:solidFill>
                            <a:srgbClr val="000000"/>
                          </a:solidFill>
                          <a:latin typeface="Arial"/>
                        </a:rPr>
                        <a:t>3</a:t>
                      </a:r>
                    </a:p>
                  </a:txBody>
                  <a:tcPr>
                    <a:solidFill>
                      <a:srgbClr val="D5E3CF"/>
                    </a:solidFill>
                  </a:tcPr>
                </a:tc>
                <a:tc>
                  <a:txBody>
                    <a:bodyPr anchorCtr="0"/>
                    <a:lstStyle/>
                    <a:p>
                      <a:pPr algn="l"/>
                      <a:r>
                        <a:rPr sz="900" dirty="1">
                          <a:solidFill>
                            <a:srgbClr val="000000"/>
                          </a:solidFill>
                          <a:latin typeface="Arial"/>
                        </a:rPr>
                        <a:t>PARIJA NAGESH DONGARE</a:t>
                      </a:r>
                    </a:p>
                  </a:txBody>
                  <a:tcPr>
                    <a:solidFill>
                      <a:srgbClr val="D5E3CF"/>
                    </a:solidFill>
                  </a:tcPr>
                </a:tc>
                <a:tc>
                  <a:txBody>
                    <a:bodyPr anchorCtr="0"/>
                    <a:lstStyle/>
                    <a:p>
                      <a:pPr algn="l"/>
                      <a:r>
                        <a:rPr sz="900" dirty="1">
                          <a:solidFill>
                            <a:srgbClr val="000000"/>
                          </a:solidFill>
                          <a:latin typeface="Arial"/>
                        </a:rPr>
                        <a:t>17722458532</a:t>
                      </a:r>
                    </a:p>
                  </a:txBody>
                  <a:tcPr>
                    <a:solidFill>
                      <a:srgbClr val="D5E3CF"/>
                    </a:solidFill>
                  </a:tcPr>
                </a:tc>
                <a:tc>
                  <a:txBody>
                    <a:bodyPr anchorCtr="0"/>
                    <a:lstStyle/>
                    <a:p>
                      <a:pPr algn="l"/>
                      <a:r>
                        <a:rPr sz="900" dirty="1">
                          <a:solidFill>
                            <a:srgbClr val="000000"/>
                          </a:solidFill>
                          <a:latin typeface="Arial"/>
                        </a:rPr>
                        <a:t>Canara Robeco Equity Hybrid Fund Reg (G)</a:t>
                      </a:r>
                    </a:p>
                  </a:txBody>
                  <a:tcPr>
                    <a:solidFill>
                      <a:srgbClr val="D5E3CF"/>
                    </a:solidFill>
                  </a:tcPr>
                </a:tc>
                <a:tc>
                  <a:txBody>
                    <a:bodyPr anchorCtr="0"/>
                    <a:lstStyle/>
                    <a:p>
                      <a:pPr algn="l"/>
                      <a:r>
                        <a:rPr sz="900" dirty="1">
                          <a:solidFill>
                            <a:srgbClr val="000000"/>
                          </a:solidFill>
                          <a:latin typeface="Arial"/>
                        </a:rPr>
                        <a:t>SVC Co-operative Bank Ltd</a:t>
                      </a:r>
                    </a:p>
                  </a:txBody>
                  <a:tcPr>
                    <a:solidFill>
                      <a:srgbClr val="D5E3CF"/>
                    </a:solidFill>
                  </a:tcPr>
                </a:tc>
                <a:tc>
                  <a:txBody>
                    <a:bodyPr anchorCtr="0"/>
                    <a:lstStyle/>
                    <a:p>
                      <a:pPr algn="l"/>
                      <a:r>
                        <a:rPr sz="900" dirty="1">
                          <a:solidFill>
                            <a:srgbClr val="000000"/>
                          </a:solidFill>
                          <a:latin typeface="Arial"/>
                        </a:rPr>
                        <a:t>xxxxxxxxxx01728</a:t>
                      </a:r>
                    </a:p>
                  </a:txBody>
                  <a:tcPr>
                    <a:solidFill>
                      <a:srgbClr val="D5E3CF"/>
                    </a:solidFill>
                  </a:tcPr>
                </a:tc>
                <a:tc>
                  <a:txBody>
                    <a:bodyPr anchorCtr="0"/>
                    <a:lstStyle/>
                    <a:p>
                      <a:pPr algn="l"/>
                      <a:r>
                        <a:rPr sz="900" dirty="1">
                          <a:solidFill>
                            <a:srgbClr val="000000"/>
                          </a:solidFill>
                          <a:latin typeface="Arial"/>
                        </a:rPr>
                        <a:t>SVCB0000065</a:t>
                      </a:r>
                    </a:p>
                  </a:txBody>
                  <a:tcPr>
                    <a:solidFill>
                      <a:srgbClr val="D5E3CF"/>
                    </a:solidFill>
                  </a:tcPr>
                </a:tc>
                <a:tc>
                  <a:txBody>
                    <a:bodyPr anchorCtr="0"/>
                    <a:lstStyle/>
                    <a:p>
                      <a:pPr algn="l"/>
                      <a:endParaRPr sz="900">
                        <a:solidFill>
                          <a:srgbClr val="000000"/>
                        </a:solidFill>
                        <a:latin typeface="Arial"/>
                      </a:endParaRPr>
                    </a:p>
                  </a:txBody>
                  <a:tcPr>
                    <a:solidFill>
                      <a:srgbClr val="D5E3CF"/>
                    </a:solidFill>
                  </a:tcPr>
                </a:tc>
              </a:tr>
              <a:tr h="254000">
                <a:tc>
                  <a:txBody>
                    <a:bodyPr anchorCtr="0"/>
                    <a:lstStyle/>
                    <a:p>
                      <a:pPr algn="ctr"/>
                      <a:r>
                        <a:rPr sz="900" dirty="1">
                          <a:solidFill>
                            <a:srgbClr val="000000"/>
                          </a:solidFill>
                          <a:latin typeface="Arial"/>
                        </a:rPr>
                        <a:t>4</a:t>
                      </a:r>
                    </a:p>
                  </a:txBody>
                  <a:tcPr>
                    <a:solidFill>
                      <a:srgbClr val="D5E3CF"/>
                    </a:solidFill>
                  </a:tcPr>
                </a:tc>
                <a:tc>
                  <a:txBody>
                    <a:bodyPr anchorCtr="0"/>
                    <a:lstStyle/>
                    <a:p>
                      <a:pPr algn="l"/>
                      <a:r>
                        <a:rPr sz="900" dirty="1">
                          <a:solidFill>
                            <a:srgbClr val="000000"/>
                          </a:solidFill>
                          <a:latin typeface="Arial"/>
                        </a:rPr>
                        <a:t>PRABHA N DONGARE</a:t>
                      </a:r>
                    </a:p>
                  </a:txBody>
                  <a:tcPr>
                    <a:solidFill>
                      <a:srgbClr val="D5E3CF"/>
                    </a:solidFill>
                  </a:tcPr>
                </a:tc>
                <a:tc>
                  <a:txBody>
                    <a:bodyPr anchorCtr="0"/>
                    <a:lstStyle/>
                    <a:p>
                      <a:pPr algn="l"/>
                      <a:r>
                        <a:rPr sz="900" dirty="1">
                          <a:solidFill>
                            <a:srgbClr val="000000"/>
                          </a:solidFill>
                          <a:latin typeface="Arial"/>
                        </a:rPr>
                        <a:t>7773010422</a:t>
                      </a:r>
                    </a:p>
                  </a:txBody>
                  <a:tcPr>
                    <a:solidFill>
                      <a:srgbClr val="D5E3CF"/>
                    </a:solidFill>
                  </a:tcPr>
                </a:tc>
                <a:tc>
                  <a:txBody>
                    <a:bodyPr anchorCtr="0"/>
                    <a:lstStyle/>
                    <a:p>
                      <a:pPr algn="l"/>
                      <a:r>
                        <a:rPr sz="900" dirty="1">
                          <a:solidFill>
                            <a:srgbClr val="000000"/>
                          </a:solidFill>
                          <a:latin typeface="Arial"/>
                        </a:rPr>
                        <a:t>Mirae Asset Large &amp; Midcap Fund Reg (G)</a:t>
                      </a:r>
                    </a:p>
                  </a:txBody>
                  <a:tcPr>
                    <a:solidFill>
                      <a:srgbClr val="D5E3CF"/>
                    </a:solidFill>
                  </a:tcPr>
                </a:tc>
                <a:tc>
                  <a:txBody>
                    <a:bodyPr anchorCtr="0"/>
                    <a:lstStyle/>
                    <a:p>
                      <a:pPr algn="l"/>
                      <a:r>
                        <a:rPr sz="900" dirty="1">
                          <a:solidFill>
                            <a:srgbClr val="000000"/>
                          </a:solidFill>
                          <a:latin typeface="Arial"/>
                        </a:rPr>
                        <a:t>BANK OF MAHARASHTRA</a:t>
                      </a:r>
                    </a:p>
                  </a:txBody>
                  <a:tcPr>
                    <a:solidFill>
                      <a:srgbClr val="D5E3CF"/>
                    </a:solidFill>
                  </a:tcPr>
                </a:tc>
                <a:tc>
                  <a:txBody>
                    <a:bodyPr anchorCtr="0"/>
                    <a:lstStyle/>
                    <a:p>
                      <a:pPr algn="l"/>
                      <a:r>
                        <a:rPr sz="900" dirty="1">
                          <a:solidFill>
                            <a:srgbClr val="000000"/>
                          </a:solidFill>
                          <a:latin typeface="Arial"/>
                        </a:rPr>
                        <a:t>xxxxxx14962</a:t>
                      </a:r>
                    </a:p>
                  </a:txBody>
                  <a:tcPr>
                    <a:solidFill>
                      <a:srgbClr val="D5E3CF"/>
                    </a:solidFill>
                  </a:tcPr>
                </a:tc>
                <a:tc>
                  <a:txBody>
                    <a:bodyPr anchorCtr="0"/>
                    <a:lstStyle/>
                    <a:p>
                      <a:pPr algn="l"/>
                      <a:r>
                        <a:rPr sz="900" dirty="1">
                          <a:solidFill>
                            <a:srgbClr val="000000"/>
                          </a:solidFill>
                          <a:latin typeface="Arial"/>
                        </a:rPr>
                        <a:t>MAHB0000311</a:t>
                      </a:r>
                    </a:p>
                  </a:txBody>
                  <a:tcPr>
                    <a:solidFill>
                      <a:srgbClr val="D5E3CF"/>
                    </a:solidFill>
                  </a:tcPr>
                </a:tc>
                <a:tc>
                  <a:txBody>
                    <a:bodyPr anchorCtr="0"/>
                    <a:lstStyle/>
                    <a:p>
                      <a:pPr algn="l"/>
                      <a:r>
                        <a:rPr sz="900" dirty="1">
                          <a:solidFill>
                            <a:srgbClr val="000000"/>
                          </a:solidFill>
                          <a:latin typeface="Arial"/>
                        </a:rPr>
                        <a:t>NAGESH DONGARE</a:t>
                      </a:r>
                    </a:p>
                  </a:txBody>
                  <a:tcPr>
                    <a:solidFill>
                      <a:srgbClr val="D5E3CF"/>
                    </a:solidFill>
                  </a:tcPr>
                </a:tc>
              </a:tr>
              <a:tr h="254000">
                <a:tc>
                  <a:txBody>
                    <a:bodyPr anchorCtr="0"/>
                    <a:lstStyle/>
                    <a:p>
                      <a:pPr algn="ctr"/>
                      <a:r>
                        <a:rPr sz="900" dirty="1">
                          <a:solidFill>
                            <a:srgbClr val="000000"/>
                          </a:solidFill>
                          <a:latin typeface="Arial"/>
                        </a:rPr>
                        <a:t>5</a:t>
                      </a:r>
                    </a:p>
                  </a:txBody>
                  <a:tcPr>
                    <a:solidFill>
                      <a:srgbClr val="D5E3CF"/>
                    </a:solidFill>
                  </a:tcPr>
                </a:tc>
                <a:tc>
                  <a:txBody>
                    <a:bodyPr anchorCtr="0"/>
                    <a:lstStyle/>
                    <a:p>
                      <a:pPr algn="l"/>
                      <a:r>
                        <a:rPr sz="900" dirty="1">
                          <a:solidFill>
                            <a:srgbClr val="000000"/>
                          </a:solidFill>
                          <a:latin typeface="Arial"/>
                        </a:rPr>
                        <a:t>PRABHA N DONGARE</a:t>
                      </a:r>
                    </a:p>
                  </a:txBody>
                  <a:tcPr>
                    <a:solidFill>
                      <a:srgbClr val="D5E3CF"/>
                    </a:solidFill>
                  </a:tcPr>
                </a:tc>
                <a:tc>
                  <a:txBody>
                    <a:bodyPr anchorCtr="0"/>
                    <a:lstStyle/>
                    <a:p>
                      <a:pPr algn="l"/>
                      <a:r>
                        <a:rPr sz="900" dirty="1">
                          <a:solidFill>
                            <a:srgbClr val="000000"/>
                          </a:solidFill>
                          <a:latin typeface="Arial"/>
                        </a:rPr>
                        <a:t>7773010422</a:t>
                      </a:r>
                    </a:p>
                  </a:txBody>
                  <a:tcPr>
                    <a:solidFill>
                      <a:srgbClr val="D5E3CF"/>
                    </a:solidFill>
                  </a:tcPr>
                </a:tc>
                <a:tc>
                  <a:txBody>
                    <a:bodyPr anchorCtr="0"/>
                    <a:lstStyle/>
                    <a:p>
                      <a:pPr algn="l"/>
                      <a:r>
                        <a:rPr sz="900" dirty="1">
                          <a:solidFill>
                            <a:srgbClr val="000000"/>
                          </a:solidFill>
                          <a:latin typeface="Arial"/>
                        </a:rPr>
                        <a:t>Mirae Asset Aggressive Hybrid Fund Reg (G)</a:t>
                      </a:r>
                    </a:p>
                  </a:txBody>
                  <a:tcPr>
                    <a:solidFill>
                      <a:srgbClr val="D5E3CF"/>
                    </a:solidFill>
                  </a:tcPr>
                </a:tc>
                <a:tc>
                  <a:txBody>
                    <a:bodyPr anchorCtr="0"/>
                    <a:lstStyle/>
                    <a:p>
                      <a:pPr algn="l"/>
                      <a:r>
                        <a:rPr sz="900" dirty="1">
                          <a:solidFill>
                            <a:srgbClr val="000000"/>
                          </a:solidFill>
                          <a:latin typeface="Arial"/>
                        </a:rPr>
                        <a:t>BANK OF MAHARASHTRA</a:t>
                      </a:r>
                    </a:p>
                  </a:txBody>
                  <a:tcPr>
                    <a:solidFill>
                      <a:srgbClr val="D5E3CF"/>
                    </a:solidFill>
                  </a:tcPr>
                </a:tc>
                <a:tc>
                  <a:txBody>
                    <a:bodyPr anchorCtr="0"/>
                    <a:lstStyle/>
                    <a:p>
                      <a:pPr algn="l"/>
                      <a:r>
                        <a:rPr sz="900" dirty="1">
                          <a:solidFill>
                            <a:srgbClr val="000000"/>
                          </a:solidFill>
                          <a:latin typeface="Arial"/>
                        </a:rPr>
                        <a:t>xxxxxx14962</a:t>
                      </a:r>
                    </a:p>
                  </a:txBody>
                  <a:tcPr>
                    <a:solidFill>
                      <a:srgbClr val="D5E3CF"/>
                    </a:solidFill>
                  </a:tcPr>
                </a:tc>
                <a:tc>
                  <a:txBody>
                    <a:bodyPr anchorCtr="0"/>
                    <a:lstStyle/>
                    <a:p>
                      <a:pPr algn="l"/>
                      <a:r>
                        <a:rPr sz="900" dirty="1">
                          <a:solidFill>
                            <a:srgbClr val="000000"/>
                          </a:solidFill>
                          <a:latin typeface="Arial"/>
                        </a:rPr>
                        <a:t>MAHB0000311</a:t>
                      </a:r>
                    </a:p>
                  </a:txBody>
                  <a:tcPr>
                    <a:solidFill>
                      <a:srgbClr val="D5E3CF"/>
                    </a:solidFill>
                  </a:tcPr>
                </a:tc>
                <a:tc>
                  <a:txBody>
                    <a:bodyPr anchorCtr="0"/>
                    <a:lstStyle/>
                    <a:p>
                      <a:pPr algn="l"/>
                      <a:r>
                        <a:rPr sz="900" dirty="1">
                          <a:solidFill>
                            <a:srgbClr val="000000"/>
                          </a:solidFill>
                          <a:latin typeface="Arial"/>
                        </a:rPr>
                        <a:t>NAGESH DONGARE</a:t>
                      </a:r>
                    </a:p>
                  </a:txBody>
                  <a:tcPr>
                    <a:solidFill>
                      <a:srgbClr val="D5E3CF"/>
                    </a:solidFill>
                  </a:tcPr>
                </a:tc>
              </a:tr>
              <a:tr h="254000">
                <a:tc>
                  <a:txBody>
                    <a:bodyPr anchorCtr="0"/>
                    <a:lstStyle/>
                    <a:p>
                      <a:pPr algn="ctr"/>
                      <a:r>
                        <a:rPr sz="900" dirty="1">
                          <a:solidFill>
                            <a:srgbClr val="000000"/>
                          </a:solidFill>
                          <a:latin typeface="Arial"/>
                        </a:rPr>
                        <a:t>6</a:t>
                      </a:r>
                    </a:p>
                  </a:txBody>
                  <a:tcPr>
                    <a:solidFill>
                      <a:srgbClr val="D5E3CF"/>
                    </a:solidFill>
                  </a:tcPr>
                </a:tc>
                <a:tc>
                  <a:txBody>
                    <a:bodyPr anchorCtr="0"/>
                    <a:lstStyle/>
                    <a:p>
                      <a:pPr algn="l"/>
                      <a:r>
                        <a:rPr sz="900" dirty="1">
                          <a:solidFill>
                            <a:srgbClr val="000000"/>
                          </a:solidFill>
                          <a:latin typeface="Arial"/>
                        </a:rPr>
                        <a:t>PRABHA NAGESH DONGARE</a:t>
                      </a:r>
                    </a:p>
                  </a:txBody>
                  <a:tcPr>
                    <a:solidFill>
                      <a:srgbClr val="D5E3CF"/>
                    </a:solidFill>
                  </a:tcPr>
                </a:tc>
                <a:tc>
                  <a:txBody>
                    <a:bodyPr anchorCtr="0"/>
                    <a:lstStyle/>
                    <a:p>
                      <a:pPr algn="l"/>
                      <a:r>
                        <a:rPr sz="900" dirty="1">
                          <a:solidFill>
                            <a:srgbClr val="000000"/>
                          </a:solidFill>
                          <a:latin typeface="Arial"/>
                        </a:rPr>
                        <a:t>2377381/73</a:t>
                      </a:r>
                    </a:p>
                  </a:txBody>
                  <a:tcPr>
                    <a:solidFill>
                      <a:srgbClr val="D5E3CF"/>
                    </a:solidFill>
                  </a:tcPr>
                </a:tc>
                <a:tc>
                  <a:txBody>
                    <a:bodyPr anchorCtr="0"/>
                    <a:lstStyle/>
                    <a:p>
                      <a:pPr algn="l"/>
                      <a:r>
                        <a:rPr sz="900" dirty="1">
                          <a:solidFill>
                            <a:srgbClr val="000000"/>
                          </a:solidFill>
                          <a:latin typeface="Arial"/>
                        </a:rPr>
                        <a:t>Bandhan ELSS Tax saver Fund Reg (G)</a:t>
                      </a:r>
                    </a:p>
                  </a:txBody>
                  <a:tcPr>
                    <a:solidFill>
                      <a:srgbClr val="D5E3CF"/>
                    </a:solidFill>
                  </a:tcPr>
                </a:tc>
                <a:tc>
                  <a:txBody>
                    <a:bodyPr anchorCtr="0"/>
                    <a:lstStyle/>
                    <a:p>
                      <a:pPr algn="l"/>
                      <a:r>
                        <a:rPr sz="900" dirty="1">
                          <a:solidFill>
                            <a:srgbClr val="000000"/>
                          </a:solidFill>
                          <a:latin typeface="Arial"/>
                        </a:rPr>
                        <a:t>BANK OF MAHARASHTRA</a:t>
                      </a:r>
                    </a:p>
                  </a:txBody>
                  <a:tcPr>
                    <a:solidFill>
                      <a:srgbClr val="D5E3CF"/>
                    </a:solidFill>
                  </a:tcPr>
                </a:tc>
                <a:tc>
                  <a:txBody>
                    <a:bodyPr anchorCtr="0"/>
                    <a:lstStyle/>
                    <a:p>
                      <a:pPr algn="l"/>
                      <a:r>
                        <a:rPr sz="900" dirty="1">
                          <a:solidFill>
                            <a:srgbClr val="000000"/>
                          </a:solidFill>
                          <a:latin typeface="Arial"/>
                        </a:rPr>
                        <a:t>xxxxxx14962</a:t>
                      </a:r>
                    </a:p>
                  </a:txBody>
                  <a:tcPr>
                    <a:solidFill>
                      <a:srgbClr val="D5E3CF"/>
                    </a:solidFill>
                  </a:tcPr>
                </a:tc>
                <a:tc>
                  <a:txBody>
                    <a:bodyPr anchorCtr="0"/>
                    <a:lstStyle/>
                    <a:p>
                      <a:pPr algn="l"/>
                      <a:r>
                        <a:rPr sz="900" dirty="1">
                          <a:solidFill>
                            <a:srgbClr val="000000"/>
                          </a:solidFill>
                          <a:latin typeface="Arial"/>
                        </a:rPr>
                        <a:t>MAHB0000311</a:t>
                      </a:r>
                    </a:p>
                  </a:txBody>
                  <a:tcPr>
                    <a:solidFill>
                      <a:srgbClr val="D5E3CF"/>
                    </a:solidFill>
                  </a:tcPr>
                </a:tc>
                <a:tc>
                  <a:txBody>
                    <a:bodyPr anchorCtr="0"/>
                    <a:lstStyle/>
                    <a:p>
                      <a:pPr algn="l"/>
                      <a:r>
                        <a:rPr sz="900" dirty="1">
                          <a:solidFill>
                            <a:srgbClr val="000000"/>
                          </a:solidFill>
                          <a:latin typeface="Arial"/>
                        </a:rPr>
                        <a:t>NAGESH B DONGARE</a:t>
                      </a:r>
                    </a:p>
                  </a:txBody>
                  <a:tcPr>
                    <a:solidFill>
                      <a:srgbClr val="D5E3CF"/>
                    </a:solidFill>
                  </a:tcPr>
                </a:tc>
              </a:tr>
              <a:tr h="254000">
                <a:tc>
                  <a:txBody>
                    <a:bodyPr anchorCtr="0"/>
                    <a:lstStyle/>
                    <a:p>
                      <a:pPr algn="ctr"/>
                      <a:r>
                        <a:rPr sz="900" dirty="1">
                          <a:solidFill>
                            <a:srgbClr val="000000"/>
                          </a:solidFill>
                          <a:latin typeface="Arial"/>
                        </a:rPr>
                        <a:t>7</a:t>
                      </a:r>
                    </a:p>
                  </a:txBody>
                  <a:tcPr>
                    <a:solidFill>
                      <a:srgbClr val="D5E3CF"/>
                    </a:solidFill>
                  </a:tcPr>
                </a:tc>
                <a:tc>
                  <a:txBody>
                    <a:bodyPr anchorCtr="0"/>
                    <a:lstStyle/>
                    <a:p>
                      <a:pPr algn="l"/>
                      <a:r>
                        <a:rPr sz="900" dirty="1">
                          <a:solidFill>
                            <a:srgbClr val="000000"/>
                          </a:solidFill>
                          <a:latin typeface="Arial"/>
                        </a:rPr>
                        <a:t>PRABHA NAGESH DONGARE</a:t>
                      </a:r>
                    </a:p>
                  </a:txBody>
                  <a:tcPr>
                    <a:solidFill>
                      <a:srgbClr val="D5E3CF"/>
                    </a:solidFill>
                  </a:tcPr>
                </a:tc>
                <a:tc>
                  <a:txBody>
                    <a:bodyPr anchorCtr="0"/>
                    <a:lstStyle/>
                    <a:p>
                      <a:pPr algn="l"/>
                      <a:r>
                        <a:rPr sz="900" dirty="1">
                          <a:solidFill>
                            <a:srgbClr val="000000"/>
                          </a:solidFill>
                          <a:latin typeface="Arial"/>
                        </a:rPr>
                        <a:t>19605391/68</a:t>
                      </a:r>
                    </a:p>
                  </a:txBody>
                  <a:tcPr>
                    <a:solidFill>
                      <a:srgbClr val="D5E3CF"/>
                    </a:solidFill>
                  </a:tcPr>
                </a:tc>
                <a:tc>
                  <a:txBody>
                    <a:bodyPr anchorCtr="0"/>
                    <a:lstStyle/>
                    <a:p>
                      <a:pPr algn="l"/>
                      <a:r>
                        <a:rPr sz="900" dirty="1">
                          <a:solidFill>
                            <a:srgbClr val="000000"/>
                          </a:solidFill>
                          <a:latin typeface="Arial"/>
                        </a:rPr>
                        <a:t>HDFC Large And Mid Cap Fund Reg (G)</a:t>
                      </a:r>
                    </a:p>
                  </a:txBody>
                  <a:tcPr>
                    <a:solidFill>
                      <a:srgbClr val="D5E3CF"/>
                    </a:solidFill>
                  </a:tcPr>
                </a:tc>
                <a:tc>
                  <a:txBody>
                    <a:bodyPr anchorCtr="0"/>
                    <a:lstStyle/>
                    <a:p>
                      <a:pPr algn="l"/>
                      <a:r>
                        <a:rPr sz="900" dirty="1">
                          <a:solidFill>
                            <a:srgbClr val="000000"/>
                          </a:solidFill>
                          <a:latin typeface="Arial"/>
                        </a:rPr>
                        <a:t>BANK OF MAHARASHTRA</a:t>
                      </a:r>
                    </a:p>
                  </a:txBody>
                  <a:tcPr>
                    <a:solidFill>
                      <a:srgbClr val="D5E3CF"/>
                    </a:solidFill>
                  </a:tcPr>
                </a:tc>
                <a:tc>
                  <a:txBody>
                    <a:bodyPr anchorCtr="0"/>
                    <a:lstStyle/>
                    <a:p>
                      <a:pPr algn="l"/>
                      <a:r>
                        <a:rPr sz="900" dirty="1">
                          <a:solidFill>
                            <a:srgbClr val="000000"/>
                          </a:solidFill>
                          <a:latin typeface="Arial"/>
                        </a:rPr>
                        <a:t>xxxxxx14962</a:t>
                      </a:r>
                    </a:p>
                  </a:txBody>
                  <a:tcPr>
                    <a:solidFill>
                      <a:srgbClr val="D5E3CF"/>
                    </a:solidFill>
                  </a:tcPr>
                </a:tc>
                <a:tc>
                  <a:txBody>
                    <a:bodyPr anchorCtr="0"/>
                    <a:lstStyle/>
                    <a:p>
                      <a:pPr algn="l"/>
                      <a:r>
                        <a:rPr sz="900" dirty="1">
                          <a:solidFill>
                            <a:srgbClr val="000000"/>
                          </a:solidFill>
                          <a:latin typeface="Arial"/>
                        </a:rPr>
                        <a:t>MAHB0000311</a:t>
                      </a:r>
                    </a:p>
                  </a:txBody>
                  <a:tcPr>
                    <a:solidFill>
                      <a:srgbClr val="D5E3CF"/>
                    </a:solidFill>
                  </a:tcPr>
                </a:tc>
                <a:tc>
                  <a:txBody>
                    <a:bodyPr anchorCtr="0"/>
                    <a:lstStyle/>
                    <a:p>
                      <a:pPr algn="l"/>
                      <a:r>
                        <a:rPr sz="900" dirty="1">
                          <a:solidFill>
                            <a:srgbClr val="000000"/>
                          </a:solidFill>
                          <a:latin typeface="Arial"/>
                        </a:rPr>
                        <a:t>NAGESH B DONGARE</a:t>
                      </a:r>
                    </a:p>
                  </a:txBody>
                  <a:tcPr>
                    <a:solidFill>
                      <a:srgbClr val="D5E3CF"/>
                    </a:solidFill>
                  </a:tcPr>
                </a:tc>
              </a:tr>
              <a:tr h="254000">
                <a:tc>
                  <a:txBody>
                    <a:bodyPr anchorCtr="0"/>
                    <a:lstStyle/>
                    <a:p>
                      <a:pPr algn="ctr"/>
                      <a:r>
                        <a:rPr sz="900" dirty="1">
                          <a:solidFill>
                            <a:srgbClr val="000000"/>
                          </a:solidFill>
                          <a:latin typeface="Arial"/>
                        </a:rPr>
                        <a:t>8</a:t>
                      </a:r>
                    </a:p>
                  </a:txBody>
                  <a:tcPr>
                    <a:solidFill>
                      <a:srgbClr val="D5E3CF"/>
                    </a:solidFill>
                  </a:tcPr>
                </a:tc>
                <a:tc>
                  <a:txBody>
                    <a:bodyPr anchorCtr="0"/>
                    <a:lstStyle/>
                    <a:p>
                      <a:pPr algn="l"/>
                      <a:r>
                        <a:rPr sz="900" dirty="1">
                          <a:solidFill>
                            <a:srgbClr val="000000"/>
                          </a:solidFill>
                          <a:latin typeface="Arial"/>
                        </a:rPr>
                        <a:t>PRABHA NAGESH DONGARE</a:t>
                      </a:r>
                    </a:p>
                  </a:txBody>
                  <a:tcPr>
                    <a:solidFill>
                      <a:srgbClr val="D5E3CF"/>
                    </a:solidFill>
                  </a:tcPr>
                </a:tc>
                <a:tc>
                  <a:txBody>
                    <a:bodyPr anchorCtr="0"/>
                    <a:lstStyle/>
                    <a:p>
                      <a:pPr algn="l"/>
                      <a:r>
                        <a:rPr sz="900" dirty="1">
                          <a:solidFill>
                            <a:srgbClr val="000000"/>
                          </a:solidFill>
                          <a:latin typeface="Arial"/>
                        </a:rPr>
                        <a:t>17742169486</a:t>
                      </a:r>
                    </a:p>
                  </a:txBody>
                  <a:tcPr>
                    <a:solidFill>
                      <a:srgbClr val="D5E3CF"/>
                    </a:solidFill>
                  </a:tcPr>
                </a:tc>
                <a:tc>
                  <a:txBody>
                    <a:bodyPr anchorCtr="0"/>
                    <a:lstStyle/>
                    <a:p>
                      <a:pPr algn="l"/>
                      <a:r>
                        <a:rPr sz="900" dirty="1">
                          <a:solidFill>
                            <a:srgbClr val="000000"/>
                          </a:solidFill>
                          <a:latin typeface="Arial"/>
                        </a:rPr>
                        <a:t>Canara Robeco ELSS Tax Saver Fund Reg (G)</a:t>
                      </a:r>
                    </a:p>
                  </a:txBody>
                  <a:tcPr>
                    <a:solidFill>
                      <a:srgbClr val="D5E3CF"/>
                    </a:solidFill>
                  </a:tcPr>
                </a:tc>
                <a:tc>
                  <a:txBody>
                    <a:bodyPr anchorCtr="0"/>
                    <a:lstStyle/>
                    <a:p>
                      <a:pPr algn="l"/>
                      <a:r>
                        <a:rPr sz="900" dirty="1">
                          <a:solidFill>
                            <a:srgbClr val="000000"/>
                          </a:solidFill>
                          <a:latin typeface="Arial"/>
                        </a:rPr>
                        <a:t>BANK OF MAHARASHTRA</a:t>
                      </a:r>
                    </a:p>
                  </a:txBody>
                  <a:tcPr>
                    <a:solidFill>
                      <a:srgbClr val="D5E3CF"/>
                    </a:solidFill>
                  </a:tcPr>
                </a:tc>
                <a:tc>
                  <a:txBody>
                    <a:bodyPr anchorCtr="0"/>
                    <a:lstStyle/>
                    <a:p>
                      <a:pPr algn="l"/>
                      <a:r>
                        <a:rPr sz="900" dirty="1">
                          <a:solidFill>
                            <a:srgbClr val="000000"/>
                          </a:solidFill>
                          <a:latin typeface="Arial"/>
                        </a:rPr>
                        <a:t>xxxxxx14962</a:t>
                      </a:r>
                    </a:p>
                  </a:txBody>
                  <a:tcPr>
                    <a:solidFill>
                      <a:srgbClr val="D5E3CF"/>
                    </a:solidFill>
                  </a:tcPr>
                </a:tc>
                <a:tc>
                  <a:txBody>
                    <a:bodyPr anchorCtr="0"/>
                    <a:lstStyle/>
                    <a:p>
                      <a:pPr algn="l"/>
                      <a:r>
                        <a:rPr sz="900" dirty="1">
                          <a:solidFill>
                            <a:srgbClr val="000000"/>
                          </a:solidFill>
                          <a:latin typeface="Arial"/>
                        </a:rPr>
                        <a:t>MAHB0000311</a:t>
                      </a:r>
                    </a:p>
                  </a:txBody>
                  <a:tcPr>
                    <a:solidFill>
                      <a:srgbClr val="D5E3CF"/>
                    </a:solidFill>
                  </a:tcPr>
                </a:tc>
                <a:tc>
                  <a:txBody>
                    <a:bodyPr anchorCtr="0"/>
                    <a:lstStyle/>
                    <a:p>
                      <a:pPr algn="l"/>
                      <a:r>
                        <a:rPr sz="900" dirty="1">
                          <a:solidFill>
                            <a:srgbClr val="000000"/>
                          </a:solidFill>
                          <a:latin typeface="Arial"/>
                        </a:rPr>
                        <a:t>NAGESH B DONGARE</a:t>
                      </a:r>
                    </a:p>
                  </a:txBody>
                  <a:tcPr>
                    <a:solidFill>
                      <a:srgbClr val="D5E3CF"/>
                    </a:solidFill>
                  </a:tcPr>
                </a:tc>
              </a:tr>
              <a:tr h="254000">
                <a:tc>
                  <a:txBody>
                    <a:bodyPr anchorCtr="0"/>
                    <a:lstStyle/>
                    <a:p>
                      <a:pPr algn="ctr"/>
                      <a:r>
                        <a:rPr sz="900" dirty="1">
                          <a:solidFill>
                            <a:srgbClr val="000000"/>
                          </a:solidFill>
                          <a:latin typeface="Arial"/>
                        </a:rPr>
                        <a:t>9</a:t>
                      </a:r>
                    </a:p>
                  </a:txBody>
                  <a:tcPr>
                    <a:solidFill>
                      <a:srgbClr val="D5E3CF"/>
                    </a:solidFill>
                  </a:tcPr>
                </a:tc>
                <a:tc>
                  <a:txBody>
                    <a:bodyPr anchorCtr="0"/>
                    <a:lstStyle/>
                    <a:p>
                      <a:pPr algn="l"/>
                      <a:r>
                        <a:rPr sz="900" dirty="1">
                          <a:solidFill>
                            <a:srgbClr val="000000"/>
                          </a:solidFill>
                          <a:latin typeface="Arial"/>
                        </a:rPr>
                        <a:t>PRABHA NAGESH DONGARE</a:t>
                      </a:r>
                    </a:p>
                  </a:txBody>
                  <a:tcPr>
                    <a:solidFill>
                      <a:srgbClr val="D5E3CF"/>
                    </a:solidFill>
                  </a:tcPr>
                </a:tc>
                <a:tc>
                  <a:txBody>
                    <a:bodyPr anchorCtr="0"/>
                    <a:lstStyle/>
                    <a:p>
                      <a:pPr algn="l"/>
                      <a:r>
                        <a:rPr sz="900" dirty="1">
                          <a:solidFill>
                            <a:srgbClr val="000000"/>
                          </a:solidFill>
                          <a:latin typeface="Arial"/>
                        </a:rPr>
                        <a:t>5276471/17</a:t>
                      </a:r>
                    </a:p>
                  </a:txBody>
                  <a:tcPr>
                    <a:solidFill>
                      <a:srgbClr val="D5E3CF"/>
                    </a:solidFill>
                  </a:tcPr>
                </a:tc>
                <a:tc>
                  <a:txBody>
                    <a:bodyPr anchorCtr="0"/>
                    <a:lstStyle/>
                    <a:p>
                      <a:pPr algn="l"/>
                      <a:r>
                        <a:rPr sz="900" dirty="1">
                          <a:solidFill>
                            <a:srgbClr val="000000"/>
                          </a:solidFill>
                          <a:latin typeface="Arial"/>
                        </a:rPr>
                        <a:t>Kotak Smallcap Fund (G)</a:t>
                      </a:r>
                    </a:p>
                  </a:txBody>
                  <a:tcPr>
                    <a:solidFill>
                      <a:srgbClr val="D5E3CF"/>
                    </a:solidFill>
                  </a:tcPr>
                </a:tc>
                <a:tc>
                  <a:txBody>
                    <a:bodyPr anchorCtr="0"/>
                    <a:lstStyle/>
                    <a:p>
                      <a:pPr algn="l"/>
                      <a:r>
                        <a:rPr sz="900" dirty="1">
                          <a:solidFill>
                            <a:srgbClr val="000000"/>
                          </a:solidFill>
                          <a:latin typeface="Arial"/>
                        </a:rPr>
                        <a:t>BANK OF MAHARASHTRA</a:t>
                      </a:r>
                    </a:p>
                  </a:txBody>
                  <a:tcPr>
                    <a:solidFill>
                      <a:srgbClr val="D5E3CF"/>
                    </a:solidFill>
                  </a:tcPr>
                </a:tc>
                <a:tc>
                  <a:txBody>
                    <a:bodyPr anchorCtr="0"/>
                    <a:lstStyle/>
                    <a:p>
                      <a:pPr algn="l"/>
                      <a:r>
                        <a:rPr sz="900" dirty="1">
                          <a:solidFill>
                            <a:srgbClr val="000000"/>
                          </a:solidFill>
                          <a:latin typeface="Arial"/>
                        </a:rPr>
                        <a:t>xxxxxx14962</a:t>
                      </a:r>
                    </a:p>
                  </a:txBody>
                  <a:tcPr>
                    <a:solidFill>
                      <a:srgbClr val="D5E3CF"/>
                    </a:solidFill>
                  </a:tcPr>
                </a:tc>
                <a:tc>
                  <a:txBody>
                    <a:bodyPr anchorCtr="0"/>
                    <a:lstStyle/>
                    <a:p>
                      <a:pPr algn="l"/>
                      <a:r>
                        <a:rPr sz="900" dirty="1">
                          <a:solidFill>
                            <a:srgbClr val="000000"/>
                          </a:solidFill>
                          <a:latin typeface="Arial"/>
                        </a:rPr>
                        <a:t>MAHB0000311</a:t>
                      </a:r>
                    </a:p>
                  </a:txBody>
                  <a:tcPr>
                    <a:solidFill>
                      <a:srgbClr val="D5E3CF"/>
                    </a:solidFill>
                  </a:tcPr>
                </a:tc>
                <a:tc>
                  <a:txBody>
                    <a:bodyPr anchorCtr="0"/>
                    <a:lstStyle/>
                    <a:p>
                      <a:pPr algn="l"/>
                      <a:r>
                        <a:rPr sz="900" dirty="1">
                          <a:solidFill>
                            <a:srgbClr val="000000"/>
                          </a:solidFill>
                          <a:latin typeface="Arial"/>
                        </a:rPr>
                        <a:t>NAGESH B DONGARE</a:t>
                      </a:r>
                    </a:p>
                  </a:txBody>
                  <a:tcPr>
                    <a:solidFill>
                      <a:srgbClr val="D5E3CF"/>
                    </a:solidFill>
                  </a:tcPr>
                </a:tc>
              </a:tr>
              <a:tr h="254000">
                <a:tc>
                  <a:txBody>
                    <a:bodyPr anchorCtr="0"/>
                    <a:lstStyle/>
                    <a:p>
                      <a:pPr algn="ctr"/>
                      <a:r>
                        <a:rPr sz="900" dirty="1">
                          <a:solidFill>
                            <a:srgbClr val="000000"/>
                          </a:solidFill>
                          <a:latin typeface="Arial"/>
                        </a:rPr>
                        <a:t>10</a:t>
                      </a:r>
                    </a:p>
                  </a:txBody>
                  <a:tcPr>
                    <a:solidFill>
                      <a:srgbClr val="D5E3CF"/>
                    </a:solidFill>
                  </a:tcPr>
                </a:tc>
                <a:tc>
                  <a:txBody>
                    <a:bodyPr anchorCtr="0"/>
                    <a:lstStyle/>
                    <a:p>
                      <a:pPr algn="l"/>
                      <a:r>
                        <a:rPr sz="900" dirty="1">
                          <a:solidFill>
                            <a:srgbClr val="000000"/>
                          </a:solidFill>
                          <a:latin typeface="Arial"/>
                        </a:rPr>
                        <a:t>PRABHA NAGESH DONGARE</a:t>
                      </a:r>
                    </a:p>
                  </a:txBody>
                  <a:tcPr>
                    <a:solidFill>
                      <a:srgbClr val="D5E3CF"/>
                    </a:solidFill>
                  </a:tcPr>
                </a:tc>
                <a:tc>
                  <a:txBody>
                    <a:bodyPr anchorCtr="0"/>
                    <a:lstStyle/>
                    <a:p>
                      <a:pPr algn="l"/>
                      <a:r>
                        <a:rPr sz="900" dirty="1">
                          <a:solidFill>
                            <a:srgbClr val="000000"/>
                          </a:solidFill>
                          <a:latin typeface="Arial"/>
                        </a:rPr>
                        <a:t>24408250</a:t>
                      </a:r>
                    </a:p>
                  </a:txBody>
                  <a:tcPr>
                    <a:solidFill>
                      <a:srgbClr val="D5E3CF"/>
                    </a:solidFill>
                  </a:tcPr>
                </a:tc>
                <a:tc>
                  <a:txBody>
                    <a:bodyPr anchorCtr="0"/>
                    <a:lstStyle/>
                    <a:p>
                      <a:pPr algn="l"/>
                      <a:r>
                        <a:rPr sz="900" dirty="1">
                          <a:solidFill>
                            <a:srgbClr val="000000"/>
                          </a:solidFill>
                          <a:latin typeface="Arial"/>
                        </a:rPr>
                        <a:t>SBI Retirement Benefit Fund Aggressive Hybrid Reg (G)</a:t>
                      </a:r>
                    </a:p>
                  </a:txBody>
                  <a:tcPr>
                    <a:solidFill>
                      <a:srgbClr val="D5E3CF"/>
                    </a:solidFill>
                  </a:tcPr>
                </a:tc>
                <a:tc>
                  <a:txBody>
                    <a:bodyPr anchorCtr="0"/>
                    <a:lstStyle/>
                    <a:p>
                      <a:pPr algn="l"/>
                      <a:r>
                        <a:rPr sz="900" dirty="1">
                          <a:solidFill>
                            <a:srgbClr val="000000"/>
                          </a:solidFill>
                          <a:latin typeface="Arial"/>
                        </a:rPr>
                        <a:t>BANK OF MAHARASHTRA</a:t>
                      </a:r>
                    </a:p>
                  </a:txBody>
                  <a:tcPr>
                    <a:solidFill>
                      <a:srgbClr val="D5E3CF"/>
                    </a:solidFill>
                  </a:tcPr>
                </a:tc>
                <a:tc>
                  <a:txBody>
                    <a:bodyPr anchorCtr="0"/>
                    <a:lstStyle/>
                    <a:p>
                      <a:pPr algn="l"/>
                      <a:r>
                        <a:rPr sz="900" dirty="1">
                          <a:solidFill>
                            <a:srgbClr val="000000"/>
                          </a:solidFill>
                          <a:latin typeface="Arial"/>
                        </a:rPr>
                        <a:t>xxxxxx14962</a:t>
                      </a:r>
                    </a:p>
                  </a:txBody>
                  <a:tcPr>
                    <a:solidFill>
                      <a:srgbClr val="D5E3CF"/>
                    </a:solidFill>
                  </a:tcPr>
                </a:tc>
                <a:tc>
                  <a:txBody>
                    <a:bodyPr anchorCtr="0"/>
                    <a:lstStyle/>
                    <a:p>
                      <a:pPr algn="l"/>
                      <a:r>
                        <a:rPr sz="900" dirty="1">
                          <a:solidFill>
                            <a:srgbClr val="000000"/>
                          </a:solidFill>
                          <a:latin typeface="Arial"/>
                        </a:rPr>
                        <a:t>MAHB0000311</a:t>
                      </a:r>
                    </a:p>
                  </a:txBody>
                  <a:tcPr>
                    <a:solidFill>
                      <a:srgbClr val="D5E3CF"/>
                    </a:solidFill>
                  </a:tcPr>
                </a:tc>
                <a:tc>
                  <a:txBody>
                    <a:bodyPr anchorCtr="0"/>
                    <a:lstStyle/>
                    <a:p>
                      <a:pPr algn="l"/>
                      <a:r>
                        <a:rPr sz="900" dirty="1">
                          <a:solidFill>
                            <a:srgbClr val="000000"/>
                          </a:solidFill>
                          <a:latin typeface="Arial"/>
                        </a:rPr>
                        <a:t>NAGESH B DONGARE</a:t>
                      </a:r>
                    </a:p>
                  </a:txBody>
                  <a:tcPr>
                    <a:solidFill>
                      <a:srgbClr val="D5E3CF"/>
                    </a:solidFill>
                  </a:tcPr>
                </a:tc>
              </a:tr>
              <a:tr h="254000">
                <a:tc>
                  <a:txBody>
                    <a:bodyPr anchorCtr="0"/>
                    <a:lstStyle/>
                    <a:p>
                      <a:pPr algn="ctr"/>
                      <a:r>
                        <a:rPr sz="900" dirty="1">
                          <a:solidFill>
                            <a:srgbClr val="000000"/>
                          </a:solidFill>
                          <a:latin typeface="Arial"/>
                        </a:rPr>
                        <a:t>11</a:t>
                      </a:r>
                    </a:p>
                  </a:txBody>
                  <a:tcPr>
                    <a:solidFill>
                      <a:srgbClr val="D5E3CF"/>
                    </a:solidFill>
                  </a:tcPr>
                </a:tc>
                <a:tc>
                  <a:txBody>
                    <a:bodyPr anchorCtr="0"/>
                    <a:lstStyle/>
                    <a:p>
                      <a:pPr algn="l"/>
                      <a:r>
                        <a:rPr sz="900" dirty="1">
                          <a:solidFill>
                            <a:srgbClr val="000000"/>
                          </a:solidFill>
                          <a:latin typeface="Arial"/>
                        </a:rPr>
                        <a:t>PRABHA NAGESH DONGARE</a:t>
                      </a:r>
                    </a:p>
                  </a:txBody>
                  <a:tcPr>
                    <a:solidFill>
                      <a:srgbClr val="D5E3CF"/>
                    </a:solidFill>
                  </a:tcPr>
                </a:tc>
                <a:tc>
                  <a:txBody>
                    <a:bodyPr anchorCtr="0"/>
                    <a:lstStyle/>
                    <a:p>
                      <a:pPr algn="l"/>
                      <a:r>
                        <a:rPr sz="900" dirty="1">
                          <a:solidFill>
                            <a:srgbClr val="000000"/>
                          </a:solidFill>
                          <a:latin typeface="Arial"/>
                        </a:rPr>
                        <a:t>2750123/63</a:t>
                      </a:r>
                    </a:p>
                  </a:txBody>
                  <a:tcPr>
                    <a:solidFill>
                      <a:srgbClr val="D5E3CF"/>
                    </a:solidFill>
                  </a:tcPr>
                </a:tc>
                <a:tc>
                  <a:txBody>
                    <a:bodyPr anchorCtr="0"/>
                    <a:lstStyle/>
                    <a:p>
                      <a:pPr algn="l"/>
                      <a:r>
                        <a:rPr sz="900" dirty="1">
                          <a:solidFill>
                            <a:srgbClr val="000000"/>
                          </a:solidFill>
                          <a:latin typeface="Arial"/>
                        </a:rPr>
                        <a:t>HSBC Ultra Short Duration Fund Reg (G)</a:t>
                      </a:r>
                    </a:p>
                  </a:txBody>
                  <a:tcPr>
                    <a:solidFill>
                      <a:srgbClr val="D5E3CF"/>
                    </a:solidFill>
                  </a:tcPr>
                </a:tc>
                <a:tc>
                  <a:txBody>
                    <a:bodyPr anchorCtr="0"/>
                    <a:lstStyle/>
                    <a:p>
                      <a:pPr algn="l"/>
                      <a:endParaRPr sz="900">
                        <a:solidFill>
                          <a:srgbClr val="000000"/>
                        </a:solidFill>
                        <a:latin typeface="Arial"/>
                      </a:endParaRPr>
                    </a:p>
                  </a:txBody>
                  <a:tcPr>
                    <a:solidFill>
                      <a:srgbClr val="D5E3CF"/>
                    </a:solidFill>
                  </a:tcPr>
                </a:tc>
                <a:tc>
                  <a:txBody>
                    <a:bodyPr anchorCtr="0"/>
                    <a:lstStyle/>
                    <a:p>
                      <a:pPr algn="l"/>
                      <a:endParaRPr sz="900">
                        <a:solidFill>
                          <a:srgbClr val="000000"/>
                        </a:solidFill>
                        <a:latin typeface="Arial"/>
                      </a:endParaRPr>
                    </a:p>
                  </a:txBody>
                  <a:tcPr>
                    <a:solidFill>
                      <a:srgbClr val="D5E3CF"/>
                    </a:solidFill>
                  </a:tcPr>
                </a:tc>
                <a:tc>
                  <a:txBody>
                    <a:bodyPr anchorCtr="0"/>
                    <a:lstStyle/>
                    <a:p>
                      <a:pPr algn="l"/>
                      <a:endParaRPr sz="900">
                        <a:solidFill>
                          <a:srgbClr val="000000"/>
                        </a:solidFill>
                        <a:latin typeface="Arial"/>
                      </a:endParaRPr>
                    </a:p>
                  </a:txBody>
                  <a:tcPr>
                    <a:solidFill>
                      <a:srgbClr val="D5E3CF"/>
                    </a:solidFill>
                  </a:tcPr>
                </a:tc>
                <a:tc>
                  <a:txBody>
                    <a:bodyPr anchorCtr="0"/>
                    <a:lstStyle/>
                    <a:p>
                      <a:pPr algn="l"/>
                      <a:endParaRPr sz="900">
                        <a:solidFill>
                          <a:srgbClr val="000000"/>
                        </a:solidFill>
                        <a:latin typeface="Arial"/>
                      </a:endParaRPr>
                    </a:p>
                  </a:txBody>
                  <a:tcPr>
                    <a:solidFill>
                      <a:srgbClr val="D5E3CF"/>
                    </a:solidFill>
                  </a:tcPr>
                </a:tc>
              </a:tr>
              <a:tr h="254000">
                <a:tc>
                  <a:txBody>
                    <a:bodyPr anchorCtr="0"/>
                    <a:lstStyle/>
                    <a:p>
                      <a:pPr algn="ctr"/>
                      <a:r>
                        <a:rPr sz="900" dirty="1">
                          <a:solidFill>
                            <a:srgbClr val="000000"/>
                          </a:solidFill>
                          <a:latin typeface="Arial"/>
                        </a:rPr>
                        <a:t>12</a:t>
                      </a:r>
                    </a:p>
                  </a:txBody>
                  <a:tcPr>
                    <a:solidFill>
                      <a:srgbClr val="D5E3CF"/>
                    </a:solidFill>
                  </a:tcPr>
                </a:tc>
                <a:tc>
                  <a:txBody>
                    <a:bodyPr anchorCtr="0"/>
                    <a:lstStyle/>
                    <a:p>
                      <a:pPr algn="l"/>
                      <a:r>
                        <a:rPr sz="900" dirty="1">
                          <a:solidFill>
                            <a:srgbClr val="000000"/>
                          </a:solidFill>
                          <a:latin typeface="Arial"/>
                        </a:rPr>
                        <a:t>PRABHA NAGESH DONGARE</a:t>
                      </a:r>
                    </a:p>
                  </a:txBody>
                  <a:tcPr>
                    <a:solidFill>
                      <a:srgbClr val="D5E3CF"/>
                    </a:solidFill>
                  </a:tcPr>
                </a:tc>
                <a:tc>
                  <a:txBody>
                    <a:bodyPr anchorCtr="0"/>
                    <a:lstStyle/>
                    <a:p>
                      <a:pPr algn="l"/>
                      <a:r>
                        <a:rPr sz="900" dirty="1">
                          <a:solidFill>
                            <a:srgbClr val="000000"/>
                          </a:solidFill>
                          <a:latin typeface="Arial"/>
                        </a:rPr>
                        <a:t>9106209714</a:t>
                      </a:r>
                    </a:p>
                  </a:txBody>
                  <a:tcPr>
                    <a:solidFill>
                      <a:srgbClr val="D5E3CF"/>
                    </a:solidFill>
                  </a:tcPr>
                </a:tc>
                <a:tc>
                  <a:txBody>
                    <a:bodyPr anchorCtr="0"/>
                    <a:lstStyle/>
                    <a:p>
                      <a:pPr algn="l"/>
                      <a:r>
                        <a:rPr sz="900" dirty="1">
                          <a:solidFill>
                            <a:srgbClr val="000000"/>
                          </a:solidFill>
                          <a:latin typeface="Arial"/>
                        </a:rPr>
                        <a:t>PGIM India Flexi Cap Fund (G)</a:t>
                      </a:r>
                    </a:p>
                  </a:txBody>
                  <a:tcPr>
                    <a:solidFill>
                      <a:srgbClr val="D5E3CF"/>
                    </a:solidFill>
                  </a:tcPr>
                </a:tc>
                <a:tc>
                  <a:txBody>
                    <a:bodyPr anchorCtr="0"/>
                    <a:lstStyle/>
                    <a:p>
                      <a:pPr algn="l"/>
                      <a:r>
                        <a:rPr sz="900" dirty="1">
                          <a:solidFill>
                            <a:srgbClr val="000000"/>
                          </a:solidFill>
                          <a:latin typeface="Arial"/>
                        </a:rPr>
                        <a:t>BANK OF MAHARASHTRA</a:t>
                      </a:r>
                    </a:p>
                  </a:txBody>
                  <a:tcPr>
                    <a:solidFill>
                      <a:srgbClr val="D5E3CF"/>
                    </a:solidFill>
                  </a:tcPr>
                </a:tc>
                <a:tc>
                  <a:txBody>
                    <a:bodyPr anchorCtr="0"/>
                    <a:lstStyle/>
                    <a:p>
                      <a:pPr algn="l"/>
                      <a:r>
                        <a:rPr sz="900" dirty="1">
                          <a:solidFill>
                            <a:srgbClr val="000000"/>
                          </a:solidFill>
                          <a:latin typeface="Arial"/>
                        </a:rPr>
                        <a:t>xxxxxx14962</a:t>
                      </a:r>
                    </a:p>
                  </a:txBody>
                  <a:tcPr>
                    <a:solidFill>
                      <a:srgbClr val="D5E3CF"/>
                    </a:solidFill>
                  </a:tcPr>
                </a:tc>
                <a:tc>
                  <a:txBody>
                    <a:bodyPr anchorCtr="0"/>
                    <a:lstStyle/>
                    <a:p>
                      <a:pPr algn="l"/>
                      <a:r>
                        <a:rPr sz="900" dirty="1">
                          <a:solidFill>
                            <a:srgbClr val="000000"/>
                          </a:solidFill>
                          <a:latin typeface="Arial"/>
                        </a:rPr>
                        <a:t>MAHB0000311</a:t>
                      </a:r>
                    </a:p>
                  </a:txBody>
                  <a:tcPr>
                    <a:solidFill>
                      <a:srgbClr val="D5E3CF"/>
                    </a:solidFill>
                  </a:tcPr>
                </a:tc>
                <a:tc>
                  <a:txBody>
                    <a:bodyPr anchorCtr="0"/>
                    <a:lstStyle/>
                    <a:p>
                      <a:pPr algn="l"/>
                      <a:r>
                        <a:rPr sz="900" dirty="1">
                          <a:solidFill>
                            <a:srgbClr val="000000"/>
                          </a:solidFill>
                          <a:latin typeface="Arial"/>
                        </a:rPr>
                        <a:t>NAGESH B DONGARE</a:t>
                      </a:r>
                    </a:p>
                  </a:txBody>
                  <a:tcPr>
                    <a:solidFill>
                      <a:srgbClr val="D5E3CF"/>
                    </a:solidFill>
                  </a:tcPr>
                </a:tc>
              </a:tr>
              <a:tr h="254000">
                <a:tc>
                  <a:txBody>
                    <a:bodyPr anchorCtr="0"/>
                    <a:lstStyle/>
                    <a:p>
                      <a:pPr algn="ctr"/>
                      <a:r>
                        <a:rPr sz="900" dirty="1">
                          <a:solidFill>
                            <a:srgbClr val="000000"/>
                          </a:solidFill>
                          <a:latin typeface="Arial"/>
                        </a:rPr>
                        <a:t>13</a:t>
                      </a:r>
                    </a:p>
                  </a:txBody>
                  <a:tcPr>
                    <a:solidFill>
                      <a:srgbClr val="D5E3CF"/>
                    </a:solidFill>
                  </a:tcPr>
                </a:tc>
                <a:tc>
                  <a:txBody>
                    <a:bodyPr anchorCtr="0"/>
                    <a:lstStyle/>
                    <a:p>
                      <a:pPr algn="l"/>
                      <a:r>
                        <a:rPr sz="900" dirty="1">
                          <a:solidFill>
                            <a:srgbClr val="000000"/>
                          </a:solidFill>
                          <a:latin typeface="Arial"/>
                        </a:rPr>
                        <a:t>PRABHA NAGESH DONGARE</a:t>
                      </a:r>
                    </a:p>
                  </a:txBody>
                  <a:tcPr>
                    <a:solidFill>
                      <a:srgbClr val="D5E3CF"/>
                    </a:solidFill>
                  </a:tcPr>
                </a:tc>
                <a:tc>
                  <a:txBody>
                    <a:bodyPr anchorCtr="0"/>
                    <a:lstStyle/>
                    <a:p>
                      <a:pPr algn="l"/>
                      <a:r>
                        <a:rPr sz="900" dirty="1">
                          <a:solidFill>
                            <a:srgbClr val="000000"/>
                          </a:solidFill>
                          <a:latin typeface="Arial"/>
                        </a:rPr>
                        <a:t>2750123/63</a:t>
                      </a:r>
                    </a:p>
                  </a:txBody>
                  <a:tcPr>
                    <a:solidFill>
                      <a:srgbClr val="D5E3CF"/>
                    </a:solidFill>
                  </a:tcPr>
                </a:tc>
                <a:tc>
                  <a:txBody>
                    <a:bodyPr anchorCtr="0"/>
                    <a:lstStyle/>
                    <a:p>
                      <a:pPr algn="l"/>
                      <a:r>
                        <a:rPr sz="900" dirty="1">
                          <a:solidFill>
                            <a:srgbClr val="000000"/>
                          </a:solidFill>
                          <a:latin typeface="Arial"/>
                        </a:rPr>
                        <a:t>HSBC Value Fund (G)</a:t>
                      </a:r>
                    </a:p>
                  </a:txBody>
                  <a:tcPr>
                    <a:solidFill>
                      <a:srgbClr val="D5E3CF"/>
                    </a:solidFill>
                  </a:tcPr>
                </a:tc>
                <a:tc>
                  <a:txBody>
                    <a:bodyPr anchorCtr="0"/>
                    <a:lstStyle/>
                    <a:p>
                      <a:pPr algn="l"/>
                      <a:r>
                        <a:rPr sz="900" dirty="1">
                          <a:solidFill>
                            <a:srgbClr val="000000"/>
                          </a:solidFill>
                          <a:latin typeface="Arial"/>
                        </a:rPr>
                        <a:t>BANK OF MAHARASHTRA</a:t>
                      </a:r>
                    </a:p>
                  </a:txBody>
                  <a:tcPr>
                    <a:solidFill>
                      <a:srgbClr val="D5E3CF"/>
                    </a:solidFill>
                  </a:tcPr>
                </a:tc>
                <a:tc>
                  <a:txBody>
                    <a:bodyPr anchorCtr="0"/>
                    <a:lstStyle/>
                    <a:p>
                      <a:pPr algn="l"/>
                      <a:r>
                        <a:rPr sz="900" dirty="1">
                          <a:solidFill>
                            <a:srgbClr val="000000"/>
                          </a:solidFill>
                          <a:latin typeface="Arial"/>
                        </a:rPr>
                        <a:t>xxxxxx14962</a:t>
                      </a:r>
                    </a:p>
                  </a:txBody>
                  <a:tcPr>
                    <a:solidFill>
                      <a:srgbClr val="D5E3CF"/>
                    </a:solidFill>
                  </a:tcPr>
                </a:tc>
                <a:tc>
                  <a:txBody>
                    <a:bodyPr anchorCtr="0"/>
                    <a:lstStyle/>
                    <a:p>
                      <a:pPr algn="l"/>
                      <a:r>
                        <a:rPr sz="900" dirty="1">
                          <a:solidFill>
                            <a:srgbClr val="000000"/>
                          </a:solidFill>
                          <a:latin typeface="Arial"/>
                        </a:rPr>
                        <a:t>MAHB0000311</a:t>
                      </a:r>
                    </a:p>
                  </a:txBody>
                  <a:tcPr>
                    <a:solidFill>
                      <a:srgbClr val="D5E3CF"/>
                    </a:solidFill>
                  </a:tcPr>
                </a:tc>
                <a:tc>
                  <a:txBody>
                    <a:bodyPr anchorCtr="0"/>
                    <a:lstStyle/>
                    <a:p>
                      <a:pPr algn="l"/>
                      <a:r>
                        <a:rPr sz="900" dirty="1">
                          <a:solidFill>
                            <a:srgbClr val="000000"/>
                          </a:solidFill>
                          <a:latin typeface="Arial"/>
                        </a:rPr>
                        <a:t>NAGESH B DONGARE</a:t>
                      </a:r>
                    </a:p>
                  </a:txBody>
                  <a:tcPr>
                    <a:solidFill>
                      <a:srgbClr val="D5E3CF"/>
                    </a:solidFill>
                  </a:tcPr>
                </a:tc>
              </a:tr>
              <a:tr h="254000">
                <a:tc>
                  <a:txBody>
                    <a:bodyPr anchorCtr="0"/>
                    <a:lstStyle/>
                    <a:p>
                      <a:pPr algn="ctr"/>
                      <a:r>
                        <a:rPr sz="900" dirty="1">
                          <a:solidFill>
                            <a:srgbClr val="000000"/>
                          </a:solidFill>
                          <a:latin typeface="Arial"/>
                        </a:rPr>
                        <a:t>14</a:t>
                      </a:r>
                    </a:p>
                  </a:txBody>
                  <a:tcPr>
                    <a:solidFill>
                      <a:srgbClr val="D5E3CF"/>
                    </a:solidFill>
                  </a:tcPr>
                </a:tc>
                <a:tc>
                  <a:txBody>
                    <a:bodyPr anchorCtr="0"/>
                    <a:lstStyle/>
                    <a:p>
                      <a:pPr algn="l"/>
                      <a:r>
                        <a:rPr sz="900" dirty="1">
                          <a:solidFill>
                            <a:srgbClr val="000000"/>
                          </a:solidFill>
                          <a:latin typeface="Arial"/>
                        </a:rPr>
                        <a:t>PRABHA NAGESH DONGARE</a:t>
                      </a:r>
                    </a:p>
                  </a:txBody>
                  <a:tcPr>
                    <a:solidFill>
                      <a:srgbClr val="D5E3CF"/>
                    </a:solidFill>
                  </a:tcPr>
                </a:tc>
                <a:tc>
                  <a:txBody>
                    <a:bodyPr anchorCtr="0"/>
                    <a:lstStyle/>
                    <a:p>
                      <a:pPr algn="l"/>
                      <a:r>
                        <a:rPr sz="900" dirty="1">
                          <a:solidFill>
                            <a:srgbClr val="000000"/>
                          </a:solidFill>
                          <a:latin typeface="Arial"/>
                        </a:rPr>
                        <a:t>91081823283</a:t>
                      </a:r>
                    </a:p>
                  </a:txBody>
                  <a:tcPr>
                    <a:solidFill>
                      <a:srgbClr val="D5E3CF"/>
                    </a:solidFill>
                  </a:tcPr>
                </a:tc>
                <a:tc>
                  <a:txBody>
                    <a:bodyPr anchorCtr="0"/>
                    <a:lstStyle/>
                    <a:p>
                      <a:pPr algn="l"/>
                      <a:r>
                        <a:rPr sz="900" dirty="1">
                          <a:solidFill>
                            <a:srgbClr val="000000"/>
                          </a:solidFill>
                          <a:latin typeface="Arial"/>
                        </a:rPr>
                        <a:t>Axis Small Cap Fund Reg (G)</a:t>
                      </a:r>
                    </a:p>
                  </a:txBody>
                  <a:tcPr>
                    <a:solidFill>
                      <a:srgbClr val="D5E3CF"/>
                    </a:solidFill>
                  </a:tcPr>
                </a:tc>
                <a:tc>
                  <a:txBody>
                    <a:bodyPr anchorCtr="0"/>
                    <a:lstStyle/>
                    <a:p>
                      <a:pPr algn="l"/>
                      <a:r>
                        <a:rPr sz="900" dirty="1">
                          <a:solidFill>
                            <a:srgbClr val="000000"/>
                          </a:solidFill>
                          <a:latin typeface="Arial"/>
                        </a:rPr>
                        <a:t>BANK OF MAHARASHTRA</a:t>
                      </a:r>
                    </a:p>
                  </a:txBody>
                  <a:tcPr>
                    <a:solidFill>
                      <a:srgbClr val="D5E3CF"/>
                    </a:solidFill>
                  </a:tcPr>
                </a:tc>
                <a:tc>
                  <a:txBody>
                    <a:bodyPr anchorCtr="0"/>
                    <a:lstStyle/>
                    <a:p>
                      <a:pPr algn="l"/>
                      <a:r>
                        <a:rPr sz="900" dirty="1">
                          <a:solidFill>
                            <a:srgbClr val="000000"/>
                          </a:solidFill>
                          <a:latin typeface="Arial"/>
                        </a:rPr>
                        <a:t>xxxxxx14962</a:t>
                      </a:r>
                    </a:p>
                  </a:txBody>
                  <a:tcPr>
                    <a:solidFill>
                      <a:srgbClr val="D5E3CF"/>
                    </a:solidFill>
                  </a:tcPr>
                </a:tc>
                <a:tc>
                  <a:txBody>
                    <a:bodyPr anchorCtr="0"/>
                    <a:lstStyle/>
                    <a:p>
                      <a:pPr algn="l"/>
                      <a:r>
                        <a:rPr sz="900" dirty="1">
                          <a:solidFill>
                            <a:srgbClr val="000000"/>
                          </a:solidFill>
                          <a:latin typeface="Arial"/>
                        </a:rPr>
                        <a:t>MAHB0000311</a:t>
                      </a:r>
                    </a:p>
                  </a:txBody>
                  <a:tcPr>
                    <a:solidFill>
                      <a:srgbClr val="D5E3CF"/>
                    </a:solidFill>
                  </a:tcPr>
                </a:tc>
                <a:tc>
                  <a:txBody>
                    <a:bodyPr anchorCtr="0"/>
                    <a:lstStyle/>
                    <a:p>
                      <a:pPr algn="l"/>
                      <a:r>
                        <a:rPr sz="900" dirty="1">
                          <a:solidFill>
                            <a:srgbClr val="000000"/>
                          </a:solidFill>
                          <a:latin typeface="Arial"/>
                        </a:rPr>
                        <a:t>NAGESH DONGARE</a:t>
                      </a:r>
                    </a:p>
                  </a:txBody>
                  <a:tcPr>
                    <a:solidFill>
                      <a:srgbClr val="D5E3CF"/>
                    </a:solidFill>
                  </a:tcPr>
                </a:tc>
              </a:tr>
              <a:tr h="254000">
                <a:tc>
                  <a:txBody>
                    <a:bodyPr anchorCtr="0"/>
                    <a:lstStyle/>
                    <a:p>
                      <a:pPr algn="ctr"/>
                      <a:r>
                        <a:rPr sz="900" dirty="1">
                          <a:solidFill>
                            <a:srgbClr val="000000"/>
                          </a:solidFill>
                        </a:rPr>
                        <a:t>15</a:t>
                      </a:r>
                    </a:p>
                  </a:txBody>
                  <a:tcPr>
                    <a:solidFill>
                      <a:srgbClr val="D5E3CF"/>
                    </a:solidFill>
                  </a:tcPr>
                </a:tc>
                <a:tc>
                  <a:txBody>
                    <a:bodyPr anchorCtr="0"/>
                    <a:lstStyle/>
                    <a:p>
                      <a:pPr algn="l"/>
                      <a:r>
                        <a:rPr sz="900" dirty="1">
                          <a:solidFill>
                            <a:srgbClr val="000000"/>
                          </a:solidFill>
                        </a:rPr>
                        <a:t>PRABHA NAGESH DONGARE</a:t>
                      </a:r>
                    </a:p>
                  </a:txBody>
                  <a:tcPr>
                    <a:solidFill>
                      <a:srgbClr val="D5E3CF"/>
                    </a:solidFill>
                  </a:tcPr>
                </a:tc>
                <a:tc>
                  <a:txBody>
                    <a:bodyPr anchorCtr="0"/>
                    <a:lstStyle/>
                    <a:p>
                      <a:pPr algn="l"/>
                      <a:r>
                        <a:rPr sz="900" dirty="1">
                          <a:solidFill>
                            <a:srgbClr val="000000"/>
                          </a:solidFill>
                        </a:rPr>
                        <a:t>404137665793</a:t>
                      </a:r>
                    </a:p>
                  </a:txBody>
                  <a:tcPr>
                    <a:solidFill>
                      <a:srgbClr val="D5E3CF"/>
                    </a:solidFill>
                  </a:tcPr>
                </a:tc>
                <a:tc>
                  <a:txBody>
                    <a:bodyPr anchorCtr="0"/>
                    <a:lstStyle/>
                    <a:p>
                      <a:pPr algn="l"/>
                      <a:r>
                        <a:rPr sz="900" dirty="1">
                          <a:solidFill>
                            <a:srgbClr val="000000"/>
                          </a:solidFill>
                        </a:rPr>
                        <a:t>Nippon India Multi Cap Fund (G)</a:t>
                      </a:r>
                    </a:p>
                  </a:txBody>
                  <a:tcPr>
                    <a:solidFill>
                      <a:srgbClr val="D5E3CF"/>
                    </a:solidFill>
                  </a:tcPr>
                </a:tc>
                <a:tc>
                  <a:txBody>
                    <a:bodyPr anchorCtr="0"/>
                    <a:lstStyle/>
                    <a:p>
                      <a:pPr algn="l"/>
                      <a:r>
                        <a:rPr sz="900" dirty="1">
                          <a:solidFill>
                            <a:srgbClr val="000000"/>
                          </a:solidFill>
                        </a:rPr>
                        <a:t>BANK OF MAHARASHTRA</a:t>
                      </a:r>
                    </a:p>
                  </a:txBody>
                  <a:tcPr>
                    <a:solidFill>
                      <a:srgbClr val="D5E3CF"/>
                    </a:solidFill>
                  </a:tcPr>
                </a:tc>
                <a:tc>
                  <a:txBody>
                    <a:bodyPr anchorCtr="0"/>
                    <a:lstStyle/>
                    <a:p>
                      <a:pPr algn="l"/>
                      <a:r>
                        <a:rPr sz="900" dirty="1">
                          <a:solidFill>
                            <a:srgbClr val="000000"/>
                          </a:solidFill>
                        </a:rPr>
                        <a:t>xxxxxx14962</a:t>
                      </a:r>
                    </a:p>
                  </a:txBody>
                  <a:tcPr>
                    <a:solidFill>
                      <a:srgbClr val="D5E3CF"/>
                    </a:solidFill>
                  </a:tcPr>
                </a:tc>
                <a:tc>
                  <a:txBody>
                    <a:bodyPr anchorCtr="0"/>
                    <a:lstStyle/>
                    <a:p>
                      <a:pPr algn="l"/>
                      <a:r>
                        <a:rPr sz="900" dirty="1">
                          <a:solidFill>
                            <a:srgbClr val="000000"/>
                          </a:solidFill>
                        </a:rPr>
                        <a:t>MAHB0000978</a:t>
                      </a:r>
                    </a:p>
                  </a:txBody>
                  <a:tcPr>
                    <a:solidFill>
                      <a:srgbClr val="D5E3CF"/>
                    </a:solidFill>
                  </a:tcPr>
                </a:tc>
                <a:tc>
                  <a:txBody>
                    <a:bodyPr anchorCtr="0"/>
                    <a:lstStyle/>
                    <a:p>
                      <a:pPr algn="l"/>
                      <a:r>
                        <a:rPr sz="900" dirty="1">
                          <a:solidFill>
                            <a:srgbClr val="000000"/>
                          </a:solidFill>
                        </a:rPr>
                        <a:t>NAGESH DONGARE</a:t>
                      </a:r>
                    </a:p>
                  </a:txBody>
                  <a:tcPr>
                    <a:solidFill>
                      <a:srgbClr val="D5E3CF"/>
                    </a:solidFill>
                  </a:tcPr>
                </a:tc>
              </a:tr>
            </a:tbl>
          </a:graphicData>
        </a:graphic>
      </p:graphicFrame>
    </p:spTree>
  </p:cSld>
  <p:clrMapOvr>
    <a:masterClrMapping/>
  </p:clrMapOvr>
  <p:transition spd="fast"/>
  <p:timing>
    <p:tnLst>
      <p:par>
        <p:cTn id="1"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Goal Summary</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16</a:t>
            </a:r>
          </a:p>
        </p:txBody>
      </p:sp>
      <p:sp>
        <p:nvSpPr>
          <p:cNvPr id="5" name="New shape"/>
          <p:cNvSpPr/>
          <p:nvPr/>
        </p:nvSpPr>
        <p:spPr>
          <a:xfrm>
            <a:off x="254000" y="1143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600" dirty="1">
                <a:solidFill>
                  <a:srgbClr val="006400"/>
                </a:solidFill>
                <a:latin typeface="Copperplate Gothic Light"/>
              </a:rPr>
              <a:t>₹ 38,33,349</a:t>
            </a:r>
          </a:p>
        </p:txBody>
      </p:sp>
      <p:sp>
        <p:nvSpPr>
          <p:cNvPr id="6" name="New shape"/>
          <p:cNvSpPr/>
          <p:nvPr/>
        </p:nvSpPr>
        <p:spPr>
          <a:xfrm>
            <a:off x="254000" y="1397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000000"/>
                </a:solidFill>
                <a:latin typeface="Copperplate Gothic Light"/>
              </a:rPr>
              <a:t>Target Goal</a:t>
            </a:r>
          </a:p>
        </p:txBody>
      </p:sp>
      <p:sp>
        <p:nvSpPr>
          <p:cNvPr id="7" name="New shape"/>
          <p:cNvSpPr/>
          <p:nvPr/>
        </p:nvSpPr>
        <p:spPr>
          <a:xfrm>
            <a:off x="4445000" y="1143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000" dirty="1">
                <a:solidFill>
                  <a:srgbClr val="000000"/>
                </a:solidFill>
                <a:latin typeface="Copperplate Gothic Light"/>
              </a:rPr>
              <a:t>₹ 8,96,626</a:t>
            </a:r>
          </a:p>
        </p:txBody>
      </p:sp>
      <p:sp>
        <p:nvSpPr>
          <p:cNvPr id="8" name="New shape"/>
          <p:cNvSpPr/>
          <p:nvPr/>
        </p:nvSpPr>
        <p:spPr>
          <a:xfrm>
            <a:off x="4445000" y="1397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000000"/>
                </a:solidFill>
                <a:latin typeface="Copperplate Gothic Light"/>
              </a:rPr>
              <a:t>Current Investments</a:t>
            </a:r>
          </a:p>
        </p:txBody>
      </p:sp>
      <p:pic>
        <p:nvPicPr>
          <p:cNvPr id="9" name="New picture"/>
          <p:cNvPicPr/>
          <p:nvPr/>
        </p:nvPicPr>
        <p:blipFill>
          <a:blip r:embed="rId3"/>
          <a:srcRect/>
          <a:stretch>
            <a:fillRect/>
          </a:stretch>
        </p:blipFill>
        <p:spPr>
          <a:xfrm>
            <a:off x="254000" y="2286000"/>
            <a:ext cx="952500" cy="952500"/>
          </a:xfrm>
          <a:prstGeom prst="rect"/>
          <a:ln>
            <a:solidFill>
              <a:schemeClr val="tx2">
                <a:lumMod val="60000"/>
                <a:lumOff val="40000"/>
              </a:schemeClr>
            </a:solidFill>
          </a:ln>
        </p:spPr>
      </p:pic>
      <p:sp>
        <p:nvSpPr>
          <p:cNvPr id="10" name="New shape"/>
          <p:cNvSpPr/>
          <p:nvPr/>
        </p:nvSpPr>
        <p:spPr>
          <a:xfrm>
            <a:off x="1270000" y="2286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800" dirty="1">
                <a:solidFill>
                  <a:srgbClr val="000000"/>
                </a:solidFill>
                <a:latin typeface="Copperplate Gothic Light"/>
              </a:rPr>
              <a:t>CHILD EDUCATION</a:t>
            </a:r>
          </a:p>
        </p:txBody>
      </p:sp>
      <p:sp>
        <p:nvSpPr>
          <p:cNvPr id="11" name="New shape"/>
          <p:cNvSpPr/>
          <p:nvPr/>
        </p:nvSpPr>
        <p:spPr>
          <a:xfrm>
            <a:off x="1270000" y="2540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A9A9A9"/>
                </a:solidFill>
                <a:latin typeface="Copperplate Gothic Light"/>
              </a:rPr>
              <a:t>General (Required In 2028)</a:t>
            </a:r>
          </a:p>
        </p:txBody>
      </p:sp>
      <p:sp>
        <p:nvSpPr>
          <p:cNvPr id="12" name="New shape"/>
          <p:cNvSpPr/>
          <p:nvPr/>
        </p:nvSpPr>
        <p:spPr>
          <a:xfrm>
            <a:off x="1270000" y="2794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Inflated/Target</a:t>
            </a:r>
          </a:p>
        </p:txBody>
      </p:sp>
      <p:sp>
        <p:nvSpPr>
          <p:cNvPr id="13" name="New shape"/>
          <p:cNvSpPr/>
          <p:nvPr/>
        </p:nvSpPr>
        <p:spPr>
          <a:xfrm>
            <a:off x="2984500" y="2794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Current Investments</a:t>
            </a:r>
          </a:p>
        </p:txBody>
      </p:sp>
      <p:sp>
        <p:nvSpPr>
          <p:cNvPr id="14" name="New shape"/>
          <p:cNvSpPr/>
          <p:nvPr/>
        </p:nvSpPr>
        <p:spPr>
          <a:xfrm>
            <a:off x="4699000" y="2794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ShortFall</a:t>
            </a:r>
          </a:p>
        </p:txBody>
      </p:sp>
      <p:sp>
        <p:nvSpPr>
          <p:cNvPr id="15" name="New shape"/>
          <p:cNvSpPr/>
          <p:nvPr/>
        </p:nvSpPr>
        <p:spPr>
          <a:xfrm>
            <a:off x="1270000" y="2984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0000"/>
                </a:solidFill>
                <a:latin typeface="Arial"/>
              </a:rPr>
              <a:t>₹</a:t>
            </a:r>
          </a:p>
        </p:txBody>
      </p:sp>
      <p:sp>
        <p:nvSpPr>
          <p:cNvPr id="16" name="New shape"/>
          <p:cNvSpPr/>
          <p:nvPr/>
        </p:nvSpPr>
        <p:spPr>
          <a:xfrm>
            <a:off x="2984500" y="2984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0000"/>
                </a:solidFill>
                <a:latin typeface="Arial"/>
              </a:rPr>
              <a:t>₹</a:t>
            </a:r>
          </a:p>
        </p:txBody>
      </p:sp>
      <p:sp>
        <p:nvSpPr>
          <p:cNvPr id="17" name="New shape"/>
          <p:cNvSpPr/>
          <p:nvPr/>
        </p:nvSpPr>
        <p:spPr>
          <a:xfrm>
            <a:off x="4699000" y="2984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0000"/>
                </a:solidFill>
                <a:latin typeface="Arial"/>
              </a:rPr>
              <a:t>₹9,16,736</a:t>
            </a:r>
          </a:p>
        </p:txBody>
      </p:sp>
      <p:sp>
        <p:nvSpPr>
          <p:cNvPr id="18" name="New shape"/>
          <p:cNvSpPr/>
          <p:nvPr/>
        </p:nvSpPr>
        <p:spPr>
          <a:xfrm>
            <a:off x="254000" y="3302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6400"/>
                </a:solidFill>
                <a:latin typeface="Arial"/>
              </a:rPr>
              <a:t>Completed (0.00%)</a:t>
            </a:r>
          </a:p>
        </p:txBody>
      </p:sp>
      <p:sp>
        <p:nvSpPr>
          <p:cNvPr id="19" name="New shape"/>
          <p:cNvSpPr/>
          <p:nvPr/>
        </p:nvSpPr>
        <p:spPr>
          <a:xfrm>
            <a:off x="2413000" y="3302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A500"/>
                </a:solidFill>
                <a:latin typeface="Arial"/>
              </a:rPr>
              <a:t>Projected (0.00%)</a:t>
            </a:r>
          </a:p>
        </p:txBody>
      </p:sp>
      <p:sp>
        <p:nvSpPr>
          <p:cNvPr id="20" name="New shape"/>
          <p:cNvSpPr/>
          <p:nvPr/>
        </p:nvSpPr>
        <p:spPr>
          <a:xfrm>
            <a:off x="4572000" y="3302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0000"/>
                </a:solidFill>
                <a:latin typeface="Arial"/>
              </a:rPr>
              <a:t>Shortfall (100.00%)</a:t>
            </a:r>
          </a:p>
        </p:txBody>
      </p:sp>
      <p:sp>
        <p:nvSpPr>
          <p:cNvPr id="21" name="New shape"/>
          <p:cNvSpPr/>
          <p:nvPr/>
        </p:nvSpPr>
        <p:spPr>
          <a:xfrm>
            <a:off x="254000" y="3556000"/>
            <a:ext cx="0" cy="127000"/>
          </a:xfrm>
          <a:prstGeom prst="rect"/>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sp>
        <p:nvSpPr>
          <p:cNvPr id="22" name="New shape"/>
          <p:cNvSpPr/>
          <p:nvPr/>
        </p:nvSpPr>
        <p:spPr>
          <a:xfrm>
            <a:off x="254000" y="3556000"/>
            <a:ext cx="0" cy="127000"/>
          </a:xfrm>
          <a:prstGeom prst="rect"/>
          <a:solidFill>
            <a:srgbClr val="FFA5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sp>
        <p:nvSpPr>
          <p:cNvPr id="23" name="New shape"/>
          <p:cNvSpPr/>
          <p:nvPr/>
        </p:nvSpPr>
        <p:spPr>
          <a:xfrm>
            <a:off x="254000" y="3556000"/>
            <a:ext cx="1270000" cy="127000"/>
          </a:xfrm>
          <a:prstGeom prst="rect"/>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pic>
        <p:nvPicPr>
          <p:cNvPr id="24" name="New picture"/>
          <p:cNvPicPr/>
          <p:nvPr/>
        </p:nvPicPr>
        <p:blipFill>
          <a:blip r:embed="rId3"/>
          <a:srcRect/>
          <a:stretch>
            <a:fillRect/>
          </a:stretch>
        </p:blipFill>
        <p:spPr>
          <a:xfrm>
            <a:off x="6540500" y="2286000"/>
            <a:ext cx="952500" cy="952500"/>
          </a:xfrm>
          <a:prstGeom prst="rect"/>
          <a:ln>
            <a:solidFill>
              <a:schemeClr val="tx2">
                <a:lumMod val="60000"/>
                <a:lumOff val="40000"/>
              </a:schemeClr>
            </a:solidFill>
          </a:ln>
        </p:spPr>
      </p:pic>
      <p:sp>
        <p:nvSpPr>
          <p:cNvPr id="25" name="New shape"/>
          <p:cNvSpPr/>
          <p:nvPr/>
        </p:nvSpPr>
        <p:spPr>
          <a:xfrm>
            <a:off x="7556500" y="2286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800" dirty="1">
                <a:solidFill>
                  <a:srgbClr val="000000"/>
                </a:solidFill>
                <a:latin typeface="Copperplate Gothic Light"/>
              </a:rPr>
              <a:t>RETIRMENT</a:t>
            </a:r>
          </a:p>
        </p:txBody>
      </p:sp>
      <p:sp>
        <p:nvSpPr>
          <p:cNvPr id="26" name="New shape"/>
          <p:cNvSpPr/>
          <p:nvPr/>
        </p:nvSpPr>
        <p:spPr>
          <a:xfrm>
            <a:off x="7556500" y="2540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A9A9A9"/>
                </a:solidFill>
                <a:latin typeface="Copperplate Gothic Light"/>
              </a:rPr>
              <a:t>General (Required In 2030)</a:t>
            </a:r>
          </a:p>
        </p:txBody>
      </p:sp>
      <p:sp>
        <p:nvSpPr>
          <p:cNvPr id="27" name="New shape"/>
          <p:cNvSpPr/>
          <p:nvPr/>
        </p:nvSpPr>
        <p:spPr>
          <a:xfrm>
            <a:off x="7556500" y="2794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Inflated/Target</a:t>
            </a:r>
          </a:p>
        </p:txBody>
      </p:sp>
      <p:sp>
        <p:nvSpPr>
          <p:cNvPr id="28" name="New shape"/>
          <p:cNvSpPr/>
          <p:nvPr/>
        </p:nvSpPr>
        <p:spPr>
          <a:xfrm>
            <a:off x="9271000" y="2794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Current Investments</a:t>
            </a:r>
          </a:p>
        </p:txBody>
      </p:sp>
      <p:sp>
        <p:nvSpPr>
          <p:cNvPr id="29" name="New shape"/>
          <p:cNvSpPr/>
          <p:nvPr/>
        </p:nvSpPr>
        <p:spPr>
          <a:xfrm>
            <a:off x="10985500" y="2794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ShortFall</a:t>
            </a:r>
          </a:p>
        </p:txBody>
      </p:sp>
      <p:sp>
        <p:nvSpPr>
          <p:cNvPr id="30" name="New shape"/>
          <p:cNvSpPr/>
          <p:nvPr/>
        </p:nvSpPr>
        <p:spPr>
          <a:xfrm>
            <a:off x="7556500" y="2984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0000"/>
                </a:solidFill>
                <a:latin typeface="Arial"/>
              </a:rPr>
              <a:t>₹</a:t>
            </a:r>
          </a:p>
        </p:txBody>
      </p:sp>
      <p:sp>
        <p:nvSpPr>
          <p:cNvPr id="31" name="New shape"/>
          <p:cNvSpPr/>
          <p:nvPr/>
        </p:nvSpPr>
        <p:spPr>
          <a:xfrm>
            <a:off x="9271000" y="2984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0000"/>
                </a:solidFill>
                <a:latin typeface="Arial"/>
              </a:rPr>
              <a:t>₹</a:t>
            </a:r>
          </a:p>
        </p:txBody>
      </p:sp>
      <p:sp>
        <p:nvSpPr>
          <p:cNvPr id="32" name="New shape"/>
          <p:cNvSpPr/>
          <p:nvPr/>
        </p:nvSpPr>
        <p:spPr>
          <a:xfrm>
            <a:off x="10985500" y="2984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0000"/>
                </a:solidFill>
                <a:latin typeface="Arial"/>
              </a:rPr>
              <a:t>₹50,00,000</a:t>
            </a:r>
          </a:p>
        </p:txBody>
      </p:sp>
      <p:sp>
        <p:nvSpPr>
          <p:cNvPr id="33" name="New shape"/>
          <p:cNvSpPr/>
          <p:nvPr/>
        </p:nvSpPr>
        <p:spPr>
          <a:xfrm>
            <a:off x="6540500" y="3302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6400"/>
                </a:solidFill>
                <a:latin typeface="Arial"/>
              </a:rPr>
              <a:t>Completed (0.00%)</a:t>
            </a:r>
          </a:p>
        </p:txBody>
      </p:sp>
      <p:sp>
        <p:nvSpPr>
          <p:cNvPr id="34" name="New shape"/>
          <p:cNvSpPr/>
          <p:nvPr/>
        </p:nvSpPr>
        <p:spPr>
          <a:xfrm>
            <a:off x="8699500" y="3302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A500"/>
                </a:solidFill>
                <a:latin typeface="Arial"/>
              </a:rPr>
              <a:t>Projected (0.00%)</a:t>
            </a:r>
          </a:p>
        </p:txBody>
      </p:sp>
      <p:sp>
        <p:nvSpPr>
          <p:cNvPr id="35" name="New shape"/>
          <p:cNvSpPr/>
          <p:nvPr/>
        </p:nvSpPr>
        <p:spPr>
          <a:xfrm>
            <a:off x="10858500" y="3302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0000"/>
                </a:solidFill>
                <a:latin typeface="Arial"/>
              </a:rPr>
              <a:t>Shortfall (100.00%)</a:t>
            </a:r>
          </a:p>
        </p:txBody>
      </p:sp>
      <p:sp>
        <p:nvSpPr>
          <p:cNvPr id="36" name="New shape"/>
          <p:cNvSpPr/>
          <p:nvPr/>
        </p:nvSpPr>
        <p:spPr>
          <a:xfrm>
            <a:off x="6540500" y="3556000"/>
            <a:ext cx="0" cy="127000"/>
          </a:xfrm>
          <a:prstGeom prst="rect"/>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sp>
        <p:nvSpPr>
          <p:cNvPr id="37" name="New shape"/>
          <p:cNvSpPr/>
          <p:nvPr/>
        </p:nvSpPr>
        <p:spPr>
          <a:xfrm>
            <a:off x="6540500" y="3556000"/>
            <a:ext cx="0" cy="127000"/>
          </a:xfrm>
          <a:prstGeom prst="rect"/>
          <a:solidFill>
            <a:srgbClr val="FFA5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sp>
        <p:nvSpPr>
          <p:cNvPr id="38" name="New shape"/>
          <p:cNvSpPr/>
          <p:nvPr/>
        </p:nvSpPr>
        <p:spPr>
          <a:xfrm>
            <a:off x="6540500" y="3556000"/>
            <a:ext cx="1270000" cy="127000"/>
          </a:xfrm>
          <a:prstGeom prst="rect"/>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pic>
        <p:nvPicPr>
          <p:cNvPr id="39" name="New picture"/>
          <p:cNvPicPr/>
          <p:nvPr/>
        </p:nvPicPr>
        <p:blipFill>
          <a:blip r:embed="rId4"/>
          <a:srcRect/>
          <a:stretch>
            <a:fillRect/>
          </a:stretch>
        </p:blipFill>
        <p:spPr>
          <a:xfrm>
            <a:off x="254000" y="4191000"/>
            <a:ext cx="952500" cy="952500"/>
          </a:xfrm>
          <a:prstGeom prst="rect"/>
          <a:ln>
            <a:solidFill>
              <a:schemeClr val="tx2">
                <a:lumMod val="60000"/>
                <a:lumOff val="40000"/>
              </a:schemeClr>
            </a:solidFill>
          </a:ln>
        </p:spPr>
      </p:pic>
      <p:sp>
        <p:nvSpPr>
          <p:cNvPr id="40" name="New shape"/>
          <p:cNvSpPr/>
          <p:nvPr/>
        </p:nvSpPr>
        <p:spPr>
          <a:xfrm>
            <a:off x="1270000" y="4191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800" dirty="1">
                <a:solidFill>
                  <a:srgbClr val="000000"/>
                </a:solidFill>
                <a:latin typeface="Copperplate Gothic Light"/>
              </a:rPr>
              <a:t>Parija's Education</a:t>
            </a:r>
          </a:p>
        </p:txBody>
      </p:sp>
      <p:sp>
        <p:nvSpPr>
          <p:cNvPr id="41" name="New shape"/>
          <p:cNvSpPr/>
          <p:nvPr/>
        </p:nvSpPr>
        <p:spPr>
          <a:xfrm>
            <a:off x="1270000" y="4445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A9A9A9"/>
                </a:solidFill>
                <a:latin typeface="Copperplate Gothic Light"/>
              </a:rPr>
              <a:t>Education (Required In 2028)</a:t>
            </a:r>
          </a:p>
        </p:txBody>
      </p:sp>
      <p:sp>
        <p:nvSpPr>
          <p:cNvPr id="42" name="New shape"/>
          <p:cNvSpPr/>
          <p:nvPr/>
        </p:nvSpPr>
        <p:spPr>
          <a:xfrm>
            <a:off x="1270000" y="4699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Inflated/Target</a:t>
            </a:r>
          </a:p>
        </p:txBody>
      </p:sp>
      <p:sp>
        <p:nvSpPr>
          <p:cNvPr id="43" name="New shape"/>
          <p:cNvSpPr/>
          <p:nvPr/>
        </p:nvSpPr>
        <p:spPr>
          <a:xfrm>
            <a:off x="2984500" y="4699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Current Investments</a:t>
            </a:r>
          </a:p>
        </p:txBody>
      </p:sp>
      <p:sp>
        <p:nvSpPr>
          <p:cNvPr id="44" name="New shape"/>
          <p:cNvSpPr/>
          <p:nvPr/>
        </p:nvSpPr>
        <p:spPr>
          <a:xfrm>
            <a:off x="4699000" y="4699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ShortFall</a:t>
            </a:r>
          </a:p>
        </p:txBody>
      </p:sp>
      <p:sp>
        <p:nvSpPr>
          <p:cNvPr id="45" name="New shape"/>
          <p:cNvSpPr/>
          <p:nvPr/>
        </p:nvSpPr>
        <p:spPr>
          <a:xfrm>
            <a:off x="1270000" y="4889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0000"/>
                </a:solidFill>
                <a:latin typeface="Arial"/>
              </a:rPr>
              <a:t>₹6,25,281</a:t>
            </a:r>
          </a:p>
        </p:txBody>
      </p:sp>
      <p:sp>
        <p:nvSpPr>
          <p:cNvPr id="46" name="New shape"/>
          <p:cNvSpPr/>
          <p:nvPr/>
        </p:nvSpPr>
        <p:spPr>
          <a:xfrm>
            <a:off x="2984500" y="4889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0000"/>
                </a:solidFill>
                <a:latin typeface="Arial"/>
              </a:rPr>
              <a:t>₹3,59,605</a:t>
            </a:r>
          </a:p>
        </p:txBody>
      </p:sp>
      <p:sp>
        <p:nvSpPr>
          <p:cNvPr id="47" name="New shape"/>
          <p:cNvSpPr/>
          <p:nvPr/>
        </p:nvSpPr>
        <p:spPr>
          <a:xfrm>
            <a:off x="4699000" y="4889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0000"/>
                </a:solidFill>
                <a:latin typeface="Arial"/>
              </a:rPr>
              <a:t>₹2,59,233</a:t>
            </a:r>
          </a:p>
        </p:txBody>
      </p:sp>
      <p:sp>
        <p:nvSpPr>
          <p:cNvPr id="48" name="New shape"/>
          <p:cNvSpPr/>
          <p:nvPr/>
        </p:nvSpPr>
        <p:spPr>
          <a:xfrm>
            <a:off x="254000" y="5207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6400"/>
                </a:solidFill>
                <a:latin typeface="Arial"/>
              </a:rPr>
              <a:t>Completed (40.66%)</a:t>
            </a:r>
          </a:p>
        </p:txBody>
      </p:sp>
      <p:sp>
        <p:nvSpPr>
          <p:cNvPr id="49" name="New shape"/>
          <p:cNvSpPr/>
          <p:nvPr/>
        </p:nvSpPr>
        <p:spPr>
          <a:xfrm>
            <a:off x="2413000" y="5207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A500"/>
                </a:solidFill>
                <a:latin typeface="Arial"/>
              </a:rPr>
              <a:t>Projected (70.69%)</a:t>
            </a:r>
          </a:p>
        </p:txBody>
      </p:sp>
      <p:sp>
        <p:nvSpPr>
          <p:cNvPr id="50" name="New shape"/>
          <p:cNvSpPr/>
          <p:nvPr/>
        </p:nvSpPr>
        <p:spPr>
          <a:xfrm>
            <a:off x="4572000" y="5207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0000"/>
                </a:solidFill>
                <a:latin typeface="Arial"/>
              </a:rPr>
              <a:t>Shortfall (29.31%)</a:t>
            </a:r>
          </a:p>
        </p:txBody>
      </p:sp>
      <p:sp>
        <p:nvSpPr>
          <p:cNvPr id="51" name="New shape"/>
          <p:cNvSpPr/>
          <p:nvPr/>
        </p:nvSpPr>
        <p:spPr>
          <a:xfrm>
            <a:off x="254000" y="5461000"/>
            <a:ext cx="516326" cy="127000"/>
          </a:xfrm>
          <a:prstGeom prst="rect"/>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sp>
        <p:nvSpPr>
          <p:cNvPr id="52" name="New shape"/>
          <p:cNvSpPr/>
          <p:nvPr/>
        </p:nvSpPr>
        <p:spPr>
          <a:xfrm>
            <a:off x="770326" y="5461000"/>
            <a:ext cx="897789" cy="127000"/>
          </a:xfrm>
          <a:prstGeom prst="rect"/>
          <a:solidFill>
            <a:srgbClr val="FFA5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sp>
        <p:nvSpPr>
          <p:cNvPr id="53" name="New shape"/>
          <p:cNvSpPr/>
          <p:nvPr/>
        </p:nvSpPr>
        <p:spPr>
          <a:xfrm>
            <a:off x="1668115" y="5461000"/>
            <a:ext cx="372211" cy="127000"/>
          </a:xfrm>
          <a:prstGeom prst="rect"/>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pic>
        <p:nvPicPr>
          <p:cNvPr id="54" name="New picture"/>
          <p:cNvPicPr/>
          <p:nvPr/>
        </p:nvPicPr>
        <p:blipFill>
          <a:blip r:embed="rId3"/>
          <a:srcRect/>
          <a:stretch>
            <a:fillRect/>
          </a:stretch>
        </p:blipFill>
        <p:spPr>
          <a:xfrm>
            <a:off x="6540500" y="4191000"/>
            <a:ext cx="952500" cy="952500"/>
          </a:xfrm>
          <a:prstGeom prst="rect"/>
          <a:ln>
            <a:solidFill>
              <a:schemeClr val="tx2">
                <a:lumMod val="60000"/>
                <a:lumOff val="40000"/>
              </a:schemeClr>
            </a:solidFill>
          </a:ln>
        </p:spPr>
      </p:pic>
      <p:sp>
        <p:nvSpPr>
          <p:cNvPr id="55" name="New shape"/>
          <p:cNvSpPr/>
          <p:nvPr/>
        </p:nvSpPr>
        <p:spPr>
          <a:xfrm>
            <a:off x="7556500" y="4191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800" dirty="1">
                <a:solidFill>
                  <a:srgbClr val="000000"/>
                </a:solidFill>
                <a:latin typeface="Copperplate Gothic Light"/>
              </a:rPr>
              <a:t>MY SWEET HOME</a:t>
            </a:r>
          </a:p>
        </p:txBody>
      </p:sp>
      <p:sp>
        <p:nvSpPr>
          <p:cNvPr id="56" name="New shape"/>
          <p:cNvSpPr/>
          <p:nvPr/>
        </p:nvSpPr>
        <p:spPr>
          <a:xfrm>
            <a:off x="7556500" y="4445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A9A9A9"/>
                </a:solidFill>
                <a:latin typeface="Copperplate Gothic Light"/>
              </a:rPr>
              <a:t>General (Required In 2030)</a:t>
            </a:r>
          </a:p>
        </p:txBody>
      </p:sp>
      <p:sp>
        <p:nvSpPr>
          <p:cNvPr id="57" name="New shape"/>
          <p:cNvSpPr/>
          <p:nvPr/>
        </p:nvSpPr>
        <p:spPr>
          <a:xfrm>
            <a:off x="7556500" y="4699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Inflated/Target</a:t>
            </a:r>
          </a:p>
        </p:txBody>
      </p:sp>
      <p:sp>
        <p:nvSpPr>
          <p:cNvPr id="58" name="New shape"/>
          <p:cNvSpPr/>
          <p:nvPr/>
        </p:nvSpPr>
        <p:spPr>
          <a:xfrm>
            <a:off x="9271000" y="4699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Current Investments</a:t>
            </a:r>
          </a:p>
        </p:txBody>
      </p:sp>
      <p:sp>
        <p:nvSpPr>
          <p:cNvPr id="59" name="New shape"/>
          <p:cNvSpPr/>
          <p:nvPr/>
        </p:nvSpPr>
        <p:spPr>
          <a:xfrm>
            <a:off x="10985500" y="4699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ShortFall</a:t>
            </a:r>
          </a:p>
        </p:txBody>
      </p:sp>
      <p:sp>
        <p:nvSpPr>
          <p:cNvPr id="60" name="New shape"/>
          <p:cNvSpPr/>
          <p:nvPr/>
        </p:nvSpPr>
        <p:spPr>
          <a:xfrm>
            <a:off x="7556500" y="4889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0000"/>
                </a:solidFill>
                <a:latin typeface="Arial"/>
              </a:rPr>
              <a:t>₹1,53,449</a:t>
            </a:r>
          </a:p>
        </p:txBody>
      </p:sp>
      <p:sp>
        <p:nvSpPr>
          <p:cNvPr id="61" name="New shape"/>
          <p:cNvSpPr/>
          <p:nvPr/>
        </p:nvSpPr>
        <p:spPr>
          <a:xfrm>
            <a:off x="9271000" y="4889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0000"/>
                </a:solidFill>
                <a:latin typeface="Arial"/>
              </a:rPr>
              <a:t>₹77,184</a:t>
            </a:r>
          </a:p>
        </p:txBody>
      </p:sp>
      <p:sp>
        <p:nvSpPr>
          <p:cNvPr id="62" name="New shape"/>
          <p:cNvSpPr/>
          <p:nvPr/>
        </p:nvSpPr>
        <p:spPr>
          <a:xfrm>
            <a:off x="10985500" y="4889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0000"/>
                </a:solidFill>
                <a:latin typeface="Arial"/>
              </a:rPr>
              <a:t>₹3,41,93,811</a:t>
            </a:r>
          </a:p>
        </p:txBody>
      </p:sp>
      <p:sp>
        <p:nvSpPr>
          <p:cNvPr id="63" name="New shape"/>
          <p:cNvSpPr/>
          <p:nvPr/>
        </p:nvSpPr>
        <p:spPr>
          <a:xfrm>
            <a:off x="6540500" y="5207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6400"/>
                </a:solidFill>
                <a:latin typeface="Arial"/>
              </a:rPr>
              <a:t>Completed (0.22%)</a:t>
            </a:r>
          </a:p>
        </p:txBody>
      </p:sp>
      <p:sp>
        <p:nvSpPr>
          <p:cNvPr id="64" name="New shape"/>
          <p:cNvSpPr/>
          <p:nvPr/>
        </p:nvSpPr>
        <p:spPr>
          <a:xfrm>
            <a:off x="8699500" y="5207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A500"/>
                </a:solidFill>
                <a:latin typeface="Arial"/>
              </a:rPr>
              <a:t>Projected (0.45%)</a:t>
            </a:r>
          </a:p>
        </p:txBody>
      </p:sp>
      <p:sp>
        <p:nvSpPr>
          <p:cNvPr id="65" name="New shape"/>
          <p:cNvSpPr/>
          <p:nvPr/>
        </p:nvSpPr>
        <p:spPr>
          <a:xfrm>
            <a:off x="10858500" y="5207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0000"/>
                </a:solidFill>
                <a:latin typeface="Arial"/>
              </a:rPr>
              <a:t>Shortfall (99.55%)</a:t>
            </a:r>
          </a:p>
        </p:txBody>
      </p:sp>
      <p:sp>
        <p:nvSpPr>
          <p:cNvPr id="66" name="New shape"/>
          <p:cNvSpPr/>
          <p:nvPr/>
        </p:nvSpPr>
        <p:spPr>
          <a:xfrm>
            <a:off x="6540500" y="5461000"/>
            <a:ext cx="2854" cy="127000"/>
          </a:xfrm>
          <a:prstGeom prst="rect"/>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sp>
        <p:nvSpPr>
          <p:cNvPr id="67" name="New shape"/>
          <p:cNvSpPr/>
          <p:nvPr/>
        </p:nvSpPr>
        <p:spPr>
          <a:xfrm>
            <a:off x="6543354" y="5461000"/>
            <a:ext cx="5674" cy="127000"/>
          </a:xfrm>
          <a:prstGeom prst="rect"/>
          <a:solidFill>
            <a:srgbClr val="FFA5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sp>
        <p:nvSpPr>
          <p:cNvPr id="68" name="New shape"/>
          <p:cNvSpPr/>
          <p:nvPr/>
        </p:nvSpPr>
        <p:spPr>
          <a:xfrm>
            <a:off x="6549028" y="5461000"/>
            <a:ext cx="1264326" cy="127000"/>
          </a:xfrm>
          <a:prstGeom prst="rect"/>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pic>
        <p:nvPicPr>
          <p:cNvPr id="69" name="New picture"/>
          <p:cNvPicPr/>
          <p:nvPr/>
        </p:nvPicPr>
        <p:blipFill>
          <a:blip r:embed="rId3"/>
          <a:srcRect/>
          <a:stretch>
            <a:fillRect/>
          </a:stretch>
        </p:blipFill>
        <p:spPr>
          <a:xfrm>
            <a:off x="254000" y="6096000"/>
            <a:ext cx="952500" cy="952500"/>
          </a:xfrm>
          <a:prstGeom prst="rect"/>
          <a:ln>
            <a:solidFill>
              <a:schemeClr val="tx2">
                <a:lumMod val="60000"/>
                <a:lumOff val="40000"/>
              </a:schemeClr>
            </a:solidFill>
          </a:ln>
        </p:spPr>
      </p:pic>
      <p:sp>
        <p:nvSpPr>
          <p:cNvPr id="70" name="New shape"/>
          <p:cNvSpPr/>
          <p:nvPr/>
        </p:nvSpPr>
        <p:spPr>
          <a:xfrm>
            <a:off x="1270000" y="6096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800" dirty="1">
                <a:solidFill>
                  <a:srgbClr val="000000"/>
                </a:solidFill>
                <a:latin typeface="Copperplate Gothic Light"/>
              </a:rPr>
              <a:t>PARIJA EDUCATION</a:t>
            </a:r>
          </a:p>
        </p:txBody>
      </p:sp>
      <p:sp>
        <p:nvSpPr>
          <p:cNvPr id="71" name="New shape"/>
          <p:cNvSpPr/>
          <p:nvPr/>
        </p:nvSpPr>
        <p:spPr>
          <a:xfrm>
            <a:off x="1270000" y="6350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A9A9A9"/>
                </a:solidFill>
                <a:latin typeface="Copperplate Gothic Light"/>
              </a:rPr>
              <a:t>General (Required In 2028)</a:t>
            </a:r>
          </a:p>
        </p:txBody>
      </p:sp>
      <p:sp>
        <p:nvSpPr>
          <p:cNvPr id="72" name="New shape"/>
          <p:cNvSpPr/>
          <p:nvPr/>
        </p:nvSpPr>
        <p:spPr>
          <a:xfrm>
            <a:off x="1270000" y="6604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Inflated/Target</a:t>
            </a:r>
          </a:p>
        </p:txBody>
      </p:sp>
      <p:sp>
        <p:nvSpPr>
          <p:cNvPr id="73" name="New shape"/>
          <p:cNvSpPr/>
          <p:nvPr/>
        </p:nvSpPr>
        <p:spPr>
          <a:xfrm>
            <a:off x="2984500" y="6604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Current Investments</a:t>
            </a:r>
          </a:p>
        </p:txBody>
      </p:sp>
      <p:sp>
        <p:nvSpPr>
          <p:cNvPr id="74" name="New shape"/>
          <p:cNvSpPr/>
          <p:nvPr/>
        </p:nvSpPr>
        <p:spPr>
          <a:xfrm>
            <a:off x="4699000" y="6604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ShortFall</a:t>
            </a:r>
          </a:p>
        </p:txBody>
      </p:sp>
      <p:sp>
        <p:nvSpPr>
          <p:cNvPr id="75" name="New shape"/>
          <p:cNvSpPr/>
          <p:nvPr/>
        </p:nvSpPr>
        <p:spPr>
          <a:xfrm>
            <a:off x="1270000" y="6794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0000"/>
                </a:solidFill>
                <a:latin typeface="Arial"/>
              </a:rPr>
              <a:t>₹4,91,281</a:t>
            </a:r>
          </a:p>
        </p:txBody>
      </p:sp>
      <p:sp>
        <p:nvSpPr>
          <p:cNvPr id="76" name="New shape"/>
          <p:cNvSpPr/>
          <p:nvPr/>
        </p:nvSpPr>
        <p:spPr>
          <a:xfrm>
            <a:off x="2984500" y="6794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0000"/>
                </a:solidFill>
                <a:latin typeface="Arial"/>
              </a:rPr>
              <a:t>₹2,82,421</a:t>
            </a:r>
          </a:p>
        </p:txBody>
      </p:sp>
      <p:sp>
        <p:nvSpPr>
          <p:cNvPr id="77" name="New shape"/>
          <p:cNvSpPr/>
          <p:nvPr/>
        </p:nvSpPr>
        <p:spPr>
          <a:xfrm>
            <a:off x="4699000" y="6794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0000"/>
                </a:solidFill>
                <a:latin typeface="Arial"/>
              </a:rPr>
              <a:t>₹9,09,615</a:t>
            </a:r>
          </a:p>
        </p:txBody>
      </p:sp>
      <p:sp>
        <p:nvSpPr>
          <p:cNvPr id="78" name="New shape"/>
          <p:cNvSpPr/>
          <p:nvPr/>
        </p:nvSpPr>
        <p:spPr>
          <a:xfrm>
            <a:off x="254000" y="7112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6400"/>
                </a:solidFill>
                <a:latin typeface="Arial"/>
              </a:rPr>
              <a:t>Completed (20.16%)</a:t>
            </a:r>
          </a:p>
        </p:txBody>
      </p:sp>
      <p:sp>
        <p:nvSpPr>
          <p:cNvPr id="79" name="New shape"/>
          <p:cNvSpPr/>
          <p:nvPr/>
        </p:nvSpPr>
        <p:spPr>
          <a:xfrm>
            <a:off x="2413000" y="7112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A500"/>
                </a:solidFill>
                <a:latin typeface="Arial"/>
              </a:rPr>
              <a:t>Projected (35.07%)</a:t>
            </a:r>
          </a:p>
        </p:txBody>
      </p:sp>
      <p:sp>
        <p:nvSpPr>
          <p:cNvPr id="80" name="New shape"/>
          <p:cNvSpPr/>
          <p:nvPr/>
        </p:nvSpPr>
        <p:spPr>
          <a:xfrm>
            <a:off x="4572000" y="7112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0000"/>
                </a:solidFill>
                <a:latin typeface="Arial"/>
              </a:rPr>
              <a:t>Shortfall (64.93%)</a:t>
            </a:r>
          </a:p>
        </p:txBody>
      </p:sp>
      <p:sp>
        <p:nvSpPr>
          <p:cNvPr id="81" name="New shape"/>
          <p:cNvSpPr/>
          <p:nvPr/>
        </p:nvSpPr>
        <p:spPr>
          <a:xfrm>
            <a:off x="254000" y="7366000"/>
            <a:ext cx="256032" cy="127000"/>
          </a:xfrm>
          <a:prstGeom prst="rect"/>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sp>
        <p:nvSpPr>
          <p:cNvPr id="82" name="New shape"/>
          <p:cNvSpPr/>
          <p:nvPr/>
        </p:nvSpPr>
        <p:spPr>
          <a:xfrm>
            <a:off x="510032" y="7366000"/>
            <a:ext cx="445377" cy="127000"/>
          </a:xfrm>
          <a:prstGeom prst="rect"/>
          <a:solidFill>
            <a:srgbClr val="FFA5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sp>
        <p:nvSpPr>
          <p:cNvPr id="83" name="New shape"/>
          <p:cNvSpPr/>
          <p:nvPr/>
        </p:nvSpPr>
        <p:spPr>
          <a:xfrm>
            <a:off x="955410" y="7366000"/>
            <a:ext cx="824623" cy="127000"/>
          </a:xfrm>
          <a:prstGeom prst="rect"/>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pic>
        <p:nvPicPr>
          <p:cNvPr id="84" name="New picture"/>
          <p:cNvPicPr/>
          <p:nvPr/>
        </p:nvPicPr>
        <p:blipFill>
          <a:blip r:embed="rId3"/>
          <a:srcRect/>
          <a:stretch>
            <a:fillRect/>
          </a:stretch>
        </p:blipFill>
        <p:spPr>
          <a:xfrm>
            <a:off x="6540500" y="6096000"/>
            <a:ext cx="952500" cy="952500"/>
          </a:xfrm>
          <a:prstGeom prst="rect"/>
          <a:ln>
            <a:solidFill>
              <a:schemeClr val="tx2">
                <a:lumMod val="60000"/>
                <a:lumOff val="40000"/>
              </a:schemeClr>
            </a:solidFill>
          </a:ln>
        </p:spPr>
      </p:pic>
      <p:sp>
        <p:nvSpPr>
          <p:cNvPr id="85" name="New shape"/>
          <p:cNvSpPr/>
          <p:nvPr/>
        </p:nvSpPr>
        <p:spPr>
          <a:xfrm>
            <a:off x="7556500" y="6096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800" dirty="1">
                <a:solidFill>
                  <a:srgbClr val="000000"/>
                </a:solidFill>
                <a:latin typeface="Copperplate Gothic Light"/>
              </a:rPr>
              <a:t>NAGESH RETIREMENT</a:t>
            </a:r>
          </a:p>
        </p:txBody>
      </p:sp>
      <p:sp>
        <p:nvSpPr>
          <p:cNvPr id="86" name="New shape"/>
          <p:cNvSpPr/>
          <p:nvPr/>
        </p:nvSpPr>
        <p:spPr>
          <a:xfrm>
            <a:off x="7556500" y="6350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A9A9A9"/>
                </a:solidFill>
                <a:latin typeface="Copperplate Gothic Light"/>
              </a:rPr>
              <a:t>General (Required In 2045)</a:t>
            </a:r>
          </a:p>
        </p:txBody>
      </p:sp>
      <p:sp>
        <p:nvSpPr>
          <p:cNvPr id="87" name="New shape"/>
          <p:cNvSpPr/>
          <p:nvPr/>
        </p:nvSpPr>
        <p:spPr>
          <a:xfrm>
            <a:off x="7556500" y="6604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Inflated/Target</a:t>
            </a:r>
          </a:p>
        </p:txBody>
      </p:sp>
      <p:sp>
        <p:nvSpPr>
          <p:cNvPr id="88" name="New shape"/>
          <p:cNvSpPr/>
          <p:nvPr/>
        </p:nvSpPr>
        <p:spPr>
          <a:xfrm>
            <a:off x="9271000" y="6604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Current Investments</a:t>
            </a:r>
          </a:p>
        </p:txBody>
      </p:sp>
      <p:sp>
        <p:nvSpPr>
          <p:cNvPr id="89" name="New shape"/>
          <p:cNvSpPr/>
          <p:nvPr/>
        </p:nvSpPr>
        <p:spPr>
          <a:xfrm>
            <a:off x="10985500" y="6604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ShortFall</a:t>
            </a:r>
          </a:p>
        </p:txBody>
      </p:sp>
      <p:sp>
        <p:nvSpPr>
          <p:cNvPr id="90" name="New shape"/>
          <p:cNvSpPr/>
          <p:nvPr/>
        </p:nvSpPr>
        <p:spPr>
          <a:xfrm>
            <a:off x="7556500" y="6794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0000"/>
                </a:solidFill>
                <a:latin typeface="Arial"/>
              </a:rPr>
              <a:t>₹</a:t>
            </a:r>
          </a:p>
        </p:txBody>
      </p:sp>
      <p:sp>
        <p:nvSpPr>
          <p:cNvPr id="91" name="New shape"/>
          <p:cNvSpPr/>
          <p:nvPr/>
        </p:nvSpPr>
        <p:spPr>
          <a:xfrm>
            <a:off x="9271000" y="6794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0000"/>
                </a:solidFill>
                <a:latin typeface="Arial"/>
              </a:rPr>
              <a:t>₹</a:t>
            </a:r>
          </a:p>
        </p:txBody>
      </p:sp>
      <p:sp>
        <p:nvSpPr>
          <p:cNvPr id="92" name="New shape"/>
          <p:cNvSpPr/>
          <p:nvPr/>
        </p:nvSpPr>
        <p:spPr>
          <a:xfrm>
            <a:off x="10985500" y="6794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0000"/>
                </a:solidFill>
                <a:latin typeface="Arial"/>
              </a:rPr>
              <a:t>₹12,54,40,560</a:t>
            </a:r>
          </a:p>
        </p:txBody>
      </p:sp>
      <p:sp>
        <p:nvSpPr>
          <p:cNvPr id="93" name="New shape"/>
          <p:cNvSpPr/>
          <p:nvPr/>
        </p:nvSpPr>
        <p:spPr>
          <a:xfrm>
            <a:off x="6540500" y="7112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6400"/>
                </a:solidFill>
                <a:latin typeface="Arial"/>
              </a:rPr>
              <a:t>Completed (0.00%)</a:t>
            </a:r>
          </a:p>
        </p:txBody>
      </p:sp>
      <p:sp>
        <p:nvSpPr>
          <p:cNvPr id="94" name="New shape"/>
          <p:cNvSpPr/>
          <p:nvPr/>
        </p:nvSpPr>
        <p:spPr>
          <a:xfrm>
            <a:off x="8699500" y="7112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A500"/>
                </a:solidFill>
                <a:latin typeface="Arial"/>
              </a:rPr>
              <a:t>Projected (0.00%)</a:t>
            </a:r>
          </a:p>
        </p:txBody>
      </p:sp>
      <p:sp>
        <p:nvSpPr>
          <p:cNvPr id="95" name="New shape"/>
          <p:cNvSpPr/>
          <p:nvPr/>
        </p:nvSpPr>
        <p:spPr>
          <a:xfrm>
            <a:off x="10858500" y="7112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0000"/>
                </a:solidFill>
                <a:latin typeface="Arial"/>
              </a:rPr>
              <a:t>Shortfall (100.00%)</a:t>
            </a:r>
          </a:p>
        </p:txBody>
      </p:sp>
      <p:sp>
        <p:nvSpPr>
          <p:cNvPr id="96" name="New shape"/>
          <p:cNvSpPr/>
          <p:nvPr/>
        </p:nvSpPr>
        <p:spPr>
          <a:xfrm>
            <a:off x="6540500" y="7366000"/>
            <a:ext cx="0" cy="127000"/>
          </a:xfrm>
          <a:prstGeom prst="rect"/>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sp>
        <p:nvSpPr>
          <p:cNvPr id="97" name="New shape"/>
          <p:cNvSpPr/>
          <p:nvPr/>
        </p:nvSpPr>
        <p:spPr>
          <a:xfrm>
            <a:off x="6540500" y="7366000"/>
            <a:ext cx="0" cy="127000"/>
          </a:xfrm>
          <a:prstGeom prst="rect"/>
          <a:solidFill>
            <a:srgbClr val="FFA5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sp>
        <p:nvSpPr>
          <p:cNvPr id="98" name="New shape"/>
          <p:cNvSpPr/>
          <p:nvPr/>
        </p:nvSpPr>
        <p:spPr>
          <a:xfrm>
            <a:off x="6540500" y="7366000"/>
            <a:ext cx="1270000" cy="127000"/>
          </a:xfrm>
          <a:prstGeom prst="rect"/>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spTree>
  </p:cSld>
  <p:clrMapOvr>
    <a:masterClrMapping/>
  </p:clrMapOvr>
  <p:transition spd="fast"/>
  <p:timing>
    <p:tnLst>
      <p:par>
        <p:cTn id="1"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Goal Summary Continue...</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17</a:t>
            </a:r>
          </a:p>
        </p:txBody>
      </p:sp>
      <p:sp>
        <p:nvSpPr>
          <p:cNvPr id="5" name="New shape"/>
          <p:cNvSpPr/>
          <p:nvPr/>
        </p:nvSpPr>
        <p:spPr>
          <a:xfrm>
            <a:off x="254000" y="1143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600" dirty="1">
                <a:solidFill>
                  <a:srgbClr val="006400"/>
                </a:solidFill>
                <a:latin typeface="Copperplate Gothic Light"/>
              </a:rPr>
              <a:t>₹ 38,33,349</a:t>
            </a:r>
          </a:p>
        </p:txBody>
      </p:sp>
      <p:sp>
        <p:nvSpPr>
          <p:cNvPr id="6" name="New shape"/>
          <p:cNvSpPr/>
          <p:nvPr/>
        </p:nvSpPr>
        <p:spPr>
          <a:xfrm>
            <a:off x="254000" y="1397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000000"/>
                </a:solidFill>
                <a:latin typeface="Copperplate Gothic Light"/>
              </a:rPr>
              <a:t>Target Goal</a:t>
            </a:r>
          </a:p>
        </p:txBody>
      </p:sp>
      <p:sp>
        <p:nvSpPr>
          <p:cNvPr id="7" name="New shape"/>
          <p:cNvSpPr/>
          <p:nvPr/>
        </p:nvSpPr>
        <p:spPr>
          <a:xfrm>
            <a:off x="4445000" y="1143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000" dirty="1">
                <a:solidFill>
                  <a:srgbClr val="000000"/>
                </a:solidFill>
                <a:latin typeface="Copperplate Gothic Light"/>
              </a:rPr>
              <a:t>₹ 8,96,626</a:t>
            </a:r>
          </a:p>
        </p:txBody>
      </p:sp>
      <p:sp>
        <p:nvSpPr>
          <p:cNvPr id="8" name="New shape"/>
          <p:cNvSpPr/>
          <p:nvPr/>
        </p:nvSpPr>
        <p:spPr>
          <a:xfrm>
            <a:off x="4445000" y="1397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000000"/>
                </a:solidFill>
                <a:latin typeface="Copperplate Gothic Light"/>
              </a:rPr>
              <a:t>Current Investments</a:t>
            </a:r>
          </a:p>
        </p:txBody>
      </p:sp>
      <p:pic>
        <p:nvPicPr>
          <p:cNvPr id="9" name="New picture"/>
          <p:cNvPicPr/>
          <p:nvPr/>
        </p:nvPicPr>
        <p:blipFill>
          <a:blip r:embed="rId3"/>
          <a:srcRect/>
          <a:stretch>
            <a:fillRect/>
          </a:stretch>
        </p:blipFill>
        <p:spPr>
          <a:xfrm>
            <a:off x="254000" y="2286000"/>
            <a:ext cx="952500" cy="952500"/>
          </a:xfrm>
          <a:prstGeom prst="rect"/>
          <a:ln>
            <a:solidFill>
              <a:schemeClr val="tx2">
                <a:lumMod val="60000"/>
                <a:lumOff val="40000"/>
              </a:schemeClr>
            </a:solidFill>
          </a:ln>
        </p:spPr>
      </p:pic>
      <p:sp>
        <p:nvSpPr>
          <p:cNvPr id="10" name="New shape"/>
          <p:cNvSpPr/>
          <p:nvPr/>
        </p:nvSpPr>
        <p:spPr>
          <a:xfrm>
            <a:off x="1270000" y="2286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800" dirty="1">
                <a:solidFill>
                  <a:srgbClr val="000000"/>
                </a:solidFill>
                <a:latin typeface="Copperplate Gothic Light"/>
              </a:rPr>
              <a:t>PRABHA RETIREMENT</a:t>
            </a:r>
          </a:p>
        </p:txBody>
      </p:sp>
      <p:sp>
        <p:nvSpPr>
          <p:cNvPr id="11" name="New shape"/>
          <p:cNvSpPr/>
          <p:nvPr/>
        </p:nvSpPr>
        <p:spPr>
          <a:xfrm>
            <a:off x="1270000" y="2540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A9A9A9"/>
                </a:solidFill>
                <a:latin typeface="Copperplate Gothic Light"/>
              </a:rPr>
              <a:t>General (Required In 2040)</a:t>
            </a:r>
          </a:p>
        </p:txBody>
      </p:sp>
      <p:sp>
        <p:nvSpPr>
          <p:cNvPr id="12" name="New shape"/>
          <p:cNvSpPr/>
          <p:nvPr/>
        </p:nvSpPr>
        <p:spPr>
          <a:xfrm>
            <a:off x="1270000" y="2794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Inflated/Target</a:t>
            </a:r>
          </a:p>
        </p:txBody>
      </p:sp>
      <p:sp>
        <p:nvSpPr>
          <p:cNvPr id="13" name="New shape"/>
          <p:cNvSpPr/>
          <p:nvPr/>
        </p:nvSpPr>
        <p:spPr>
          <a:xfrm>
            <a:off x="2984500" y="2794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Current Investments</a:t>
            </a:r>
          </a:p>
        </p:txBody>
      </p:sp>
      <p:sp>
        <p:nvSpPr>
          <p:cNvPr id="14" name="New shape"/>
          <p:cNvSpPr/>
          <p:nvPr/>
        </p:nvSpPr>
        <p:spPr>
          <a:xfrm>
            <a:off x="4699000" y="2794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ShortFall</a:t>
            </a:r>
          </a:p>
        </p:txBody>
      </p:sp>
      <p:sp>
        <p:nvSpPr>
          <p:cNvPr id="15" name="New shape"/>
          <p:cNvSpPr/>
          <p:nvPr/>
        </p:nvSpPr>
        <p:spPr>
          <a:xfrm>
            <a:off x="1270000" y="2984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0000"/>
                </a:solidFill>
                <a:latin typeface="Arial"/>
              </a:rPr>
              <a:t>₹25,63,337</a:t>
            </a:r>
          </a:p>
        </p:txBody>
      </p:sp>
      <p:sp>
        <p:nvSpPr>
          <p:cNvPr id="16" name="New shape"/>
          <p:cNvSpPr/>
          <p:nvPr/>
        </p:nvSpPr>
        <p:spPr>
          <a:xfrm>
            <a:off x="2984500" y="2984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0000"/>
                </a:solidFill>
                <a:latin typeface="Arial"/>
              </a:rPr>
              <a:t>₹1,77,417</a:t>
            </a:r>
          </a:p>
        </p:txBody>
      </p:sp>
      <p:sp>
        <p:nvSpPr>
          <p:cNvPr id="17" name="New shape"/>
          <p:cNvSpPr/>
          <p:nvPr/>
        </p:nvSpPr>
        <p:spPr>
          <a:xfrm>
            <a:off x="4699000" y="2984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0000"/>
                </a:solidFill>
                <a:latin typeface="Arial"/>
              </a:rPr>
              <a:t>₹2,68,30,253</a:t>
            </a:r>
          </a:p>
        </p:txBody>
      </p:sp>
      <p:sp>
        <p:nvSpPr>
          <p:cNvPr id="18" name="New shape"/>
          <p:cNvSpPr/>
          <p:nvPr/>
        </p:nvSpPr>
        <p:spPr>
          <a:xfrm>
            <a:off x="254000" y="3302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6400"/>
                </a:solidFill>
                <a:latin typeface="Arial"/>
              </a:rPr>
              <a:t>Completed (0.60%)</a:t>
            </a:r>
          </a:p>
        </p:txBody>
      </p:sp>
      <p:sp>
        <p:nvSpPr>
          <p:cNvPr id="19" name="New shape"/>
          <p:cNvSpPr/>
          <p:nvPr/>
        </p:nvSpPr>
        <p:spPr>
          <a:xfrm>
            <a:off x="2413000" y="3302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8C00"/>
                </a:solidFill>
                <a:latin typeface="Arial"/>
              </a:rPr>
              <a:t>Projected (8.72%)</a:t>
            </a:r>
          </a:p>
        </p:txBody>
      </p:sp>
      <p:sp>
        <p:nvSpPr>
          <p:cNvPr id="20" name="New shape"/>
          <p:cNvSpPr/>
          <p:nvPr/>
        </p:nvSpPr>
        <p:spPr>
          <a:xfrm>
            <a:off x="4572000" y="3302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0000"/>
                </a:solidFill>
                <a:latin typeface="Arial"/>
              </a:rPr>
              <a:t>Shortfall (91.28%)</a:t>
            </a:r>
          </a:p>
        </p:txBody>
      </p:sp>
      <p:sp>
        <p:nvSpPr>
          <p:cNvPr id="21" name="New shape"/>
          <p:cNvSpPr/>
          <p:nvPr/>
        </p:nvSpPr>
        <p:spPr>
          <a:xfrm>
            <a:off x="254000" y="3556000"/>
            <a:ext cx="7666" cy="127000"/>
          </a:xfrm>
          <a:prstGeom prst="rect"/>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sp>
        <p:nvSpPr>
          <p:cNvPr id="22" name="New shape"/>
          <p:cNvSpPr/>
          <p:nvPr/>
        </p:nvSpPr>
        <p:spPr>
          <a:xfrm>
            <a:off x="261666" y="3556000"/>
            <a:ext cx="110753" cy="127000"/>
          </a:xfrm>
          <a:prstGeom prst="rect"/>
          <a:solidFill>
            <a:srgbClr val="FFA5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sp>
        <p:nvSpPr>
          <p:cNvPr id="23" name="New shape"/>
          <p:cNvSpPr/>
          <p:nvPr/>
        </p:nvSpPr>
        <p:spPr>
          <a:xfrm>
            <a:off x="372419" y="3556000"/>
            <a:ext cx="1159247" cy="127000"/>
          </a:xfrm>
          <a:prstGeom prst="rect"/>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spTree>
  </p:cSld>
  <p:clrMapOvr>
    <a:masterClrMapping/>
  </p:clrMapOvr>
  <p:transition spd="fast"/>
  <p:timing>
    <p:tnLst>
      <p:par>
        <p:cTn id="1"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 Current SIP</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18</a:t>
            </a:r>
          </a:p>
        </p:txBody>
      </p:sp>
      <p:graphicFrame>
        <p:nvGraphicFramePr>
          <p:cNvPr id="5" name="New Table"/>
          <p:cNvGraphicFramePr>
            <a:graphicFrameLocks noGrp="1"/>
          </p:cNvGraphicFramePr>
          <p:nvPr/>
        </p:nvGraphicFramePr>
        <p:xfrm>
          <a:off x="635000" y="889000"/>
          <a:ext cx="11430000" cy="2560320"/>
        </p:xfrm>
        <a:graphic>
          <a:graphicData uri="http://schemas.openxmlformats.org/drawingml/2006/table">
            <a:tbl>
              <a:tblPr firstRow="1" bandRow="1">
                <a:tableStyleId>{5C22544A-7EE6-4342-B048-85BDC9FD1C3A}</a:tableStyleId>
              </a:tblPr>
              <a:tblGrid>
                <a:gridCol w="8890000"/>
                <a:gridCol w="2540000"/>
              </a:tblGrid>
              <a:tr h="127000">
                <a:tc>
                  <a:txBody>
                    <a:bodyPr anchorCtr="0"/>
                    <a:lstStyle/>
                    <a:p>
                      <a:pPr algn="ctr"/>
                      <a:r>
                        <a:rPr sz="1600" dirty="1">
                          <a:solidFill>
                            <a:srgbClr val="FFFFFF"/>
                          </a:solidFill>
                        </a:rPr>
                        <a:t>Particulars</a:t>
                      </a:r>
                    </a:p>
                  </a:txBody>
                  <a:tcPr>
                    <a:solidFill>
                      <a:srgbClr val="70AD47"/>
                    </a:solidFill>
                  </a:tcPr>
                </a:tc>
                <a:tc>
                  <a:txBody>
                    <a:bodyPr anchorCtr="0"/>
                    <a:lstStyle/>
                    <a:p>
                      <a:pPr algn="ctr"/>
                      <a:r>
                        <a:rPr sz="1600" dirty="1">
                          <a:solidFill>
                            <a:srgbClr val="FFFFFF"/>
                          </a:solidFill>
                        </a:rPr>
                        <a:t>Sum of Amount (₹)</a:t>
                      </a:r>
                    </a:p>
                  </a:txBody>
                  <a:tcPr>
                    <a:solidFill>
                      <a:srgbClr val="70AD47"/>
                    </a:solidFill>
                  </a:tcPr>
                </a:tc>
              </a:tr>
              <a:tr h="127000">
                <a:tc>
                  <a:txBody>
                    <a:bodyPr tIns="0" bIns="0" anchorCtr="0"/>
                    <a:lstStyle/>
                    <a:p>
                      <a:pPr algn="ctr"/>
                      <a:r>
                        <a:rPr sz="2000" dirty="1">
                          <a:solidFill>
                            <a:srgbClr val="000000"/>
                          </a:solidFill>
                        </a:rPr>
                        <a:t>PARIJA NAGESH DONGARE REP BY PRABHA NAGESH DONGA</a:t>
                      </a:r>
                    </a:p>
                  </a:txBody>
                  <a:tcPr>
                    <a:solidFill>
                      <a:srgbClr val="D5E3CF"/>
                    </a:solidFill>
                  </a:tcPr>
                </a:tc>
                <a:tc>
                  <a:txBody>
                    <a:bodyPr anchorCtr="0"/>
                    <a:lstStyle/>
                    <a:p>
                      <a:pPr algn="ctr"/>
                      <a:r>
                        <a:rPr sz="2000" dirty="1">
                          <a:solidFill>
                            <a:srgbClr val="000000"/>
                          </a:solidFill>
                        </a:rPr>
                        <a:t>₹ 2,000</a:t>
                      </a:r>
                    </a:p>
                  </a:txBody>
                  <a:tcPr>
                    <a:solidFill>
                      <a:srgbClr val="D5E3CF"/>
                    </a:solidFill>
                  </a:tcPr>
                </a:tc>
              </a:tr>
              <a:tr h="127000">
                <a:tc>
                  <a:txBody>
                    <a:bodyPr tIns="0" bIns="0" anchorCtr="0"/>
                    <a:lstStyle/>
                    <a:p>
                      <a:pPr algn="l"/>
                      <a:r>
                        <a:rPr sz="1800" dirty="1">
                          <a:solidFill>
                            <a:srgbClr val="000000"/>
                          </a:solidFill>
                        </a:rPr>
                        <a:t>Axis Childrens Fund Reg (Lock in) (G)</a:t>
                      </a:r>
                    </a:p>
                  </a:txBody>
                  <a:tcPr>
                    <a:solidFill>
                      <a:srgbClr val="D5E3CF"/>
                    </a:solidFill>
                  </a:tcPr>
                </a:tc>
                <a:tc>
                  <a:txBody>
                    <a:bodyPr anchorCtr="0"/>
                    <a:lstStyle/>
                    <a:p>
                      <a:pPr algn="r"/>
                      <a:r>
                        <a:rPr sz="1800" dirty="1">
                          <a:solidFill>
                            <a:srgbClr val="000000"/>
                          </a:solidFill>
                        </a:rPr>
                        <a:t>₹ 2,000</a:t>
                      </a:r>
                    </a:p>
                  </a:txBody>
                  <a:tcPr>
                    <a:solidFill>
                      <a:srgbClr val="D5E3CF"/>
                    </a:solidFill>
                  </a:tcPr>
                </a:tc>
              </a:tr>
              <a:tr h="127000">
                <a:tc>
                  <a:txBody>
                    <a:bodyPr tIns="0" bIns="0" anchorCtr="0"/>
                    <a:lstStyle/>
                    <a:p>
                      <a:pPr algn="ctr"/>
                      <a:r>
                        <a:rPr sz="2000" dirty="1">
                          <a:solidFill>
                            <a:srgbClr val="000000"/>
                          </a:solidFill>
                        </a:rPr>
                        <a:t>PRABHA NAGESH DONGARE</a:t>
                      </a:r>
                    </a:p>
                  </a:txBody>
                  <a:tcPr>
                    <a:solidFill>
                      <a:srgbClr val="D5E3CF"/>
                    </a:solidFill>
                  </a:tcPr>
                </a:tc>
                <a:tc>
                  <a:txBody>
                    <a:bodyPr anchorCtr="0"/>
                    <a:lstStyle/>
                    <a:p>
                      <a:pPr algn="ctr"/>
                      <a:r>
                        <a:rPr sz="2000" dirty="1">
                          <a:solidFill>
                            <a:srgbClr val="000000"/>
                          </a:solidFill>
                        </a:rPr>
                        <a:t>₹ 2,000</a:t>
                      </a:r>
                    </a:p>
                  </a:txBody>
                  <a:tcPr>
                    <a:solidFill>
                      <a:srgbClr val="D5E3CF"/>
                    </a:solidFill>
                  </a:tcPr>
                </a:tc>
              </a:tr>
              <a:tr h="127000">
                <a:tc>
                  <a:txBody>
                    <a:bodyPr tIns="0" bIns="0" anchorCtr="0"/>
                    <a:lstStyle/>
                    <a:p>
                      <a:pPr algn="l"/>
                      <a:r>
                        <a:rPr sz="1800" dirty="1">
                          <a:solidFill>
                            <a:srgbClr val="000000"/>
                          </a:solidFill>
                        </a:rPr>
                        <a:t>HSBC Value Fund (G)</a:t>
                      </a:r>
                    </a:p>
                  </a:txBody>
                  <a:tcPr>
                    <a:solidFill>
                      <a:srgbClr val="D5E3CF"/>
                    </a:solidFill>
                  </a:tcPr>
                </a:tc>
                <a:tc>
                  <a:txBody>
                    <a:bodyPr anchorCtr="0"/>
                    <a:lstStyle/>
                    <a:p>
                      <a:pPr algn="r"/>
                      <a:r>
                        <a:rPr sz="1800" dirty="1">
                          <a:solidFill>
                            <a:srgbClr val="000000"/>
                          </a:solidFill>
                        </a:rPr>
                        <a:t>₹ 1,000</a:t>
                      </a:r>
                    </a:p>
                  </a:txBody>
                  <a:tcPr>
                    <a:solidFill>
                      <a:srgbClr val="D5E3CF"/>
                    </a:solidFill>
                  </a:tcPr>
                </a:tc>
              </a:tr>
              <a:tr h="127000">
                <a:tc>
                  <a:txBody>
                    <a:bodyPr tIns="0" bIns="0" anchorCtr="0"/>
                    <a:lstStyle/>
                    <a:p>
                      <a:pPr algn="l"/>
                      <a:r>
                        <a:rPr sz="1800" dirty="1">
                          <a:solidFill>
                            <a:srgbClr val="000000"/>
                          </a:solidFill>
                        </a:rPr>
                        <a:t>Mirae Asset Large &amp; Midcap Fund Reg (G)</a:t>
                      </a:r>
                    </a:p>
                  </a:txBody>
                  <a:tcPr>
                    <a:solidFill>
                      <a:srgbClr val="D5E3CF"/>
                    </a:solidFill>
                  </a:tcPr>
                </a:tc>
                <a:tc>
                  <a:txBody>
                    <a:bodyPr anchorCtr="0"/>
                    <a:lstStyle/>
                    <a:p>
                      <a:pPr algn="r"/>
                      <a:r>
                        <a:rPr sz="1800" dirty="1">
                          <a:solidFill>
                            <a:srgbClr val="000000"/>
                          </a:solidFill>
                        </a:rPr>
                        <a:t>₹ 1,000</a:t>
                      </a:r>
                    </a:p>
                  </a:txBody>
                  <a:tcPr>
                    <a:solidFill>
                      <a:srgbClr val="D5E3CF"/>
                    </a:solidFill>
                  </a:tcPr>
                </a:tc>
              </a:tr>
              <a:tr h="127000">
                <a:tc>
                  <a:txBody>
                    <a:bodyPr anchorCtr="0"/>
                    <a:lstStyle/>
                    <a:p>
                      <a:pPr algn="ctr"/>
                      <a:r>
                        <a:rPr sz="1600" dirty="1">
                          <a:solidFill>
                            <a:srgbClr val="FFFFFF"/>
                          </a:solidFill>
                        </a:rPr>
                        <a:t>Grand Total</a:t>
                      </a:r>
                    </a:p>
                  </a:txBody>
                  <a:tcPr>
                    <a:solidFill>
                      <a:srgbClr val="70AD47"/>
                    </a:solidFill>
                  </a:tcPr>
                </a:tc>
                <a:tc>
                  <a:txBody>
                    <a:bodyPr anchorCtr="0"/>
                    <a:lstStyle/>
                    <a:p>
                      <a:pPr algn="ctr"/>
                      <a:r>
                        <a:rPr sz="1600" dirty="1">
                          <a:solidFill>
                            <a:srgbClr val="FFFFFF"/>
                          </a:solidFill>
                        </a:rPr>
                        <a:t>₹ 4,000</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Green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19</a:t>
            </a:r>
          </a:p>
        </p:txBody>
      </p:sp>
      <p:graphicFrame>
        <p:nvGraphicFramePr>
          <p:cNvPr id="5" name="New Table"/>
          <p:cNvGraphicFramePr>
            <a:graphicFrameLocks noGrp="1"/>
          </p:cNvGraphicFramePr>
          <p:nvPr/>
        </p:nvGraphicFramePr>
        <p:xfrm>
          <a:off x="635000" y="1524000"/>
          <a:ext cx="11430000" cy="451104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latin typeface="Arial"/>
                        </a:rPr>
                        <a:t>SrNo</a:t>
                      </a:r>
                    </a:p>
                  </a:txBody>
                  <a:tcPr>
                    <a:solidFill>
                      <a:srgbClr val="70AD47"/>
                    </a:solidFill>
                  </a:tcPr>
                </a:tc>
                <a:tc>
                  <a:txBody>
                    <a:bodyPr anchorCtr="0"/>
                    <a:lstStyle/>
                    <a:p>
                      <a:pPr algn="ctr"/>
                      <a:r>
                        <a:rPr sz="1600" dirty="1">
                          <a:solidFill>
                            <a:srgbClr val="FFFFFF"/>
                          </a:solidFill>
                          <a:latin typeface="Arial"/>
                        </a:rPr>
                        <a:t>Scheme</a:t>
                      </a:r>
                    </a:p>
                  </a:txBody>
                  <a:tcPr>
                    <a:solidFill>
                      <a:srgbClr val="70AD47"/>
                    </a:solidFill>
                  </a:tcPr>
                </a:tc>
                <a:tc>
                  <a:txBody>
                    <a:bodyPr anchorCtr="0"/>
                    <a:lstStyle/>
                    <a:p>
                      <a:pPr algn="ctr"/>
                      <a:r>
                        <a:rPr sz="1600" dirty="1">
                          <a:solidFill>
                            <a:srgbClr val="FFFFFF"/>
                          </a:solidFill>
                          <a:latin typeface="Arial"/>
                        </a:rPr>
                        <a:t>Investment value (₹)</a:t>
                      </a:r>
                    </a:p>
                  </a:txBody>
                  <a:tcPr>
                    <a:solidFill>
                      <a:srgbClr val="70AD47"/>
                    </a:solidFill>
                  </a:tcPr>
                </a:tc>
                <a:tc>
                  <a:txBody>
                    <a:bodyPr anchorCtr="0"/>
                    <a:lstStyle/>
                    <a:p>
                      <a:pPr algn="ctr"/>
                      <a:r>
                        <a:rPr sz="1600" dirty="1">
                          <a:solidFill>
                            <a:srgbClr val="FFFFFF"/>
                          </a:solidFill>
                          <a:latin typeface="Arial"/>
                        </a:rPr>
                        <a:t>Market Value(₹)</a:t>
                      </a:r>
                    </a:p>
                  </a:txBody>
                  <a:tcPr>
                    <a:solidFill>
                      <a:srgbClr val="70AD47"/>
                    </a:solidFill>
                  </a:tcPr>
                </a:tc>
                <a:tc>
                  <a:txBody>
                    <a:bodyPr anchorCtr="0"/>
                    <a:lstStyle/>
                    <a:p>
                      <a:pPr algn="ctr"/>
                      <a:r>
                        <a:rPr sz="1600" dirty="1">
                          <a:solidFill>
                            <a:srgbClr val="FFFFFF"/>
                          </a:solidFill>
                          <a:latin typeface="Arial"/>
                        </a:rPr>
                        <a:t>CAGR (%)</a:t>
                      </a:r>
                    </a:p>
                  </a:txBody>
                  <a:tcPr>
                    <a:solidFill>
                      <a:srgbClr val="70AD47"/>
                    </a:solidFill>
                  </a:tcPr>
                </a:tc>
                <a:tc>
                  <a:txBody>
                    <a:bodyPr anchorCtr="0"/>
                    <a:lstStyle/>
                    <a:p>
                      <a:pPr algn="ctr"/>
                      <a:r>
                        <a:rPr sz="1600" dirty="1">
                          <a:solidFill>
                            <a:srgbClr val="FFFFFF"/>
                          </a:solidFill>
                          <a:latin typeface="Arial"/>
                        </a:rPr>
                        <a:t>Allocation (%)</a:t>
                      </a:r>
                    </a:p>
                  </a:txBody>
                  <a:tcPr>
                    <a:solidFill>
                      <a:srgbClr val="70AD47"/>
                    </a:solidFill>
                  </a:tcPr>
                </a:tc>
              </a:tr>
              <a:tr h="317500">
                <a:tc>
                  <a:txBody>
                    <a:bodyPr anchorCtr="0"/>
                    <a:lstStyle/>
                    <a:p>
                      <a:pPr algn="r"/>
                      <a:r>
                        <a:rPr sz="1600" dirty="1">
                          <a:solidFill>
                            <a:srgbClr val="000000"/>
                          </a:solidFill>
                          <a:latin typeface="Arial"/>
                        </a:rPr>
                        <a:t>1</a:t>
                      </a:r>
                    </a:p>
                  </a:txBody>
                  <a:tcPr>
                    <a:solidFill>
                      <a:srgbClr val="D5E3CF"/>
                    </a:solidFill>
                  </a:tcPr>
                </a:tc>
                <a:tc>
                  <a:txBody>
                    <a:bodyPr anchorCtr="0"/>
                    <a:lstStyle/>
                    <a:p>
                      <a:pPr algn="l"/>
                      <a:r>
                        <a:rPr sz="1600" dirty="1">
                          <a:solidFill>
                            <a:srgbClr val="000000"/>
                          </a:solidFill>
                          <a:latin typeface="Arial"/>
                        </a:rPr>
                        <a:t>Bandhan ELSS Tax saver Fund Reg (G)</a:t>
                      </a:r>
                    </a:p>
                  </a:txBody>
                  <a:tcPr>
                    <a:solidFill>
                      <a:srgbClr val="D5E3CF"/>
                    </a:solidFill>
                  </a:tcPr>
                </a:tc>
                <a:tc>
                  <a:txBody>
                    <a:bodyPr anchorCtr="0"/>
                    <a:lstStyle/>
                    <a:p>
                      <a:pPr algn="r"/>
                      <a:r>
                        <a:rPr sz="1600" dirty="1">
                          <a:solidFill>
                            <a:srgbClr val="000000"/>
                          </a:solidFill>
                          <a:latin typeface="Arial"/>
                        </a:rPr>
                        <a:t>12,000</a:t>
                      </a:r>
                    </a:p>
                  </a:txBody>
                  <a:tcPr>
                    <a:solidFill>
                      <a:srgbClr val="D5E3CF"/>
                    </a:solidFill>
                  </a:tcPr>
                </a:tc>
                <a:tc>
                  <a:txBody>
                    <a:bodyPr anchorCtr="0"/>
                    <a:lstStyle/>
                    <a:p>
                      <a:pPr algn="r"/>
                      <a:r>
                        <a:rPr sz="1600" dirty="1">
                          <a:solidFill>
                            <a:srgbClr val="000000"/>
                          </a:solidFill>
                          <a:latin typeface="Arial"/>
                        </a:rPr>
                        <a:t>10,961</a:t>
                      </a:r>
                    </a:p>
                  </a:txBody>
                  <a:tcPr>
                    <a:solidFill>
                      <a:srgbClr val="D5E3CF"/>
                    </a:solidFill>
                  </a:tcPr>
                </a:tc>
                <a:tc>
                  <a:txBody>
                    <a:bodyPr anchorCtr="0"/>
                    <a:lstStyle/>
                    <a:p>
                      <a:pPr algn="r"/>
                      <a:r>
                        <a:rPr sz="1600" dirty="1">
                          <a:solidFill>
                            <a:srgbClr val="000000"/>
                          </a:solidFill>
                          <a:latin typeface="Arial"/>
                        </a:rPr>
                        <a:t>-19.97</a:t>
                      </a:r>
                    </a:p>
                  </a:txBody>
                  <a:tcPr>
                    <a:solidFill>
                      <a:srgbClr val="D5E3CF"/>
                    </a:solidFill>
                  </a:tcPr>
                </a:tc>
                <a:tc>
                  <a:txBody>
                    <a:bodyPr anchorCtr="0"/>
                    <a:lstStyle/>
                    <a:p>
                      <a:pPr algn="r"/>
                      <a:r>
                        <a:rPr sz="1600" dirty="1">
                          <a:solidFill>
                            <a:srgbClr val="000000"/>
                          </a:solidFill>
                          <a:latin typeface="Arial"/>
                        </a:rPr>
                        <a:t>0.87</a:t>
                      </a:r>
                    </a:p>
                  </a:txBody>
                  <a:tcPr>
                    <a:solidFill>
                      <a:srgbClr val="D5E3CF"/>
                    </a:solidFill>
                  </a:tcPr>
                </a:tc>
              </a:tr>
              <a:tr h="317500">
                <a:tc>
                  <a:txBody>
                    <a:bodyPr anchorCtr="0"/>
                    <a:lstStyle/>
                    <a:p>
                      <a:pPr algn="r"/>
                      <a:r>
                        <a:rPr sz="1600" dirty="1">
                          <a:solidFill>
                            <a:srgbClr val="000000"/>
                          </a:solidFill>
                          <a:latin typeface="Arial"/>
                        </a:rPr>
                        <a:t>2</a:t>
                      </a:r>
                    </a:p>
                  </a:txBody>
                  <a:tcPr>
                    <a:solidFill>
                      <a:srgbClr val="D5E3CF"/>
                    </a:solidFill>
                  </a:tcPr>
                </a:tc>
                <a:tc>
                  <a:txBody>
                    <a:bodyPr anchorCtr="0"/>
                    <a:lstStyle/>
                    <a:p>
                      <a:pPr algn="l"/>
                      <a:r>
                        <a:rPr sz="1600" dirty="1">
                          <a:solidFill>
                            <a:srgbClr val="000000"/>
                          </a:solidFill>
                          <a:latin typeface="Arial"/>
                        </a:rPr>
                        <a:t>HDFC Large And Mid Cap Fund Reg (G)</a:t>
                      </a:r>
                    </a:p>
                  </a:txBody>
                  <a:tcPr>
                    <a:solidFill>
                      <a:srgbClr val="D5E3CF"/>
                    </a:solidFill>
                  </a:tcPr>
                </a:tc>
                <a:tc>
                  <a:txBody>
                    <a:bodyPr anchorCtr="0"/>
                    <a:lstStyle/>
                    <a:p>
                      <a:pPr algn="r"/>
                      <a:r>
                        <a:rPr sz="1600" dirty="1">
                          <a:solidFill>
                            <a:srgbClr val="000000"/>
                          </a:solidFill>
                          <a:latin typeface="Arial"/>
                        </a:rPr>
                        <a:t>19,000</a:t>
                      </a:r>
                    </a:p>
                  </a:txBody>
                  <a:tcPr>
                    <a:solidFill>
                      <a:srgbClr val="D5E3CF"/>
                    </a:solidFill>
                  </a:tcPr>
                </a:tc>
                <a:tc>
                  <a:txBody>
                    <a:bodyPr anchorCtr="0"/>
                    <a:lstStyle/>
                    <a:p>
                      <a:pPr algn="r"/>
                      <a:r>
                        <a:rPr sz="1600" dirty="1">
                          <a:solidFill>
                            <a:srgbClr val="000000"/>
                          </a:solidFill>
                          <a:latin typeface="Arial"/>
                        </a:rPr>
                        <a:t>17,614</a:t>
                      </a:r>
                    </a:p>
                  </a:txBody>
                  <a:tcPr>
                    <a:solidFill>
                      <a:srgbClr val="D5E3CF"/>
                    </a:solidFill>
                  </a:tcPr>
                </a:tc>
                <a:tc>
                  <a:txBody>
                    <a:bodyPr anchorCtr="0"/>
                    <a:lstStyle/>
                    <a:p>
                      <a:pPr algn="r"/>
                      <a:r>
                        <a:rPr sz="1600" dirty="1">
                          <a:solidFill>
                            <a:srgbClr val="000000"/>
                          </a:solidFill>
                          <a:latin typeface="Arial"/>
                        </a:rPr>
                        <a:t>-17.55</a:t>
                      </a:r>
                    </a:p>
                  </a:txBody>
                  <a:tcPr>
                    <a:solidFill>
                      <a:srgbClr val="D5E3CF"/>
                    </a:solidFill>
                  </a:tcPr>
                </a:tc>
                <a:tc>
                  <a:txBody>
                    <a:bodyPr anchorCtr="0"/>
                    <a:lstStyle/>
                    <a:p>
                      <a:pPr algn="r"/>
                      <a:r>
                        <a:rPr sz="1600" dirty="1">
                          <a:solidFill>
                            <a:srgbClr val="000000"/>
                          </a:solidFill>
                          <a:latin typeface="Arial"/>
                        </a:rPr>
                        <a:t>1.37</a:t>
                      </a:r>
                    </a:p>
                  </a:txBody>
                  <a:tcPr>
                    <a:solidFill>
                      <a:srgbClr val="D5E3CF"/>
                    </a:solidFill>
                  </a:tcPr>
                </a:tc>
              </a:tr>
              <a:tr h="317500">
                <a:tc>
                  <a:txBody>
                    <a:bodyPr anchorCtr="0"/>
                    <a:lstStyle/>
                    <a:p>
                      <a:pPr algn="r"/>
                      <a:r>
                        <a:rPr sz="1600" dirty="1">
                          <a:solidFill>
                            <a:srgbClr val="000000"/>
                          </a:solidFill>
                          <a:latin typeface="Arial"/>
                        </a:rPr>
                        <a:t>3</a:t>
                      </a:r>
                    </a:p>
                  </a:txBody>
                  <a:tcPr>
                    <a:solidFill>
                      <a:srgbClr val="D5E3CF"/>
                    </a:solidFill>
                  </a:tcPr>
                </a:tc>
                <a:tc>
                  <a:txBody>
                    <a:bodyPr anchorCtr="0"/>
                    <a:lstStyle/>
                    <a:p>
                      <a:pPr algn="l"/>
                      <a:r>
                        <a:rPr sz="1600" dirty="1">
                          <a:solidFill>
                            <a:srgbClr val="000000"/>
                          </a:solidFill>
                          <a:latin typeface="Arial"/>
                        </a:rPr>
                        <a:t>Canara Robeco ELSS Tax Saver Fund Reg (G)</a:t>
                      </a:r>
                    </a:p>
                  </a:txBody>
                  <a:tcPr>
                    <a:solidFill>
                      <a:srgbClr val="D5E3CF"/>
                    </a:solidFill>
                  </a:tcPr>
                </a:tc>
                <a:tc>
                  <a:txBody>
                    <a:bodyPr anchorCtr="0"/>
                    <a:lstStyle/>
                    <a:p>
                      <a:pPr algn="r"/>
                      <a:r>
                        <a:rPr sz="1600" dirty="1">
                          <a:solidFill>
                            <a:srgbClr val="000000"/>
                          </a:solidFill>
                          <a:latin typeface="Arial"/>
                        </a:rPr>
                        <a:t>81,000</a:t>
                      </a:r>
                    </a:p>
                  </a:txBody>
                  <a:tcPr>
                    <a:solidFill>
                      <a:srgbClr val="D5E3CF"/>
                    </a:solidFill>
                  </a:tcPr>
                </a:tc>
                <a:tc>
                  <a:txBody>
                    <a:bodyPr anchorCtr="0"/>
                    <a:lstStyle/>
                    <a:p>
                      <a:pPr algn="r"/>
                      <a:r>
                        <a:rPr sz="1600" dirty="1">
                          <a:solidFill>
                            <a:srgbClr val="000000"/>
                          </a:solidFill>
                          <a:latin typeface="Arial"/>
                        </a:rPr>
                        <a:t>96,591</a:t>
                      </a:r>
                    </a:p>
                  </a:txBody>
                  <a:tcPr>
                    <a:solidFill>
                      <a:srgbClr val="D5E3CF"/>
                    </a:solidFill>
                  </a:tcPr>
                </a:tc>
                <a:tc>
                  <a:txBody>
                    <a:bodyPr anchorCtr="0"/>
                    <a:lstStyle/>
                    <a:p>
                      <a:pPr algn="r"/>
                      <a:r>
                        <a:rPr sz="1600" dirty="1">
                          <a:solidFill>
                            <a:srgbClr val="000000"/>
                          </a:solidFill>
                          <a:latin typeface="Arial"/>
                        </a:rPr>
                        <a:t>13.60</a:t>
                      </a:r>
                    </a:p>
                  </a:txBody>
                  <a:tcPr>
                    <a:solidFill>
                      <a:srgbClr val="D5E3CF"/>
                    </a:solidFill>
                  </a:tcPr>
                </a:tc>
                <a:tc>
                  <a:txBody>
                    <a:bodyPr anchorCtr="0"/>
                    <a:lstStyle/>
                    <a:p>
                      <a:pPr algn="r"/>
                      <a:r>
                        <a:rPr sz="1600" dirty="1">
                          <a:solidFill>
                            <a:srgbClr val="000000"/>
                          </a:solidFill>
                          <a:latin typeface="Arial"/>
                        </a:rPr>
                        <a:t>5.85</a:t>
                      </a:r>
                    </a:p>
                  </a:txBody>
                  <a:tcPr>
                    <a:solidFill>
                      <a:srgbClr val="D5E3CF"/>
                    </a:solidFill>
                  </a:tcPr>
                </a:tc>
              </a:tr>
              <a:tr h="317500">
                <a:tc>
                  <a:txBody>
                    <a:bodyPr anchorCtr="0"/>
                    <a:lstStyle/>
                    <a:p>
                      <a:pPr algn="r"/>
                      <a:r>
                        <a:rPr sz="1600" dirty="1">
                          <a:solidFill>
                            <a:srgbClr val="000000"/>
                          </a:solidFill>
                          <a:latin typeface="Arial"/>
                        </a:rPr>
                        <a:t>4</a:t>
                      </a:r>
                    </a:p>
                  </a:txBody>
                  <a:tcPr>
                    <a:solidFill>
                      <a:srgbClr val="D5E3CF"/>
                    </a:solidFill>
                  </a:tcPr>
                </a:tc>
                <a:tc>
                  <a:txBody>
                    <a:bodyPr anchorCtr="0"/>
                    <a:lstStyle/>
                    <a:p>
                      <a:pPr algn="l"/>
                      <a:r>
                        <a:rPr sz="1600" dirty="1">
                          <a:solidFill>
                            <a:srgbClr val="000000"/>
                          </a:solidFill>
                          <a:latin typeface="Arial"/>
                        </a:rPr>
                        <a:t>Kotak Smallcap Fund (G)</a:t>
                      </a:r>
                    </a:p>
                  </a:txBody>
                  <a:tcPr>
                    <a:solidFill>
                      <a:srgbClr val="D5E3CF"/>
                    </a:solidFill>
                  </a:tcPr>
                </a:tc>
                <a:tc>
                  <a:txBody>
                    <a:bodyPr anchorCtr="0"/>
                    <a:lstStyle/>
                    <a:p>
                      <a:pPr algn="r"/>
                      <a:r>
                        <a:rPr sz="1600" dirty="1">
                          <a:solidFill>
                            <a:srgbClr val="000000"/>
                          </a:solidFill>
                          <a:latin typeface="Arial"/>
                        </a:rPr>
                        <a:t>88,489</a:t>
                      </a:r>
                    </a:p>
                  </a:txBody>
                  <a:tcPr>
                    <a:solidFill>
                      <a:srgbClr val="D5E3CF"/>
                    </a:solidFill>
                  </a:tcPr>
                </a:tc>
                <a:tc>
                  <a:txBody>
                    <a:bodyPr anchorCtr="0"/>
                    <a:lstStyle/>
                    <a:p>
                      <a:pPr algn="r"/>
                      <a:r>
                        <a:rPr sz="1600" dirty="1">
                          <a:solidFill>
                            <a:srgbClr val="000000"/>
                          </a:solidFill>
                          <a:latin typeface="Arial"/>
                        </a:rPr>
                        <a:t>2,81,555</a:t>
                      </a:r>
                    </a:p>
                  </a:txBody>
                  <a:tcPr>
                    <a:solidFill>
                      <a:srgbClr val="D5E3CF"/>
                    </a:solidFill>
                  </a:tcPr>
                </a:tc>
                <a:tc>
                  <a:txBody>
                    <a:bodyPr anchorCtr="0"/>
                    <a:lstStyle/>
                    <a:p>
                      <a:pPr algn="r"/>
                      <a:r>
                        <a:rPr sz="1600" dirty="1">
                          <a:solidFill>
                            <a:srgbClr val="000000"/>
                          </a:solidFill>
                          <a:latin typeface="Arial"/>
                        </a:rPr>
                        <a:t>23.61</a:t>
                      </a:r>
                    </a:p>
                  </a:txBody>
                  <a:tcPr>
                    <a:solidFill>
                      <a:srgbClr val="D5E3CF"/>
                    </a:solidFill>
                  </a:tcPr>
                </a:tc>
                <a:tc>
                  <a:txBody>
                    <a:bodyPr anchorCtr="0"/>
                    <a:lstStyle/>
                    <a:p>
                      <a:pPr algn="r"/>
                      <a:r>
                        <a:rPr sz="1600" dirty="1">
                          <a:solidFill>
                            <a:srgbClr val="000000"/>
                          </a:solidFill>
                          <a:latin typeface="Arial"/>
                        </a:rPr>
                        <a:t>6.39</a:t>
                      </a:r>
                    </a:p>
                  </a:txBody>
                  <a:tcPr>
                    <a:solidFill>
                      <a:srgbClr val="D5E3CF"/>
                    </a:solidFill>
                  </a:tcPr>
                </a:tc>
              </a:tr>
              <a:tr h="317500">
                <a:tc>
                  <a:txBody>
                    <a:bodyPr anchorCtr="0"/>
                    <a:lstStyle/>
                    <a:p>
                      <a:pPr algn="r"/>
                      <a:r>
                        <a:rPr sz="1600" dirty="1">
                          <a:solidFill>
                            <a:srgbClr val="000000"/>
                          </a:solidFill>
                          <a:latin typeface="Arial"/>
                        </a:rPr>
                        <a:t>5</a:t>
                      </a:r>
                    </a:p>
                  </a:txBody>
                  <a:tcPr>
                    <a:solidFill>
                      <a:srgbClr val="D5E3CF"/>
                    </a:solidFill>
                  </a:tcPr>
                </a:tc>
                <a:tc>
                  <a:txBody>
                    <a:bodyPr anchorCtr="0"/>
                    <a:lstStyle/>
                    <a:p>
                      <a:pPr algn="l"/>
                      <a:r>
                        <a:rPr sz="1600" dirty="1">
                          <a:solidFill>
                            <a:srgbClr val="000000"/>
                          </a:solidFill>
                          <a:latin typeface="Arial"/>
                        </a:rPr>
                        <a:t>SBI Retirement Benefit Fund Aggressive Hybrid Reg (G)</a:t>
                      </a:r>
                    </a:p>
                  </a:txBody>
                  <a:tcPr>
                    <a:solidFill>
                      <a:srgbClr val="D5E3CF"/>
                    </a:solidFill>
                  </a:tcPr>
                </a:tc>
                <a:tc>
                  <a:txBody>
                    <a:bodyPr anchorCtr="0"/>
                    <a:lstStyle/>
                    <a:p>
                      <a:pPr algn="r"/>
                      <a:r>
                        <a:rPr sz="1600" dirty="1">
                          <a:solidFill>
                            <a:srgbClr val="000000"/>
                          </a:solidFill>
                          <a:latin typeface="Arial"/>
                        </a:rPr>
                        <a:t>1,60,000</a:t>
                      </a:r>
                    </a:p>
                  </a:txBody>
                  <a:tcPr>
                    <a:solidFill>
                      <a:srgbClr val="D5E3CF"/>
                    </a:solidFill>
                  </a:tcPr>
                </a:tc>
                <a:tc>
                  <a:txBody>
                    <a:bodyPr anchorCtr="0"/>
                    <a:lstStyle/>
                    <a:p>
                      <a:pPr algn="r"/>
                      <a:r>
                        <a:rPr sz="1600" dirty="1">
                          <a:solidFill>
                            <a:srgbClr val="000000"/>
                          </a:solidFill>
                          <a:latin typeface="Arial"/>
                        </a:rPr>
                        <a:t>2,78,050</a:t>
                      </a:r>
                    </a:p>
                  </a:txBody>
                  <a:tcPr>
                    <a:solidFill>
                      <a:srgbClr val="D5E3CF"/>
                    </a:solidFill>
                  </a:tcPr>
                </a:tc>
                <a:tc>
                  <a:txBody>
                    <a:bodyPr anchorCtr="0"/>
                    <a:lstStyle/>
                    <a:p>
                      <a:pPr algn="r"/>
                      <a:r>
                        <a:rPr sz="1600" dirty="1">
                          <a:solidFill>
                            <a:srgbClr val="000000"/>
                          </a:solidFill>
                          <a:latin typeface="Arial"/>
                        </a:rPr>
                        <a:t>14.96</a:t>
                      </a:r>
                    </a:p>
                  </a:txBody>
                  <a:tcPr>
                    <a:solidFill>
                      <a:srgbClr val="D5E3CF"/>
                    </a:solidFill>
                  </a:tcPr>
                </a:tc>
                <a:tc>
                  <a:txBody>
                    <a:bodyPr anchorCtr="0"/>
                    <a:lstStyle/>
                    <a:p>
                      <a:pPr algn="r"/>
                      <a:r>
                        <a:rPr sz="1600" dirty="1">
                          <a:solidFill>
                            <a:srgbClr val="000000"/>
                          </a:solidFill>
                          <a:latin typeface="Arial"/>
                        </a:rPr>
                        <a:t>11.56</a:t>
                      </a:r>
                    </a:p>
                  </a:txBody>
                  <a:tcPr>
                    <a:solidFill>
                      <a:srgbClr val="D5E3CF"/>
                    </a:solidFill>
                  </a:tcPr>
                </a:tc>
              </a:tr>
              <a:tr h="317500">
                <a:tc>
                  <a:txBody>
                    <a:bodyPr anchorCtr="0"/>
                    <a:lstStyle/>
                    <a:p>
                      <a:pPr algn="r"/>
                      <a:r>
                        <a:rPr sz="1600" dirty="1">
                          <a:solidFill>
                            <a:srgbClr val="000000"/>
                          </a:solidFill>
                          <a:latin typeface="Arial"/>
                        </a:rPr>
                        <a:t>6</a:t>
                      </a:r>
                    </a:p>
                  </a:txBody>
                  <a:tcPr>
                    <a:solidFill>
                      <a:srgbClr val="D5E3CF"/>
                    </a:solidFill>
                  </a:tcPr>
                </a:tc>
                <a:tc>
                  <a:txBody>
                    <a:bodyPr anchorCtr="0"/>
                    <a:lstStyle/>
                    <a:p>
                      <a:pPr algn="l"/>
                      <a:r>
                        <a:rPr sz="1600" dirty="1">
                          <a:solidFill>
                            <a:srgbClr val="000000"/>
                          </a:solidFill>
                          <a:latin typeface="Arial"/>
                        </a:rPr>
                        <a:t>Mirae Asset Large &amp; Midcap Fund Reg (G)</a:t>
                      </a:r>
                    </a:p>
                  </a:txBody>
                  <a:tcPr>
                    <a:solidFill>
                      <a:srgbClr val="D5E3CF"/>
                    </a:solidFill>
                  </a:tcPr>
                </a:tc>
                <a:tc>
                  <a:txBody>
                    <a:bodyPr anchorCtr="0"/>
                    <a:lstStyle/>
                    <a:p>
                      <a:pPr algn="r"/>
                      <a:r>
                        <a:rPr sz="1600" dirty="1">
                          <a:solidFill>
                            <a:srgbClr val="000000"/>
                          </a:solidFill>
                          <a:latin typeface="Arial"/>
                        </a:rPr>
                        <a:t>90,607</a:t>
                      </a:r>
                    </a:p>
                  </a:txBody>
                  <a:tcPr>
                    <a:solidFill>
                      <a:srgbClr val="D5E3CF"/>
                    </a:solidFill>
                  </a:tcPr>
                </a:tc>
                <a:tc>
                  <a:txBody>
                    <a:bodyPr anchorCtr="0"/>
                    <a:lstStyle/>
                    <a:p>
                      <a:pPr algn="r"/>
                      <a:r>
                        <a:rPr sz="1600" dirty="1">
                          <a:solidFill>
                            <a:srgbClr val="000000"/>
                          </a:solidFill>
                          <a:latin typeface="Arial"/>
                        </a:rPr>
                        <a:t>1,77,417</a:t>
                      </a:r>
                    </a:p>
                  </a:txBody>
                  <a:tcPr>
                    <a:solidFill>
                      <a:srgbClr val="D5E3CF"/>
                    </a:solidFill>
                  </a:tcPr>
                </a:tc>
                <a:tc>
                  <a:txBody>
                    <a:bodyPr anchorCtr="0"/>
                    <a:lstStyle/>
                    <a:p>
                      <a:pPr algn="r"/>
                      <a:r>
                        <a:rPr sz="1600" dirty="1">
                          <a:solidFill>
                            <a:srgbClr val="000000"/>
                          </a:solidFill>
                          <a:latin typeface="Arial"/>
                        </a:rPr>
                        <a:t>18.27</a:t>
                      </a:r>
                    </a:p>
                  </a:txBody>
                  <a:tcPr>
                    <a:solidFill>
                      <a:srgbClr val="D5E3CF"/>
                    </a:solidFill>
                  </a:tcPr>
                </a:tc>
                <a:tc>
                  <a:txBody>
                    <a:bodyPr anchorCtr="0"/>
                    <a:lstStyle/>
                    <a:p>
                      <a:pPr algn="r"/>
                      <a:r>
                        <a:rPr sz="1600" dirty="1">
                          <a:solidFill>
                            <a:srgbClr val="000000"/>
                          </a:solidFill>
                          <a:latin typeface="Arial"/>
                        </a:rPr>
                        <a:t>6.55</a:t>
                      </a:r>
                    </a:p>
                  </a:txBody>
                  <a:tcPr>
                    <a:solidFill>
                      <a:srgbClr val="D5E3CF"/>
                    </a:solidFill>
                  </a:tcPr>
                </a:tc>
              </a:tr>
              <a:tr h="317500">
                <a:tc>
                  <a:txBody>
                    <a:bodyPr anchorCtr="0"/>
                    <a:lstStyle/>
                    <a:p>
                      <a:pPr algn="r"/>
                      <a:r>
                        <a:rPr sz="1600" dirty="1">
                          <a:solidFill>
                            <a:srgbClr val="000000"/>
                          </a:solidFill>
                          <a:latin typeface="Arial"/>
                        </a:rPr>
                        <a:t>7</a:t>
                      </a:r>
                    </a:p>
                  </a:txBody>
                  <a:tcPr>
                    <a:solidFill>
                      <a:srgbClr val="D5E3CF"/>
                    </a:solidFill>
                  </a:tcPr>
                </a:tc>
                <a:tc>
                  <a:txBody>
                    <a:bodyPr anchorCtr="0"/>
                    <a:lstStyle/>
                    <a:p>
                      <a:pPr algn="l"/>
                      <a:r>
                        <a:rPr sz="1600" dirty="1">
                          <a:solidFill>
                            <a:srgbClr val="000000"/>
                          </a:solidFill>
                          <a:latin typeface="Arial"/>
                        </a:rPr>
                        <a:t>Mirae Asset Aggressive Hybrid Fund Reg (G)</a:t>
                      </a:r>
                    </a:p>
                  </a:txBody>
                  <a:tcPr>
                    <a:solidFill>
                      <a:srgbClr val="D5E3CF"/>
                    </a:solidFill>
                  </a:tcPr>
                </a:tc>
                <a:tc>
                  <a:txBody>
                    <a:bodyPr anchorCtr="0"/>
                    <a:lstStyle/>
                    <a:p>
                      <a:pPr algn="r"/>
                      <a:r>
                        <a:rPr sz="1600" dirty="1">
                          <a:solidFill>
                            <a:srgbClr val="000000"/>
                          </a:solidFill>
                          <a:latin typeface="Arial"/>
                        </a:rPr>
                        <a:t>4,61,303</a:t>
                      </a:r>
                    </a:p>
                  </a:txBody>
                  <a:tcPr>
                    <a:solidFill>
                      <a:srgbClr val="D5E3CF"/>
                    </a:solidFill>
                  </a:tcPr>
                </a:tc>
                <a:tc>
                  <a:txBody>
                    <a:bodyPr anchorCtr="0"/>
                    <a:lstStyle/>
                    <a:p>
                      <a:pPr algn="r"/>
                      <a:r>
                        <a:rPr sz="1600" dirty="1">
                          <a:solidFill>
                            <a:srgbClr val="000000"/>
                          </a:solidFill>
                          <a:latin typeface="Arial"/>
                        </a:rPr>
                        <a:t>7,85,404</a:t>
                      </a:r>
                    </a:p>
                  </a:txBody>
                  <a:tcPr>
                    <a:solidFill>
                      <a:srgbClr val="D5E3CF"/>
                    </a:solidFill>
                  </a:tcPr>
                </a:tc>
                <a:tc>
                  <a:txBody>
                    <a:bodyPr anchorCtr="0"/>
                    <a:lstStyle/>
                    <a:p>
                      <a:pPr algn="r"/>
                      <a:r>
                        <a:rPr sz="1600" dirty="1">
                          <a:solidFill>
                            <a:srgbClr val="000000"/>
                          </a:solidFill>
                          <a:latin typeface="Arial"/>
                        </a:rPr>
                        <a:t>14.03</a:t>
                      </a:r>
                    </a:p>
                  </a:txBody>
                  <a:tcPr>
                    <a:solidFill>
                      <a:srgbClr val="D5E3CF"/>
                    </a:solidFill>
                  </a:tcPr>
                </a:tc>
                <a:tc>
                  <a:txBody>
                    <a:bodyPr anchorCtr="0"/>
                    <a:lstStyle/>
                    <a:p>
                      <a:pPr algn="r"/>
                      <a:r>
                        <a:rPr sz="1600" dirty="1">
                          <a:solidFill>
                            <a:srgbClr val="000000"/>
                          </a:solidFill>
                          <a:latin typeface="Arial"/>
                        </a:rPr>
                        <a:t>33.33</a:t>
                      </a:r>
                    </a:p>
                  </a:txBody>
                  <a:tcPr>
                    <a:solidFill>
                      <a:srgbClr val="D5E3CF"/>
                    </a:solidFill>
                  </a:tcPr>
                </a:tc>
              </a:tr>
              <a:tr h="317500">
                <a:tc>
                  <a:txBody>
                    <a:bodyPr anchorCtr="0"/>
                    <a:lstStyle/>
                    <a:p>
                      <a:pPr algn="r"/>
                      <a:r>
                        <a:rPr sz="1600" dirty="1">
                          <a:solidFill>
                            <a:srgbClr val="000000"/>
                          </a:solidFill>
                          <a:latin typeface="Arial"/>
                        </a:rPr>
                        <a:t>8</a:t>
                      </a:r>
                    </a:p>
                  </a:txBody>
                  <a:tcPr>
                    <a:solidFill>
                      <a:srgbClr val="D5E3CF"/>
                    </a:solidFill>
                  </a:tcPr>
                </a:tc>
                <a:tc>
                  <a:txBody>
                    <a:bodyPr anchorCtr="0"/>
                    <a:lstStyle/>
                    <a:p>
                      <a:pPr algn="l"/>
                      <a:r>
                        <a:rPr sz="1600" dirty="1">
                          <a:solidFill>
                            <a:srgbClr val="000000"/>
                          </a:solidFill>
                          <a:latin typeface="Arial"/>
                        </a:rPr>
                        <a:t>Axis Small Cap Fund Reg (G)</a:t>
                      </a:r>
                    </a:p>
                  </a:txBody>
                  <a:tcPr>
                    <a:solidFill>
                      <a:srgbClr val="D5E3CF"/>
                    </a:solidFill>
                  </a:tcPr>
                </a:tc>
                <a:tc>
                  <a:txBody>
                    <a:bodyPr anchorCtr="0"/>
                    <a:lstStyle/>
                    <a:p>
                      <a:pPr algn="r"/>
                      <a:r>
                        <a:rPr sz="1600" dirty="1">
                          <a:solidFill>
                            <a:srgbClr val="000000"/>
                          </a:solidFill>
                          <a:latin typeface="Arial"/>
                        </a:rPr>
                        <a:t>27,527</a:t>
                      </a:r>
                    </a:p>
                  </a:txBody>
                  <a:tcPr>
                    <a:solidFill>
                      <a:srgbClr val="D5E3CF"/>
                    </a:solidFill>
                  </a:tcPr>
                </a:tc>
                <a:tc>
                  <a:txBody>
                    <a:bodyPr anchorCtr="0"/>
                    <a:lstStyle/>
                    <a:p>
                      <a:pPr algn="r"/>
                      <a:r>
                        <a:rPr sz="1600" dirty="1">
                          <a:solidFill>
                            <a:srgbClr val="000000"/>
                          </a:solidFill>
                          <a:latin typeface="Arial"/>
                        </a:rPr>
                        <a:t>43,921</a:t>
                      </a:r>
                    </a:p>
                  </a:txBody>
                  <a:tcPr>
                    <a:solidFill>
                      <a:srgbClr val="D5E3CF"/>
                    </a:solidFill>
                  </a:tcPr>
                </a:tc>
                <a:tc>
                  <a:txBody>
                    <a:bodyPr anchorCtr="0"/>
                    <a:lstStyle/>
                    <a:p>
                      <a:pPr algn="r"/>
                      <a:r>
                        <a:rPr sz="1600" dirty="1">
                          <a:solidFill>
                            <a:srgbClr val="000000"/>
                          </a:solidFill>
                          <a:latin typeface="Arial"/>
                        </a:rPr>
                        <a:t>20.61</a:t>
                      </a:r>
                    </a:p>
                  </a:txBody>
                  <a:tcPr>
                    <a:solidFill>
                      <a:srgbClr val="D5E3CF"/>
                    </a:solidFill>
                  </a:tcPr>
                </a:tc>
                <a:tc>
                  <a:txBody>
                    <a:bodyPr anchorCtr="0"/>
                    <a:lstStyle/>
                    <a:p>
                      <a:pPr algn="r"/>
                      <a:r>
                        <a:rPr sz="1600" dirty="1">
                          <a:solidFill>
                            <a:srgbClr val="000000"/>
                          </a:solidFill>
                          <a:latin typeface="Arial"/>
                        </a:rPr>
                        <a:t>1.99</a:t>
                      </a:r>
                    </a:p>
                  </a:txBody>
                  <a:tcPr>
                    <a:solidFill>
                      <a:srgbClr val="D5E3CF"/>
                    </a:solidFill>
                  </a:tcPr>
                </a:tc>
              </a:tr>
              <a:tr h="317500">
                <a:tc>
                  <a:txBody>
                    <a:bodyPr anchorCtr="0"/>
                    <a:lstStyle/>
                    <a:p>
                      <a:pPr algn="r"/>
                      <a:r>
                        <a:rPr sz="1600" dirty="1">
                          <a:solidFill>
                            <a:srgbClr val="000000"/>
                          </a:solidFill>
                          <a:latin typeface="Arial"/>
                        </a:rPr>
                        <a:t>9</a:t>
                      </a:r>
                    </a:p>
                  </a:txBody>
                  <a:tcPr>
                    <a:solidFill>
                      <a:srgbClr val="D5E3CF"/>
                    </a:solidFill>
                  </a:tcPr>
                </a:tc>
                <a:tc>
                  <a:txBody>
                    <a:bodyPr anchorCtr="0"/>
                    <a:lstStyle/>
                    <a:p>
                      <a:pPr algn="l"/>
                      <a:r>
                        <a:rPr sz="1600" dirty="1">
                          <a:solidFill>
                            <a:srgbClr val="000000"/>
                          </a:solidFill>
                          <a:latin typeface="Arial"/>
                        </a:rPr>
                        <a:t>Nippon India Multi Cap Fund (G)</a:t>
                      </a:r>
                    </a:p>
                  </a:txBody>
                  <a:tcPr>
                    <a:solidFill>
                      <a:srgbClr val="D5E3CF"/>
                    </a:solidFill>
                  </a:tcPr>
                </a:tc>
                <a:tc>
                  <a:txBody>
                    <a:bodyPr anchorCtr="0"/>
                    <a:lstStyle/>
                    <a:p>
                      <a:pPr algn="r"/>
                      <a:r>
                        <a:rPr sz="1600" dirty="1">
                          <a:solidFill>
                            <a:srgbClr val="000000"/>
                          </a:solidFill>
                          <a:latin typeface="Arial"/>
                        </a:rPr>
                        <a:t>18,000</a:t>
                      </a:r>
                    </a:p>
                  </a:txBody>
                  <a:tcPr>
                    <a:solidFill>
                      <a:srgbClr val="D5E3CF"/>
                    </a:solidFill>
                  </a:tcPr>
                </a:tc>
                <a:tc>
                  <a:txBody>
                    <a:bodyPr anchorCtr="0"/>
                    <a:lstStyle/>
                    <a:p>
                      <a:pPr algn="r"/>
                      <a:r>
                        <a:rPr sz="1600" dirty="1">
                          <a:solidFill>
                            <a:srgbClr val="000000"/>
                          </a:solidFill>
                          <a:latin typeface="Arial"/>
                        </a:rPr>
                        <a:t>16,311</a:t>
                      </a:r>
                    </a:p>
                  </a:txBody>
                  <a:tcPr>
                    <a:solidFill>
                      <a:srgbClr val="D5E3CF"/>
                    </a:solidFill>
                  </a:tcPr>
                </a:tc>
                <a:tc>
                  <a:txBody>
                    <a:bodyPr anchorCtr="0"/>
                    <a:lstStyle/>
                    <a:p>
                      <a:pPr algn="r"/>
                      <a:r>
                        <a:rPr sz="1600" dirty="1">
                          <a:solidFill>
                            <a:srgbClr val="000000"/>
                          </a:solidFill>
                          <a:latin typeface="Arial"/>
                        </a:rPr>
                        <a:t>-21.63</a:t>
                      </a:r>
                    </a:p>
                  </a:txBody>
                  <a:tcPr>
                    <a:solidFill>
                      <a:srgbClr val="D5E3CF"/>
                    </a:solidFill>
                  </a:tcPr>
                </a:tc>
                <a:tc>
                  <a:txBody>
                    <a:bodyPr anchorCtr="0"/>
                    <a:lstStyle/>
                    <a:p>
                      <a:pPr algn="r"/>
                      <a:r>
                        <a:rPr sz="1600" dirty="1">
                          <a:solidFill>
                            <a:srgbClr val="000000"/>
                          </a:solidFill>
                          <a:latin typeface="Arial"/>
                        </a:rPr>
                        <a:t>1.30</a:t>
                      </a:r>
                    </a:p>
                  </a:txBody>
                  <a:tcPr>
                    <a:solidFill>
                      <a:srgbClr val="D5E3CF"/>
                    </a:solidFill>
                  </a:tcPr>
                </a:tc>
              </a:tr>
              <a:tr h="317500">
                <a:tc>
                  <a:txBody>
                    <a:bodyPr anchorCtr="0"/>
                    <a:lstStyle/>
                    <a:p>
                      <a:pPr algn="r"/>
                      <a:r>
                        <a:rPr sz="1600" dirty="1">
                          <a:solidFill>
                            <a:srgbClr val="000000"/>
                          </a:solidFill>
                        </a:rPr>
                        <a:t>10</a:t>
                      </a:r>
                    </a:p>
                  </a:txBody>
                  <a:tcPr>
                    <a:solidFill>
                      <a:srgbClr val="D5E3CF"/>
                    </a:solidFill>
                  </a:tcPr>
                </a:tc>
                <a:tc>
                  <a:txBody>
                    <a:bodyPr anchorCtr="0"/>
                    <a:lstStyle/>
                    <a:p>
                      <a:pPr algn="l"/>
                      <a:r>
                        <a:rPr sz="1600" dirty="1">
                          <a:solidFill>
                            <a:srgbClr val="000000"/>
                          </a:solidFill>
                        </a:rPr>
                        <a:t>Canara Robeco Equity Hybrid Fund Reg (G)</a:t>
                      </a:r>
                    </a:p>
                  </a:txBody>
                  <a:tcPr>
                    <a:solidFill>
                      <a:srgbClr val="D5E3CF"/>
                    </a:solidFill>
                  </a:tcPr>
                </a:tc>
                <a:tc>
                  <a:txBody>
                    <a:bodyPr anchorCtr="0"/>
                    <a:lstStyle/>
                    <a:p>
                      <a:pPr algn="r"/>
                      <a:r>
                        <a:rPr sz="1600" dirty="1">
                          <a:solidFill>
                            <a:srgbClr val="000000"/>
                          </a:solidFill>
                        </a:rPr>
                        <a:t>50,641</a:t>
                      </a:r>
                    </a:p>
                  </a:txBody>
                  <a:tcPr>
                    <a:solidFill>
                      <a:srgbClr val="D5E3CF"/>
                    </a:solidFill>
                  </a:tcPr>
                </a:tc>
                <a:tc>
                  <a:txBody>
                    <a:bodyPr anchorCtr="0"/>
                    <a:lstStyle/>
                    <a:p>
                      <a:pPr algn="r"/>
                      <a:r>
                        <a:rPr sz="1600" dirty="1">
                          <a:solidFill>
                            <a:srgbClr val="000000"/>
                          </a:solidFill>
                        </a:rPr>
                        <a:t>77,184</a:t>
                      </a:r>
                    </a:p>
                  </a:txBody>
                  <a:tcPr>
                    <a:solidFill>
                      <a:srgbClr val="D5E3CF"/>
                    </a:solidFill>
                  </a:tcPr>
                </a:tc>
                <a:tc>
                  <a:txBody>
                    <a:bodyPr anchorCtr="0"/>
                    <a:lstStyle/>
                    <a:p>
                      <a:pPr algn="r"/>
                      <a:r>
                        <a:rPr sz="1600" dirty="1">
                          <a:solidFill>
                            <a:srgbClr val="000000"/>
                          </a:solidFill>
                        </a:rPr>
                        <a:t>12.09</a:t>
                      </a:r>
                    </a:p>
                  </a:txBody>
                  <a:tcPr>
                    <a:solidFill>
                      <a:srgbClr val="D5E3CF"/>
                    </a:solidFill>
                  </a:tcPr>
                </a:tc>
                <a:tc>
                  <a:txBody>
                    <a:bodyPr anchorCtr="0"/>
                    <a:lstStyle/>
                    <a:p>
                      <a:pPr algn="r"/>
                      <a:r>
                        <a:rPr sz="1600" dirty="1">
                          <a:solidFill>
                            <a:srgbClr val="000000"/>
                          </a:solidFill>
                        </a:rPr>
                        <a:t>3.66</a:t>
                      </a:r>
                    </a:p>
                  </a:txBody>
                  <a:tcPr>
                    <a:solidFill>
                      <a:srgbClr val="D5E3CF"/>
                    </a:solidFill>
                  </a:tcPr>
                </a:tc>
              </a:tr>
              <a:tr h="317500">
                <a:tc>
                  <a:txBody>
                    <a:bodyPr anchorCtr="0"/>
                    <a:lstStyle/>
                    <a:p>
                      <a:pPr algn="r"/>
                      <a:endParaRPr sz="1600">
                        <a:solidFill>
                          <a:srgbClr val="FFFFFF"/>
                        </a:solidFill>
                      </a:endParaRPr>
                    </a:p>
                  </a:txBody>
                  <a:tcPr>
                    <a:solidFill>
                      <a:srgbClr val="70AD47"/>
                    </a:solidFill>
                  </a:tcPr>
                </a:tc>
                <a:tc>
                  <a:txBody>
                    <a:bodyPr anchorCtr="0"/>
                    <a:lstStyle/>
                    <a:p>
                      <a:pPr algn="r"/>
                      <a:r>
                        <a:rPr sz="1600" dirty="1">
                          <a:solidFill>
                            <a:srgbClr val="FFFFFF"/>
                          </a:solidFill>
                        </a:rPr>
                        <a:t>Total</a:t>
                      </a:r>
                    </a:p>
                  </a:txBody>
                  <a:tcPr>
                    <a:solidFill>
                      <a:srgbClr val="70AD47"/>
                    </a:solidFill>
                  </a:tcPr>
                </a:tc>
                <a:tc>
                  <a:txBody>
                    <a:bodyPr anchorCtr="0"/>
                    <a:lstStyle/>
                    <a:p>
                      <a:pPr algn="r"/>
                      <a:r>
                        <a:rPr sz="1600" dirty="1">
                          <a:solidFill>
                            <a:srgbClr val="FFFFFF"/>
                          </a:solidFill>
                        </a:rPr>
                        <a:t>10,08,566.28</a:t>
                      </a:r>
                    </a:p>
                  </a:txBody>
                  <a:tcPr>
                    <a:solidFill>
                      <a:srgbClr val="70AD47"/>
                    </a:solidFill>
                  </a:tcPr>
                </a:tc>
                <a:tc>
                  <a:txBody>
                    <a:bodyPr anchorCtr="0"/>
                    <a:lstStyle/>
                    <a:p>
                      <a:pPr algn="r"/>
                      <a:r>
                        <a:rPr sz="1600" dirty="1">
                          <a:solidFill>
                            <a:srgbClr val="FFFFFF"/>
                          </a:solidFill>
                        </a:rPr>
                        <a:t>17,85,008.49</a:t>
                      </a:r>
                    </a:p>
                  </a:txBody>
                  <a:tcPr>
                    <a:solidFill>
                      <a:srgbClr val="70AD47"/>
                    </a:solidFill>
                  </a:tcPr>
                </a:tc>
                <a:tc>
                  <a:txBody>
                    <a:bodyPr anchorCtr="0"/>
                    <a:lstStyle/>
                    <a:p>
                      <a:pPr algn="r"/>
                      <a:endParaRPr sz="1600">
                        <a:solidFill>
                          <a:srgbClr val="FFFFFF"/>
                        </a:solidFill>
                      </a:endParaRPr>
                    </a:p>
                  </a:txBody>
                  <a:tcPr>
                    <a:solidFill>
                      <a:srgbClr val="70AD47"/>
                    </a:solidFill>
                  </a:tcPr>
                </a:tc>
                <a:tc>
                  <a:txBody>
                    <a:bodyPr anchorCtr="0"/>
                    <a:lstStyle/>
                    <a:p>
                      <a:pPr algn="r"/>
                      <a:r>
                        <a:rPr sz="1600" dirty="1">
                          <a:solidFill>
                            <a:srgbClr val="FFFFFF"/>
                          </a:solidFill>
                        </a:rPr>
                        <a:t>72.87</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Value Pyramid</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a:t>
            </a:r>
          </a:p>
        </p:txBody>
      </p:sp>
      <p:pic>
        <p:nvPicPr>
          <p:cNvPr id="5" name="New picture"/>
          <p:cNvPicPr/>
          <p:nvPr/>
        </p:nvPicPr>
        <p:blipFill>
          <a:blip r:embed="rId3"/>
          <a:srcRect/>
          <a:stretch>
            <a:fillRect/>
          </a:stretch>
        </p:blipFill>
        <p:spPr>
          <a:xfrm>
            <a:off x="1270000" y="1270000"/>
            <a:ext cx="8890000" cy="7620000"/>
          </a:xfrm>
          <a:prstGeom prst="rect"/>
          <a:ln>
            <a:solidFill>
              <a:schemeClr val="tx2">
                <a:lumMod val="60000"/>
                <a:lumOff val="40000"/>
              </a:schemeClr>
            </a:solidFill>
          </a:ln>
        </p:spPr>
      </p:pic>
      <p:sp>
        <p:nvSpPr>
          <p:cNvPr id="6" name="New shape"/>
          <p:cNvSpPr/>
          <p:nvPr/>
        </p:nvSpPr>
        <p:spPr>
          <a:xfrm>
            <a:off x="4445000" y="4318000"/>
            <a:ext cx="2540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1">
                <a:solidFill>
                  <a:srgbClr val="000000"/>
                </a:solidFill>
                <a:latin typeface="Arial"/>
              </a:rPr>
              <a:t>In 173 Months</a:t>
            </a:r>
          </a:p>
        </p:txBody>
      </p:sp>
    </p:spTree>
  </p:cSld>
  <p:clrMapOvr>
    <a:masterClrMapping/>
  </p:clrMapOvr>
  <p:transition spd="fast"/>
  <p:timing>
    <p:tnLst>
      <p:par>
        <p:cTn id="1"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Yellow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20</a:t>
            </a:r>
          </a:p>
        </p:txBody>
      </p:sp>
      <p:graphicFrame>
        <p:nvGraphicFramePr>
          <p:cNvPr id="5" name="New Table"/>
          <p:cNvGraphicFramePr>
            <a:graphicFrameLocks noGrp="1"/>
          </p:cNvGraphicFramePr>
          <p:nvPr/>
        </p:nvGraphicFramePr>
        <p:xfrm>
          <a:off x="635000" y="1524000"/>
          <a:ext cx="11430000" cy="225552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latin typeface="Arial"/>
                        </a:rPr>
                        <a:t>SrNo</a:t>
                      </a:r>
                    </a:p>
                  </a:txBody>
                  <a:tcPr>
                    <a:solidFill>
                      <a:srgbClr val="FFC000"/>
                    </a:solidFill>
                  </a:tcPr>
                </a:tc>
                <a:tc>
                  <a:txBody>
                    <a:bodyPr anchorCtr="0"/>
                    <a:lstStyle/>
                    <a:p>
                      <a:pPr algn="ctr"/>
                      <a:r>
                        <a:rPr sz="1600" dirty="1">
                          <a:solidFill>
                            <a:srgbClr val="FFFFFF"/>
                          </a:solidFill>
                          <a:latin typeface="Arial"/>
                        </a:rPr>
                        <a:t>Scheme</a:t>
                      </a:r>
                    </a:p>
                  </a:txBody>
                  <a:tcPr>
                    <a:solidFill>
                      <a:srgbClr val="FFC000"/>
                    </a:solidFill>
                  </a:tcPr>
                </a:tc>
                <a:tc>
                  <a:txBody>
                    <a:bodyPr anchorCtr="0"/>
                    <a:lstStyle/>
                    <a:p>
                      <a:pPr algn="ctr"/>
                      <a:r>
                        <a:rPr sz="1600" dirty="1">
                          <a:solidFill>
                            <a:srgbClr val="FFFFFF"/>
                          </a:solidFill>
                          <a:latin typeface="Arial"/>
                        </a:rPr>
                        <a:t>Investment value (₹)</a:t>
                      </a:r>
                    </a:p>
                  </a:txBody>
                  <a:tcPr>
                    <a:solidFill>
                      <a:srgbClr val="FFC000"/>
                    </a:solidFill>
                  </a:tcPr>
                </a:tc>
                <a:tc>
                  <a:txBody>
                    <a:bodyPr anchorCtr="0"/>
                    <a:lstStyle/>
                    <a:p>
                      <a:pPr algn="ctr"/>
                      <a:r>
                        <a:rPr sz="1600" dirty="1">
                          <a:solidFill>
                            <a:srgbClr val="FFFFFF"/>
                          </a:solidFill>
                          <a:latin typeface="Arial"/>
                        </a:rPr>
                        <a:t>Market Value(₹)</a:t>
                      </a:r>
                    </a:p>
                  </a:txBody>
                  <a:tcPr>
                    <a:solidFill>
                      <a:srgbClr val="FFC000"/>
                    </a:solidFill>
                  </a:tcPr>
                </a:tc>
                <a:tc>
                  <a:txBody>
                    <a:bodyPr anchorCtr="0"/>
                    <a:lstStyle/>
                    <a:p>
                      <a:pPr algn="ctr"/>
                      <a:r>
                        <a:rPr sz="1600" dirty="1">
                          <a:solidFill>
                            <a:srgbClr val="FFFFFF"/>
                          </a:solidFill>
                          <a:latin typeface="Arial"/>
                        </a:rPr>
                        <a:t>CAGR (%)</a:t>
                      </a:r>
                    </a:p>
                  </a:txBody>
                  <a:tcPr>
                    <a:solidFill>
                      <a:srgbClr val="FFC000"/>
                    </a:solidFill>
                  </a:tcPr>
                </a:tc>
                <a:tc>
                  <a:txBody>
                    <a:bodyPr anchorCtr="0"/>
                    <a:lstStyle/>
                    <a:p>
                      <a:pPr algn="ctr"/>
                      <a:r>
                        <a:rPr sz="1600" dirty="1">
                          <a:solidFill>
                            <a:srgbClr val="FFFFFF"/>
                          </a:solidFill>
                          <a:latin typeface="Arial"/>
                        </a:rPr>
                        <a:t>Allocation (%)</a:t>
                      </a:r>
                    </a:p>
                  </a:txBody>
                  <a:tcPr>
                    <a:solidFill>
                      <a:srgbClr val="FFC000"/>
                    </a:solidFill>
                  </a:tcPr>
                </a:tc>
              </a:tr>
              <a:tr h="317500">
                <a:tc>
                  <a:txBody>
                    <a:bodyPr anchorCtr="0"/>
                    <a:lstStyle/>
                    <a:p>
                      <a:pPr algn="r"/>
                      <a:r>
                        <a:rPr sz="1600" dirty="1">
                          <a:solidFill>
                            <a:srgbClr val="000000"/>
                          </a:solidFill>
                          <a:latin typeface="Arial"/>
                        </a:rPr>
                        <a:t>1</a:t>
                      </a:r>
                    </a:p>
                  </a:txBody>
                  <a:tcPr>
                    <a:solidFill>
                      <a:srgbClr val="FFE8CB"/>
                    </a:solidFill>
                  </a:tcPr>
                </a:tc>
                <a:tc>
                  <a:txBody>
                    <a:bodyPr anchorCtr="0"/>
                    <a:lstStyle/>
                    <a:p>
                      <a:pPr algn="l"/>
                      <a:r>
                        <a:rPr sz="1600" dirty="1">
                          <a:solidFill>
                            <a:srgbClr val="000000"/>
                          </a:solidFill>
                          <a:latin typeface="Arial"/>
                        </a:rPr>
                        <a:t>PGIM India Flexi Cap Fund (G)</a:t>
                      </a:r>
                    </a:p>
                  </a:txBody>
                  <a:tcPr>
                    <a:solidFill>
                      <a:srgbClr val="FFE8CB"/>
                    </a:solidFill>
                  </a:tcPr>
                </a:tc>
                <a:tc>
                  <a:txBody>
                    <a:bodyPr anchorCtr="0"/>
                    <a:lstStyle/>
                    <a:p>
                      <a:pPr algn="r"/>
                      <a:r>
                        <a:rPr sz="1600" dirty="1">
                          <a:solidFill>
                            <a:srgbClr val="000000"/>
                          </a:solidFill>
                          <a:latin typeface="Arial"/>
                        </a:rPr>
                        <a:t>1,88,464</a:t>
                      </a:r>
                    </a:p>
                  </a:txBody>
                  <a:tcPr>
                    <a:solidFill>
                      <a:srgbClr val="FFE8CB"/>
                    </a:solidFill>
                  </a:tcPr>
                </a:tc>
                <a:tc>
                  <a:txBody>
                    <a:bodyPr anchorCtr="0"/>
                    <a:lstStyle/>
                    <a:p>
                      <a:pPr algn="r"/>
                      <a:r>
                        <a:rPr sz="1600" dirty="1">
                          <a:solidFill>
                            <a:srgbClr val="000000"/>
                          </a:solidFill>
                          <a:latin typeface="Arial"/>
                        </a:rPr>
                        <a:t>2,23,547</a:t>
                      </a:r>
                    </a:p>
                  </a:txBody>
                  <a:tcPr>
                    <a:solidFill>
                      <a:srgbClr val="FFE8CB"/>
                    </a:solidFill>
                  </a:tcPr>
                </a:tc>
                <a:tc>
                  <a:txBody>
                    <a:bodyPr anchorCtr="0"/>
                    <a:lstStyle/>
                    <a:p>
                      <a:pPr algn="r"/>
                      <a:r>
                        <a:rPr sz="1600" dirty="1">
                          <a:solidFill>
                            <a:srgbClr val="000000"/>
                          </a:solidFill>
                          <a:latin typeface="Arial"/>
                        </a:rPr>
                        <a:t>9.39</a:t>
                      </a:r>
                    </a:p>
                  </a:txBody>
                  <a:tcPr>
                    <a:solidFill>
                      <a:srgbClr val="FFE8CB"/>
                    </a:solidFill>
                  </a:tcPr>
                </a:tc>
                <a:tc>
                  <a:txBody>
                    <a:bodyPr anchorCtr="0"/>
                    <a:lstStyle/>
                    <a:p>
                      <a:pPr algn="r"/>
                      <a:r>
                        <a:rPr sz="1600" dirty="1">
                          <a:solidFill>
                            <a:srgbClr val="000000"/>
                          </a:solidFill>
                          <a:latin typeface="Arial"/>
                        </a:rPr>
                        <a:t>13.62</a:t>
                      </a:r>
                    </a:p>
                  </a:txBody>
                  <a:tcPr>
                    <a:solidFill>
                      <a:srgbClr val="FFE8CB"/>
                    </a:solidFill>
                  </a:tcPr>
                </a:tc>
              </a:tr>
              <a:tr h="317500">
                <a:tc>
                  <a:txBody>
                    <a:bodyPr anchorCtr="0"/>
                    <a:lstStyle/>
                    <a:p>
                      <a:pPr algn="r"/>
                      <a:r>
                        <a:rPr sz="1600" dirty="1">
                          <a:solidFill>
                            <a:srgbClr val="000000"/>
                          </a:solidFill>
                          <a:latin typeface="Arial"/>
                        </a:rPr>
                        <a:t>2</a:t>
                      </a:r>
                    </a:p>
                  </a:txBody>
                  <a:tcPr>
                    <a:solidFill>
                      <a:srgbClr val="FFE8CB"/>
                    </a:solidFill>
                  </a:tcPr>
                </a:tc>
                <a:tc>
                  <a:txBody>
                    <a:bodyPr anchorCtr="0"/>
                    <a:lstStyle/>
                    <a:p>
                      <a:pPr algn="l"/>
                      <a:r>
                        <a:rPr sz="1600" dirty="1">
                          <a:solidFill>
                            <a:srgbClr val="000000"/>
                          </a:solidFill>
                          <a:latin typeface="Arial"/>
                        </a:rPr>
                        <a:t>HSBC Value Fund (G)</a:t>
                      </a:r>
                    </a:p>
                  </a:txBody>
                  <a:tcPr>
                    <a:solidFill>
                      <a:srgbClr val="FFE8CB"/>
                    </a:solidFill>
                  </a:tcPr>
                </a:tc>
                <a:tc>
                  <a:txBody>
                    <a:bodyPr anchorCtr="0"/>
                    <a:lstStyle/>
                    <a:p>
                      <a:pPr algn="r"/>
                      <a:r>
                        <a:rPr sz="1600" dirty="1">
                          <a:solidFill>
                            <a:srgbClr val="000000"/>
                          </a:solidFill>
                          <a:latin typeface="Arial"/>
                        </a:rPr>
                        <a:t>4,000</a:t>
                      </a:r>
                    </a:p>
                  </a:txBody>
                  <a:tcPr>
                    <a:solidFill>
                      <a:srgbClr val="FFE8CB"/>
                    </a:solidFill>
                  </a:tcPr>
                </a:tc>
                <a:tc>
                  <a:txBody>
                    <a:bodyPr anchorCtr="0"/>
                    <a:lstStyle/>
                    <a:p>
                      <a:pPr algn="r"/>
                      <a:r>
                        <a:rPr sz="1600" dirty="1">
                          <a:solidFill>
                            <a:srgbClr val="000000"/>
                          </a:solidFill>
                          <a:latin typeface="Arial"/>
                        </a:rPr>
                        <a:t>3,655</a:t>
                      </a:r>
                    </a:p>
                  </a:txBody>
                  <a:tcPr>
                    <a:solidFill>
                      <a:srgbClr val="FFE8CB"/>
                    </a:solidFill>
                  </a:tcPr>
                </a:tc>
                <a:tc>
                  <a:txBody>
                    <a:bodyPr anchorCtr="0"/>
                    <a:lstStyle/>
                    <a:p>
                      <a:pPr algn="r"/>
                      <a:r>
                        <a:rPr sz="1600" dirty="1">
                          <a:solidFill>
                            <a:srgbClr val="000000"/>
                          </a:solidFill>
                          <a:latin typeface="Arial"/>
                        </a:rPr>
                        <a:t>-51.34</a:t>
                      </a:r>
                    </a:p>
                  </a:txBody>
                  <a:tcPr>
                    <a:solidFill>
                      <a:srgbClr val="FFE8CB"/>
                    </a:solidFill>
                  </a:tcPr>
                </a:tc>
                <a:tc>
                  <a:txBody>
                    <a:bodyPr anchorCtr="0"/>
                    <a:lstStyle/>
                    <a:p>
                      <a:pPr algn="r"/>
                      <a:r>
                        <a:rPr sz="1600" dirty="1">
                          <a:solidFill>
                            <a:srgbClr val="000000"/>
                          </a:solidFill>
                          <a:latin typeface="Arial"/>
                        </a:rPr>
                        <a:t>0.29</a:t>
                      </a:r>
                    </a:p>
                  </a:txBody>
                  <a:tcPr>
                    <a:solidFill>
                      <a:srgbClr val="FFE8CB"/>
                    </a:solidFill>
                  </a:tcPr>
                </a:tc>
              </a:tr>
              <a:tr h="317500">
                <a:tc>
                  <a:txBody>
                    <a:bodyPr anchorCtr="0"/>
                    <a:lstStyle/>
                    <a:p>
                      <a:pPr algn="r"/>
                      <a:r>
                        <a:rPr sz="1600" dirty="1">
                          <a:solidFill>
                            <a:srgbClr val="000000"/>
                          </a:solidFill>
                          <a:latin typeface="Arial"/>
                        </a:rPr>
                        <a:t>3</a:t>
                      </a:r>
                    </a:p>
                  </a:txBody>
                  <a:tcPr>
                    <a:solidFill>
                      <a:srgbClr val="FFE8CB"/>
                    </a:solidFill>
                  </a:tcPr>
                </a:tc>
                <a:tc>
                  <a:txBody>
                    <a:bodyPr anchorCtr="0"/>
                    <a:lstStyle/>
                    <a:p>
                      <a:pPr algn="l"/>
                      <a:r>
                        <a:rPr sz="1600" dirty="1">
                          <a:solidFill>
                            <a:srgbClr val="000000"/>
                          </a:solidFill>
                          <a:latin typeface="Arial"/>
                        </a:rPr>
                        <a:t>Axis Childrens Fund Reg (Lock in) (G)</a:t>
                      </a:r>
                    </a:p>
                  </a:txBody>
                  <a:tcPr>
                    <a:solidFill>
                      <a:srgbClr val="FFE8CB"/>
                    </a:solidFill>
                  </a:tcPr>
                </a:tc>
                <a:tc>
                  <a:txBody>
                    <a:bodyPr anchorCtr="0"/>
                    <a:lstStyle/>
                    <a:p>
                      <a:pPr algn="r"/>
                      <a:r>
                        <a:rPr sz="1600" dirty="1">
                          <a:solidFill>
                            <a:srgbClr val="000000"/>
                          </a:solidFill>
                          <a:latin typeface="Arial"/>
                        </a:rPr>
                        <a:t>1,53,997</a:t>
                      </a:r>
                    </a:p>
                  </a:txBody>
                  <a:tcPr>
                    <a:solidFill>
                      <a:srgbClr val="FFE8CB"/>
                    </a:solidFill>
                  </a:tcPr>
                </a:tc>
                <a:tc>
                  <a:txBody>
                    <a:bodyPr anchorCtr="0"/>
                    <a:lstStyle/>
                    <a:p>
                      <a:pPr algn="r"/>
                      <a:r>
                        <a:rPr sz="1600" dirty="1">
                          <a:solidFill>
                            <a:srgbClr val="000000"/>
                          </a:solidFill>
                          <a:latin typeface="Arial"/>
                        </a:rPr>
                        <a:t>2,19,907</a:t>
                      </a:r>
                    </a:p>
                  </a:txBody>
                  <a:tcPr>
                    <a:solidFill>
                      <a:srgbClr val="FFE8CB"/>
                    </a:solidFill>
                  </a:tcPr>
                </a:tc>
                <a:tc>
                  <a:txBody>
                    <a:bodyPr anchorCtr="0"/>
                    <a:lstStyle/>
                    <a:p>
                      <a:pPr algn="r"/>
                      <a:r>
                        <a:rPr sz="1600" dirty="1">
                          <a:solidFill>
                            <a:srgbClr val="000000"/>
                          </a:solidFill>
                          <a:latin typeface="Arial"/>
                        </a:rPr>
                        <a:t>11.09</a:t>
                      </a:r>
                    </a:p>
                  </a:txBody>
                  <a:tcPr>
                    <a:solidFill>
                      <a:srgbClr val="FFE8CB"/>
                    </a:solidFill>
                  </a:tcPr>
                </a:tc>
                <a:tc>
                  <a:txBody>
                    <a:bodyPr anchorCtr="0"/>
                    <a:lstStyle/>
                    <a:p>
                      <a:pPr algn="r"/>
                      <a:r>
                        <a:rPr sz="1600" dirty="1">
                          <a:solidFill>
                            <a:srgbClr val="000000"/>
                          </a:solidFill>
                          <a:latin typeface="Arial"/>
                        </a:rPr>
                        <a:t>11.13</a:t>
                      </a:r>
                    </a:p>
                  </a:txBody>
                  <a:tcPr>
                    <a:solidFill>
                      <a:srgbClr val="FFE8CB"/>
                    </a:solidFill>
                  </a:tcPr>
                </a:tc>
              </a:tr>
              <a:tr h="317500">
                <a:tc>
                  <a:txBody>
                    <a:bodyPr anchorCtr="0"/>
                    <a:lstStyle/>
                    <a:p>
                      <a:pPr algn="r"/>
                      <a:r>
                        <a:rPr sz="1600" dirty="1">
                          <a:solidFill>
                            <a:srgbClr val="000000"/>
                          </a:solidFill>
                        </a:rPr>
                        <a:t>4</a:t>
                      </a:r>
                    </a:p>
                  </a:txBody>
                  <a:tcPr>
                    <a:solidFill>
                      <a:srgbClr val="FFE8CB"/>
                    </a:solidFill>
                  </a:tcPr>
                </a:tc>
                <a:tc>
                  <a:txBody>
                    <a:bodyPr anchorCtr="0"/>
                    <a:lstStyle/>
                    <a:p>
                      <a:pPr algn="l"/>
                      <a:r>
                        <a:rPr sz="1600" dirty="1">
                          <a:solidFill>
                            <a:srgbClr val="000000"/>
                          </a:solidFill>
                        </a:rPr>
                        <a:t>Axis Childrens Fund Reg (G)</a:t>
                      </a:r>
                    </a:p>
                  </a:txBody>
                  <a:tcPr>
                    <a:solidFill>
                      <a:srgbClr val="FFE8CB"/>
                    </a:solidFill>
                  </a:tcPr>
                </a:tc>
                <a:tc>
                  <a:txBody>
                    <a:bodyPr anchorCtr="0"/>
                    <a:lstStyle/>
                    <a:p>
                      <a:pPr algn="r"/>
                      <a:r>
                        <a:rPr sz="1600" dirty="1">
                          <a:solidFill>
                            <a:srgbClr val="000000"/>
                          </a:solidFill>
                        </a:rPr>
                        <a:t>29,000</a:t>
                      </a:r>
                    </a:p>
                  </a:txBody>
                  <a:tcPr>
                    <a:solidFill>
                      <a:srgbClr val="FFE8CB"/>
                    </a:solidFill>
                  </a:tcPr>
                </a:tc>
                <a:tc>
                  <a:txBody>
                    <a:bodyPr anchorCtr="0"/>
                    <a:lstStyle/>
                    <a:p>
                      <a:pPr algn="r"/>
                      <a:r>
                        <a:rPr sz="1600" dirty="1">
                          <a:solidFill>
                            <a:srgbClr val="000000"/>
                          </a:solidFill>
                        </a:rPr>
                        <a:t>62,514</a:t>
                      </a:r>
                    </a:p>
                  </a:txBody>
                  <a:tcPr>
                    <a:solidFill>
                      <a:srgbClr val="FFE8CB"/>
                    </a:solidFill>
                  </a:tcPr>
                </a:tc>
                <a:tc>
                  <a:txBody>
                    <a:bodyPr anchorCtr="0"/>
                    <a:lstStyle/>
                    <a:p>
                      <a:pPr algn="r"/>
                      <a:r>
                        <a:rPr sz="1600" dirty="1">
                          <a:solidFill>
                            <a:srgbClr val="000000"/>
                          </a:solidFill>
                        </a:rPr>
                        <a:t>10.17</a:t>
                      </a:r>
                    </a:p>
                  </a:txBody>
                  <a:tcPr>
                    <a:solidFill>
                      <a:srgbClr val="FFE8CB"/>
                    </a:solidFill>
                  </a:tcPr>
                </a:tc>
                <a:tc>
                  <a:txBody>
                    <a:bodyPr anchorCtr="0"/>
                    <a:lstStyle/>
                    <a:p>
                      <a:pPr algn="r"/>
                      <a:r>
                        <a:rPr sz="1600" dirty="1">
                          <a:solidFill>
                            <a:srgbClr val="000000"/>
                          </a:solidFill>
                        </a:rPr>
                        <a:t>2.10</a:t>
                      </a:r>
                    </a:p>
                  </a:txBody>
                  <a:tcPr>
                    <a:solidFill>
                      <a:srgbClr val="FFE8CB"/>
                    </a:solidFill>
                  </a:tcPr>
                </a:tc>
              </a:tr>
              <a:tr h="317500">
                <a:tc>
                  <a:txBody>
                    <a:bodyPr anchorCtr="0"/>
                    <a:lstStyle/>
                    <a:p>
                      <a:pPr algn="r"/>
                      <a:endParaRPr sz="1600">
                        <a:solidFill>
                          <a:srgbClr val="FFFFFF"/>
                        </a:solidFill>
                      </a:endParaRPr>
                    </a:p>
                  </a:txBody>
                  <a:tcPr>
                    <a:solidFill>
                      <a:srgbClr val="FFC000"/>
                    </a:solidFill>
                  </a:tcPr>
                </a:tc>
                <a:tc>
                  <a:txBody>
                    <a:bodyPr anchorCtr="0"/>
                    <a:lstStyle/>
                    <a:p>
                      <a:pPr algn="r"/>
                      <a:r>
                        <a:rPr sz="1600" dirty="1">
                          <a:solidFill>
                            <a:srgbClr val="FFFFFF"/>
                          </a:solidFill>
                        </a:rPr>
                        <a:t>Total</a:t>
                      </a:r>
                    </a:p>
                  </a:txBody>
                  <a:tcPr>
                    <a:solidFill>
                      <a:srgbClr val="FFC000"/>
                    </a:solidFill>
                  </a:tcPr>
                </a:tc>
                <a:tc>
                  <a:txBody>
                    <a:bodyPr anchorCtr="0"/>
                    <a:lstStyle/>
                    <a:p>
                      <a:pPr algn="r"/>
                      <a:r>
                        <a:rPr sz="1600" dirty="1">
                          <a:solidFill>
                            <a:srgbClr val="FFFFFF"/>
                          </a:solidFill>
                        </a:rPr>
                        <a:t>3,75,460.83</a:t>
                      </a:r>
                    </a:p>
                  </a:txBody>
                  <a:tcPr>
                    <a:solidFill>
                      <a:srgbClr val="FFC000"/>
                    </a:solidFill>
                  </a:tcPr>
                </a:tc>
                <a:tc>
                  <a:txBody>
                    <a:bodyPr anchorCtr="0"/>
                    <a:lstStyle/>
                    <a:p>
                      <a:pPr algn="r"/>
                      <a:r>
                        <a:rPr sz="1600" dirty="1">
                          <a:solidFill>
                            <a:srgbClr val="FFFFFF"/>
                          </a:solidFill>
                        </a:rPr>
                        <a:t>5,09,623.73</a:t>
                      </a:r>
                    </a:p>
                  </a:txBody>
                  <a:tcPr>
                    <a:solidFill>
                      <a:srgbClr val="FFC000"/>
                    </a:solidFill>
                  </a:tcPr>
                </a:tc>
                <a:tc>
                  <a:txBody>
                    <a:bodyPr anchorCtr="0"/>
                    <a:lstStyle/>
                    <a:p>
                      <a:pPr algn="r"/>
                      <a:endParaRPr sz="1600">
                        <a:solidFill>
                          <a:srgbClr val="FFFFFF"/>
                        </a:solidFill>
                      </a:endParaRPr>
                    </a:p>
                  </a:txBody>
                  <a:tcPr>
                    <a:solidFill>
                      <a:srgbClr val="FFC000"/>
                    </a:solidFill>
                  </a:tcPr>
                </a:tc>
                <a:tc>
                  <a:txBody>
                    <a:bodyPr anchorCtr="0"/>
                    <a:lstStyle/>
                    <a:p>
                      <a:pPr algn="r"/>
                      <a:r>
                        <a:rPr sz="1600" dirty="1">
                          <a:solidFill>
                            <a:srgbClr val="FFFFFF"/>
                          </a:solidFill>
                        </a:rPr>
                        <a:t>27.14</a:t>
                      </a:r>
                    </a:p>
                  </a:txBody>
                  <a:tcPr>
                    <a:solidFill>
                      <a:srgbClr val="FFC000"/>
                    </a:solidFill>
                  </a:tcPr>
                </a:tc>
              </a:tr>
            </a:tbl>
          </a:graphicData>
        </a:graphic>
      </p:graphicFrame>
    </p:spTree>
  </p:cSld>
  <p:clrMapOvr>
    <a:masterClrMapping/>
  </p:clrMapOvr>
  <p:transition spd="fast"/>
  <p:timing>
    <p:tnLst>
      <p:par>
        <p:cTn id="1"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Red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21</a:t>
            </a:r>
          </a:p>
        </p:txBody>
      </p:sp>
      <p:graphicFrame>
        <p:nvGraphicFramePr>
          <p:cNvPr id="5" name="New Table"/>
          <p:cNvGraphicFramePr>
            <a:graphicFrameLocks noGrp="1"/>
          </p:cNvGraphicFramePr>
          <p:nvPr/>
        </p:nvGraphicFramePr>
        <p:xfrm>
          <a:off x="635000" y="1524000"/>
          <a:ext cx="11430000" cy="91440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rPr>
                        <a:t>SrNo</a:t>
                      </a:r>
                    </a:p>
                  </a:txBody>
                  <a:tcPr>
                    <a:solidFill>
                      <a:srgbClr val="ED7D31"/>
                    </a:solidFill>
                  </a:tcPr>
                </a:tc>
                <a:tc>
                  <a:txBody>
                    <a:bodyPr anchorCtr="0"/>
                    <a:lstStyle/>
                    <a:p>
                      <a:pPr algn="ctr"/>
                      <a:r>
                        <a:rPr sz="1600" dirty="1">
                          <a:solidFill>
                            <a:srgbClr val="FFFFFF"/>
                          </a:solidFill>
                        </a:rPr>
                        <a:t>Scheme</a:t>
                      </a:r>
                    </a:p>
                  </a:txBody>
                  <a:tcPr>
                    <a:solidFill>
                      <a:srgbClr val="ED7D31"/>
                    </a:solidFill>
                  </a:tcPr>
                </a:tc>
                <a:tc>
                  <a:txBody>
                    <a:bodyPr anchorCtr="0"/>
                    <a:lstStyle/>
                    <a:p>
                      <a:pPr algn="ctr"/>
                      <a:r>
                        <a:rPr sz="1600" dirty="1">
                          <a:solidFill>
                            <a:srgbClr val="FFFFFF"/>
                          </a:solidFill>
                        </a:rPr>
                        <a:t>Investment value (₹)</a:t>
                      </a:r>
                    </a:p>
                  </a:txBody>
                  <a:tcPr>
                    <a:solidFill>
                      <a:srgbClr val="ED7D31"/>
                    </a:solidFill>
                  </a:tcPr>
                </a:tc>
                <a:tc>
                  <a:txBody>
                    <a:bodyPr anchorCtr="0"/>
                    <a:lstStyle/>
                    <a:p>
                      <a:pPr algn="ctr"/>
                      <a:r>
                        <a:rPr sz="1600" dirty="1">
                          <a:solidFill>
                            <a:srgbClr val="FFFFFF"/>
                          </a:solidFill>
                        </a:rPr>
                        <a:t>Market Value(₹)</a:t>
                      </a:r>
                    </a:p>
                  </a:txBody>
                  <a:tcPr>
                    <a:solidFill>
                      <a:srgbClr val="ED7D31"/>
                    </a:solidFill>
                  </a:tcPr>
                </a:tc>
                <a:tc>
                  <a:txBody>
                    <a:bodyPr anchorCtr="0"/>
                    <a:lstStyle/>
                    <a:p>
                      <a:pPr algn="ctr"/>
                      <a:r>
                        <a:rPr sz="1600" dirty="1">
                          <a:solidFill>
                            <a:srgbClr val="FFFFFF"/>
                          </a:solidFill>
                        </a:rPr>
                        <a:t>CAGR (%)</a:t>
                      </a:r>
                    </a:p>
                  </a:txBody>
                  <a:tcPr>
                    <a:solidFill>
                      <a:srgbClr val="ED7D31"/>
                    </a:solidFill>
                  </a:tcPr>
                </a:tc>
                <a:tc>
                  <a:txBody>
                    <a:bodyPr anchorCtr="0"/>
                    <a:lstStyle/>
                    <a:p>
                      <a:pPr algn="ctr"/>
                      <a:r>
                        <a:rPr sz="1600" dirty="1">
                          <a:solidFill>
                            <a:srgbClr val="FFFFFF"/>
                          </a:solidFill>
                        </a:rPr>
                        <a:t>Allocation (%)</a:t>
                      </a:r>
                    </a:p>
                  </a:txBody>
                  <a:tcPr>
                    <a:solidFill>
                      <a:srgbClr val="ED7D31"/>
                    </a:solidFill>
                  </a:tcPr>
                </a:tc>
              </a:tr>
              <a:tr h="317500">
                <a:tc>
                  <a:txBody>
                    <a:bodyPr anchorCtr="0"/>
                    <a:lstStyle/>
                    <a:p>
                      <a:pPr algn="r"/>
                      <a:endParaRPr sz="1600">
                        <a:solidFill>
                          <a:srgbClr val="FFFFFF"/>
                        </a:solidFill>
                      </a:endParaRPr>
                    </a:p>
                  </a:txBody>
                  <a:tcPr>
                    <a:solidFill>
                      <a:srgbClr val="ED7D31"/>
                    </a:solidFill>
                  </a:tcPr>
                </a:tc>
                <a:tc>
                  <a:txBody>
                    <a:bodyPr anchorCtr="0"/>
                    <a:lstStyle/>
                    <a:p>
                      <a:pPr algn="r"/>
                      <a:r>
                        <a:rPr sz="1600" dirty="1">
                          <a:solidFill>
                            <a:srgbClr val="FFFFFF"/>
                          </a:solidFill>
                        </a:rPr>
                        <a:t>Total</a:t>
                      </a:r>
                    </a:p>
                  </a:txBody>
                  <a:tcPr>
                    <a:solidFill>
                      <a:srgbClr val="ED7D31"/>
                    </a:solidFill>
                  </a:tcPr>
                </a:tc>
                <a:tc>
                  <a:txBody>
                    <a:bodyPr anchorCtr="0"/>
                    <a:lstStyle/>
                    <a:p>
                      <a:pPr algn="r"/>
                      <a:r>
                        <a:rPr sz="1600" dirty="1">
                          <a:solidFill>
                            <a:srgbClr val="FFFFFF"/>
                          </a:solidFill>
                        </a:rPr>
                        <a:t>0.00</a:t>
                      </a:r>
                    </a:p>
                  </a:txBody>
                  <a:tcPr>
                    <a:solidFill>
                      <a:srgbClr val="ED7D31"/>
                    </a:solidFill>
                  </a:tcPr>
                </a:tc>
                <a:tc>
                  <a:txBody>
                    <a:bodyPr anchorCtr="0"/>
                    <a:lstStyle/>
                    <a:p>
                      <a:pPr algn="r"/>
                      <a:r>
                        <a:rPr sz="1600" dirty="1">
                          <a:solidFill>
                            <a:srgbClr val="FFFFFF"/>
                          </a:solidFill>
                        </a:rPr>
                        <a:t>0.00</a:t>
                      </a:r>
                    </a:p>
                  </a:txBody>
                  <a:tcPr>
                    <a:solidFill>
                      <a:srgbClr val="ED7D31"/>
                    </a:solidFill>
                  </a:tcPr>
                </a:tc>
                <a:tc>
                  <a:txBody>
                    <a:bodyPr anchorCtr="0"/>
                    <a:lstStyle/>
                    <a:p>
                      <a:pPr algn="r"/>
                      <a:endParaRPr sz="1600">
                        <a:solidFill>
                          <a:srgbClr val="FFFFFF"/>
                        </a:solidFill>
                      </a:endParaRPr>
                    </a:p>
                  </a:txBody>
                  <a:tcPr>
                    <a:solidFill>
                      <a:srgbClr val="ED7D31"/>
                    </a:solidFill>
                  </a:tcPr>
                </a:tc>
                <a:tc>
                  <a:txBody>
                    <a:bodyPr anchorCtr="0"/>
                    <a:lstStyle/>
                    <a:p>
                      <a:pPr algn="r"/>
                      <a:r>
                        <a:rPr sz="1600" dirty="1">
                          <a:solidFill>
                            <a:srgbClr val="FFFFFF"/>
                          </a:solidFill>
                        </a:rPr>
                        <a:t>.00</a:t>
                      </a:r>
                    </a:p>
                  </a:txBody>
                  <a:tcPr>
                    <a:solidFill>
                      <a:srgbClr val="ED7D31"/>
                    </a:solidFill>
                  </a:tcPr>
                </a:tc>
              </a:tr>
            </a:tbl>
          </a:graphicData>
        </a:graphic>
      </p:graphicFrame>
    </p:spTree>
  </p:cSld>
  <p:clrMapOvr>
    <a:masterClrMapping/>
  </p:clrMapOvr>
  <p:transition spd="fast"/>
  <p:timing>
    <p:tnLst>
      <p:par>
        <p:cTn id="1"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a:solidFill>
                <a:srgbClr val="000000"/>
              </a:solidFill>
              <a:latin typeface="Arial"/>
            </a:endParaRP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22</a:t>
            </a:r>
          </a:p>
        </p:txBody>
      </p:sp>
      <p:sp>
        <p:nvSpPr>
          <p:cNvPr id="5" name="New shape"/>
          <p:cNvSpPr/>
          <p:nvPr/>
        </p:nvSpPr>
        <p:spPr>
          <a:xfrm>
            <a:off x="254000" y="10160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5400">
              <a:solidFill>
                <a:srgbClr val="000000"/>
              </a:solidFill>
              <a:latin typeface="Arial"/>
            </a:endParaRPr>
          </a:p>
        </p:txBody>
      </p:sp>
      <p:sp>
        <p:nvSpPr>
          <p:cNvPr id="6" name="New shape"/>
          <p:cNvSpPr/>
          <p:nvPr/>
        </p:nvSpPr>
        <p:spPr>
          <a:xfrm>
            <a:off x="254000" y="34925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1">
                <a:solidFill>
                  <a:srgbClr val="70AD47"/>
                </a:solidFill>
                <a:latin typeface="Arial"/>
              </a:rPr>
              <a:t>Thank You!</a:t>
            </a:r>
          </a:p>
        </p:txBody>
      </p:sp>
      <p:sp>
        <p:nvSpPr>
          <p:cNvPr id="7" name="New shape"/>
          <p:cNvSpPr/>
          <p:nvPr/>
        </p:nvSpPr>
        <p:spPr>
          <a:xfrm>
            <a:off x="254000" y="6350000"/>
            <a:ext cx="10160000" cy="889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sz="3200">
              <a:solidFill>
                <a:srgbClr val="000000"/>
              </a:solidFill>
              <a:latin typeface="Arial"/>
            </a:endParaRPr>
          </a:p>
        </p:txBody>
      </p:sp>
    </p:spTree>
  </p:cSld>
  <p:clrMapOvr>
    <a:masterClrMapping/>
  </p:clrMapOvr>
  <p:transition spd="fast"/>
  <p:timing>
    <p:tnLst>
      <p:par>
        <p:cTn id="1"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Disclaimer</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23</a:t>
            </a:r>
          </a:p>
        </p:txBody>
      </p:sp>
      <p:sp>
        <p:nvSpPr>
          <p:cNvPr id="5" name="New shape"/>
          <p:cNvSpPr/>
          <p:nvPr/>
        </p:nvSpPr>
        <p:spPr>
          <a:xfrm>
            <a:off x="254000" y="1905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Risk factors: Mutual funds, like securities investments, are subject to market and other risks and there can be no assurance that the Schemes' objectives will be achieved. As with any investment in securities, the NAV of Units issued under the Schemes can go up or down depending on the factors and forces affecting capital markets. The NAV of the Schemes' Units may be affected by changes in the general level of interest rates. The past performance of the mutual funds managed by the Sponsors and their affiliates/associates is not necessarily indicative of the future performance of the Schemes. Investors in the Schemes are not being offered a guaranteed or assured rate of return The liquidity of the Scheme's investments may be restricted by trading volumes, settlement periods and transfer procedures. In the event of an inordinately large number of redemption requests or of a restructuring of either of the Scheme's portfolios, the time taken by the Fund for redemption of Units may become significant. Please see 'Risk Factors and Special Considerations' and 'Right to Limit Redemptions' in the Offer Documents. The liquidity &amp; valuation of the Schemes' investments due to its holdings of unlisted securities may be affected if they have to be sold prior to their target da.  Consequently, the NAV of the Scheme is linked to the equity performance of such companies and may be more volatile than a more diversified portfolio of equities. Please refer to the Standard Offer Documents of the relevant scheme before investing. </a:t>
            </a:r>
          </a:p>
        </p:txBody>
      </p:sp>
      <p:sp>
        <p:nvSpPr>
          <p:cNvPr id="6" name="New shape"/>
          <p:cNvSpPr/>
          <p:nvPr/>
        </p:nvSpPr>
        <p:spPr>
          <a:xfrm>
            <a:off x="254000" y="3810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This material is for your private information alone. The information herein has been obtained from various sources and there is no guarantee of its accuracy or completeness. The information or any opinion expressed here is not authorized for use as an offer for sale or a solicitation of an offer to buy Units of the Fund. No part of this material may be copied or duplicated in any form by any, means or redistributed. Investments in Mutual Funds inherently involve risks. Please seek financial advice regarding the appropriateness of investing in any securities or investment strategies discussed or recommended here as statements regarding future prospects may not be realized. Statements and other information herein are as dated and are subject to change.</a:t>
            </a:r>
          </a:p>
        </p:txBody>
      </p:sp>
      <p:sp>
        <p:nvSpPr>
          <p:cNvPr id="7" name="New shape"/>
          <p:cNvSpPr/>
          <p:nvPr/>
        </p:nvSpPr>
        <p:spPr>
          <a:xfrm>
            <a:off x="254000" y="5080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This communication is confidential and intended solely for the addressee. Any non-addressee must not read, use, disclose or disseminate the same and should inform the sender of its receipt.E-mail is an informal method of communication and is subject to possible data corruption or transmission interference/error.Naik Investment is unable to exercise control over the contents of transmissions via the Internet and hereby excludes any liability for the quality, completeness or accuracy of any such contents and its transmission, reception, storage or reliance or use.We do not guarantee the security of any information electronically transmitted and are not liable for the proper and complete transmission of the information contained in this communication, nor for any delay in -its receipt. The use of email for any illegal purpose or for any purpose other than as permitted by us is strictly prohibited and such use may result in disciplinary and legal action.</a:t>
            </a:r>
          </a:p>
        </p:txBody>
      </p:sp>
    </p:spTree>
  </p:cSld>
  <p:clrMapOvr>
    <a:masterClrMapping/>
  </p:clrMapOvr>
  <p:transition spd="fast"/>
  <p:timing>
    <p:tnLst>
      <p:par>
        <p:cTn id="1"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from 01-04-2023 To 31-03-2024</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3</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r>
                        <a:rPr dirty="1">
                          <a:solidFill>
                            <a:srgbClr val="FFFF00"/>
                          </a:solidFill>
                          <a:latin typeface="Arial Narrow"/>
                        </a:rPr>
                        <a:t>11,73,994</a:t>
                      </a:r>
                    </a:p>
                  </a:txBody>
                  <a:tcPr>
                    <a:solidFill>
                      <a:srgbClr val="0066CC"/>
                    </a:solidFill>
                  </a:tcPr>
                </a:tc>
                <a:tc>
                  <a:txBody>
                    <a:bodyPr anchorCtr="0"/>
                    <a:lstStyle/>
                    <a:p>
                      <a:pPr algn="r"/>
                      <a:r>
                        <a:rPr dirty="1">
                          <a:solidFill>
                            <a:srgbClr val="FFFF00"/>
                          </a:solidFill>
                          <a:latin typeface="Arial Narrow"/>
                        </a:rPr>
                        <a:t>6,39,971</a:t>
                      </a:r>
                    </a:p>
                  </a:txBody>
                  <a:tcPr>
                    <a:solidFill>
                      <a:srgbClr val="0066CC"/>
                    </a:solidFill>
                  </a:tcPr>
                </a:tc>
                <a:tc>
                  <a:txBody>
                    <a:bodyPr anchorCtr="0"/>
                    <a:lstStyle/>
                    <a:p>
                      <a:pPr algn="r"/>
                      <a:r>
                        <a:rPr dirty="1">
                          <a:solidFill>
                            <a:srgbClr val="FFFF00"/>
                          </a:solidFill>
                          <a:latin typeface="Arial Narrow"/>
                        </a:rPr>
                        <a:t>31,512</a:t>
                      </a:r>
                    </a:p>
                  </a:txBody>
                  <a:tcPr>
                    <a:solidFill>
                      <a:srgbClr val="0066CC"/>
                    </a:solidFill>
                  </a:tcPr>
                </a:tc>
                <a:tc>
                  <a:txBody>
                    <a:bodyPr anchorCtr="0"/>
                    <a:lstStyle/>
                    <a:p>
                      <a:pPr algn="r"/>
                      <a:r>
                        <a:rPr dirty="1">
                          <a:solidFill>
                            <a:srgbClr val="FFFF00"/>
                          </a:solidFill>
                          <a:latin typeface="Arial Narrow"/>
                        </a:rPr>
                        <a:t>18,45,477</a:t>
                      </a: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r>
                        <a:rPr dirty="1">
                          <a:latin typeface="Arial Narrow"/>
                        </a:rPr>
                        <a:t>1,52,000</a:t>
                      </a:r>
                    </a:p>
                  </a:txBody>
                  <a:tcPr/>
                </a:tc>
                <a:tc>
                  <a:txBody>
                    <a:bodyPr anchorCtr="0"/>
                    <a:lstStyle/>
                    <a:p>
                      <a:pPr algn="r"/>
                      <a:r>
                        <a:rPr dirty="1">
                          <a:latin typeface="Arial Narrow"/>
                        </a:rPr>
                        <a:t>55,000</a:t>
                      </a:r>
                    </a:p>
                  </a:txBody>
                  <a:tcPr/>
                </a:tc>
                <a:tc>
                  <a:txBody>
                    <a:bodyPr anchorCtr="0"/>
                    <a:lstStyle/>
                    <a:p>
                      <a:pPr algn="r"/>
                      <a:r>
                        <a:rPr dirty="1">
                          <a:latin typeface="Arial Narrow"/>
                        </a:rPr>
                        <a:t>70,995</a:t>
                      </a:r>
                    </a:p>
                  </a:txBody>
                  <a:tcPr/>
                </a:tc>
                <a:tc>
                  <a:txBody>
                    <a:bodyPr anchorCtr="0"/>
                    <a:lstStyle/>
                    <a:p>
                      <a:pPr algn="r"/>
                      <a:r>
                        <a:rPr dirty="1">
                          <a:latin typeface="Arial Narrow"/>
                        </a:rPr>
                        <a:t>2,77,995</a:t>
                      </a:r>
                    </a:p>
                  </a:txBody>
                  <a:tcPr/>
                </a:tc>
              </a:tr>
              <a:tr h="190500">
                <a:tc>
                  <a:txBody>
                    <a:bodyPr anchorCtr="0"/>
                    <a:lstStyle/>
                    <a:p>
                      <a:pPr algn="l"/>
                      <a:r>
                        <a:rPr dirty="1">
                          <a:latin typeface="Arial Narrow"/>
                        </a:rPr>
                        <a:t>Switch</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SwitchOut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divPayout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Redemption</a:t>
                      </a:r>
                    </a:p>
                  </a:txBody>
                  <a:tcPr/>
                </a:tc>
                <a:tc>
                  <a:txBody>
                    <a:bodyPr anchorCtr="0"/>
                    <a:lstStyle/>
                    <a:p>
                      <a:pPr algn="r"/>
                      <a:r>
                        <a:rPr dirty="1">
                          <a:latin typeface="Arial Narrow"/>
                        </a:rPr>
                        <a:t>2,38,875</a:t>
                      </a:r>
                    </a:p>
                  </a:txBody>
                  <a:tcPr/>
                </a:tc>
                <a:tc>
                  <a:txBody>
                    <a:bodyPr anchorCtr="0"/>
                    <a:lstStyle/>
                    <a:p>
                      <a:pPr algn="r"/>
                      <a:endParaRPr>
                        <a:latin typeface="Arial Narrow"/>
                      </a:endParaRPr>
                    </a:p>
                  </a:txBody>
                  <a:tcPr/>
                </a:tc>
                <a:tc>
                  <a:txBody>
                    <a:bodyPr anchorCtr="0"/>
                    <a:lstStyle/>
                    <a:p>
                      <a:pPr algn="r"/>
                      <a:r>
                        <a:rPr dirty="1">
                          <a:latin typeface="Arial Narrow"/>
                        </a:rPr>
                        <a:t>1,00,429</a:t>
                      </a:r>
                    </a:p>
                  </a:txBody>
                  <a:tcPr/>
                </a:tc>
                <a:tc>
                  <a:txBody>
                    <a:bodyPr anchorCtr="0"/>
                    <a:lstStyle/>
                    <a:p>
                      <a:pPr algn="r"/>
                      <a:r>
                        <a:rPr dirty="1">
                          <a:latin typeface="Arial Narrow"/>
                        </a:rPr>
                        <a:t>3,39,305</a:t>
                      </a:r>
                    </a:p>
                  </a:txBody>
                  <a:tcPr/>
                </a:tc>
              </a:tr>
              <a:tr h="190500">
                <a:tc>
                  <a:txBody>
                    <a:bodyPr anchorCtr="0"/>
                    <a:lstStyle/>
                    <a:p>
                      <a:pPr algn="l"/>
                      <a:r>
                        <a:rPr dirty="1">
                          <a:latin typeface="Arial Narrow"/>
                        </a:rPr>
                        <a:t>Net Addition :</a:t>
                      </a:r>
                    </a:p>
                  </a:txBody>
                  <a:tcPr/>
                </a:tc>
                <a:tc>
                  <a:txBody>
                    <a:bodyPr anchorCtr="0"/>
                    <a:lstStyle/>
                    <a:p>
                      <a:pPr algn="r"/>
                      <a:r>
                        <a:rPr dirty="1">
                          <a:latin typeface="Arial Narrow"/>
                        </a:rPr>
                        <a:t>-86,875</a:t>
                      </a:r>
                    </a:p>
                  </a:txBody>
                  <a:tcPr/>
                </a:tc>
                <a:tc>
                  <a:txBody>
                    <a:bodyPr anchorCtr="0"/>
                    <a:lstStyle/>
                    <a:p>
                      <a:pPr algn="r"/>
                      <a:r>
                        <a:rPr dirty="1">
                          <a:latin typeface="Arial Narrow"/>
                        </a:rPr>
                        <a:t>55,000</a:t>
                      </a:r>
                    </a:p>
                  </a:txBody>
                  <a:tcPr/>
                </a:tc>
                <a:tc>
                  <a:txBody>
                    <a:bodyPr anchorCtr="0"/>
                    <a:lstStyle/>
                    <a:p>
                      <a:pPr algn="r"/>
                      <a:r>
                        <a:rPr dirty="1">
                          <a:latin typeface="Arial Narrow"/>
                        </a:rPr>
                        <a:t>-29,434</a:t>
                      </a:r>
                    </a:p>
                  </a:txBody>
                  <a:tcPr/>
                </a:tc>
                <a:tc>
                  <a:txBody>
                    <a:bodyPr anchorCtr="0"/>
                    <a:lstStyle/>
                    <a:p>
                      <a:pPr algn="r"/>
                      <a:r>
                        <a:rPr dirty="1">
                          <a:latin typeface="Arial Narrow"/>
                        </a:rPr>
                        <a:t>-61,309</a:t>
                      </a:r>
                    </a:p>
                  </a:txBody>
                  <a:tcPr/>
                </a:tc>
              </a:tr>
              <a:tr h="190500">
                <a:tc>
                  <a:txBody>
                    <a:bodyPr anchorCtr="0"/>
                    <a:lstStyle/>
                    <a:p>
                      <a:pPr algn="l"/>
                      <a:r>
                        <a:rPr dirty="1">
                          <a:latin typeface="Arial Narrow"/>
                        </a:rPr>
                        <a:t>Closing Balance :</a:t>
                      </a:r>
                    </a:p>
                  </a:txBody>
                  <a:tcPr/>
                </a:tc>
                <a:tc>
                  <a:txBody>
                    <a:bodyPr anchorCtr="0"/>
                    <a:lstStyle/>
                    <a:p>
                      <a:pPr algn="r"/>
                      <a:r>
                        <a:rPr dirty="1">
                          <a:latin typeface="Arial Narrow"/>
                        </a:rPr>
                        <a:t>14,79,240</a:t>
                      </a:r>
                    </a:p>
                  </a:txBody>
                  <a:tcPr/>
                </a:tc>
                <a:tc>
                  <a:txBody>
                    <a:bodyPr anchorCtr="0"/>
                    <a:lstStyle/>
                    <a:p>
                      <a:pPr algn="r"/>
                      <a:r>
                        <a:rPr dirty="1">
                          <a:latin typeface="Arial Narrow"/>
                        </a:rPr>
                        <a:t>8,70,759</a:t>
                      </a:r>
                    </a:p>
                  </a:txBody>
                  <a:tcPr/>
                </a:tc>
                <a:tc>
                  <a:txBody>
                    <a:bodyPr anchorCtr="0"/>
                    <a:lstStyle/>
                    <a:p>
                      <a:pPr algn="r"/>
                      <a:r>
                        <a:rPr dirty="1">
                          <a:latin typeface="Arial Narrow"/>
                        </a:rPr>
                        <a:t>3,015</a:t>
                      </a:r>
                    </a:p>
                  </a:txBody>
                  <a:tcPr/>
                </a:tc>
                <a:tc>
                  <a:txBody>
                    <a:bodyPr anchorCtr="0"/>
                    <a:lstStyle/>
                    <a:p>
                      <a:pPr algn="r"/>
                      <a:r>
                        <a:rPr dirty="1">
                          <a:latin typeface="Arial Narrow"/>
                        </a:rPr>
                        <a:t>23,53,014</a:t>
                      </a: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r>
                        <a:rPr dirty="1">
                          <a:solidFill>
                            <a:srgbClr val="FFFF00"/>
                          </a:solidFill>
                          <a:latin typeface="Arial Narrow"/>
                        </a:rPr>
                        <a:t>3,92,121</a:t>
                      </a:r>
                    </a:p>
                  </a:txBody>
                  <a:tcPr>
                    <a:solidFill>
                      <a:srgbClr val="0066CC"/>
                    </a:solidFill>
                  </a:tcPr>
                </a:tc>
                <a:tc>
                  <a:txBody>
                    <a:bodyPr anchorCtr="0"/>
                    <a:lstStyle/>
                    <a:p>
                      <a:pPr algn="r"/>
                      <a:r>
                        <a:rPr dirty="1">
                          <a:solidFill>
                            <a:srgbClr val="FFFF00"/>
                          </a:solidFill>
                          <a:latin typeface="Arial Narrow"/>
                        </a:rPr>
                        <a:t>1,75,788</a:t>
                      </a:r>
                    </a:p>
                  </a:txBody>
                  <a:tcPr>
                    <a:solidFill>
                      <a:srgbClr val="0066CC"/>
                    </a:solidFill>
                  </a:tcPr>
                </a:tc>
                <a:tc>
                  <a:txBody>
                    <a:bodyPr anchorCtr="0"/>
                    <a:lstStyle/>
                    <a:p>
                      <a:pPr algn="r"/>
                      <a:r>
                        <a:rPr dirty="1">
                          <a:solidFill>
                            <a:srgbClr val="FFFF00"/>
                          </a:solidFill>
                          <a:latin typeface="Arial Narrow"/>
                        </a:rPr>
                        <a:t>937</a:t>
                      </a:r>
                    </a:p>
                  </a:txBody>
                  <a:tcPr>
                    <a:solidFill>
                      <a:srgbClr val="0066CC"/>
                    </a:solidFill>
                  </a:tcPr>
                </a:tc>
                <a:tc>
                  <a:txBody>
                    <a:bodyPr anchorCtr="0"/>
                    <a:lstStyle/>
                    <a:p>
                      <a:pPr algn="r"/>
                      <a:r>
                        <a:rPr dirty="1">
                          <a:solidFill>
                            <a:srgbClr val="FFFF00"/>
                          </a:solidFill>
                          <a:latin typeface="Arial Narrow"/>
                        </a:rPr>
                        <a:t>5,68,846</a:t>
                      </a: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33.07</a:t>
                      </a:r>
                    </a:p>
                  </a:txBody>
                  <a:tcPr>
                    <a:solidFill>
                      <a:srgbClr val="008000"/>
                    </a:solidFill>
                  </a:tcPr>
                </a:tc>
                <a:tc>
                  <a:txBody>
                    <a:bodyPr anchorCtr="0"/>
                    <a:lstStyle/>
                    <a:p>
                      <a:pPr algn="r"/>
                      <a:r>
                        <a:rPr dirty="1">
                          <a:solidFill>
                            <a:srgbClr val="FFFFFF"/>
                          </a:solidFill>
                          <a:latin typeface="Arial Narrow"/>
                        </a:rPr>
                        <a:t>26.41</a:t>
                      </a:r>
                    </a:p>
                  </a:txBody>
                  <a:tcPr>
                    <a:solidFill>
                      <a:srgbClr val="008000"/>
                    </a:solidFill>
                  </a:tcPr>
                </a:tc>
                <a:tc>
                  <a:txBody>
                    <a:bodyPr anchorCtr="0"/>
                    <a:lstStyle/>
                    <a:p>
                      <a:pPr algn="r"/>
                      <a:r>
                        <a:rPr dirty="1">
                          <a:solidFill>
                            <a:srgbClr val="FFFFFF"/>
                          </a:solidFill>
                          <a:latin typeface="Arial Narrow"/>
                        </a:rPr>
                        <a:t>7.14</a:t>
                      </a:r>
                    </a:p>
                  </a:txBody>
                  <a:tcPr>
                    <a:solidFill>
                      <a:srgbClr val="008000"/>
                    </a:solidFill>
                  </a:tcPr>
                </a:tc>
                <a:tc>
                  <a:txBody>
                    <a:bodyPr anchorCtr="0"/>
                    <a:lstStyle/>
                    <a:p>
                      <a:pPr algn="r"/>
                      <a:r>
                        <a:rPr sz="3000" dirty="1">
                          <a:solidFill>
                            <a:srgbClr val="FFFFFF"/>
                          </a:solidFill>
                          <a:latin typeface="Arial Narrow"/>
                        </a:rPr>
                        <a:t>30.51</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Current Year - YTD</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4</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r>
                        <a:rPr dirty="1">
                          <a:solidFill>
                            <a:srgbClr val="FFFF00"/>
                          </a:solidFill>
                          <a:latin typeface="Arial Narrow"/>
                        </a:rPr>
                        <a:t>14,79,240</a:t>
                      </a:r>
                    </a:p>
                  </a:txBody>
                  <a:tcPr>
                    <a:solidFill>
                      <a:srgbClr val="0066CC"/>
                    </a:solidFill>
                  </a:tcPr>
                </a:tc>
                <a:tc>
                  <a:txBody>
                    <a:bodyPr anchorCtr="0"/>
                    <a:lstStyle/>
                    <a:p>
                      <a:pPr algn="r"/>
                      <a:r>
                        <a:rPr dirty="1">
                          <a:solidFill>
                            <a:srgbClr val="FFFF00"/>
                          </a:solidFill>
                          <a:latin typeface="Arial Narrow"/>
                        </a:rPr>
                        <a:t>8,70,759</a:t>
                      </a:r>
                    </a:p>
                  </a:txBody>
                  <a:tcPr>
                    <a:solidFill>
                      <a:srgbClr val="0066CC"/>
                    </a:solidFill>
                  </a:tcPr>
                </a:tc>
                <a:tc>
                  <a:txBody>
                    <a:bodyPr anchorCtr="0"/>
                    <a:lstStyle/>
                    <a:p>
                      <a:pPr algn="r"/>
                      <a:r>
                        <a:rPr dirty="1">
                          <a:solidFill>
                            <a:srgbClr val="FFFF00"/>
                          </a:solidFill>
                          <a:latin typeface="Arial Narrow"/>
                        </a:rPr>
                        <a:t>3,015</a:t>
                      </a:r>
                    </a:p>
                  </a:txBody>
                  <a:tcPr>
                    <a:solidFill>
                      <a:srgbClr val="0066CC"/>
                    </a:solidFill>
                  </a:tcPr>
                </a:tc>
                <a:tc>
                  <a:txBody>
                    <a:bodyPr anchorCtr="0"/>
                    <a:lstStyle/>
                    <a:p>
                      <a:pPr algn="r"/>
                      <a:r>
                        <a:rPr dirty="1">
                          <a:solidFill>
                            <a:srgbClr val="FFFF00"/>
                          </a:solidFill>
                          <a:latin typeface="Arial Narrow"/>
                        </a:rPr>
                        <a:t>23,53,014</a:t>
                      </a: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r>
                        <a:rPr dirty="1">
                          <a:latin typeface="Arial Narrow"/>
                        </a:rPr>
                        <a:t>1,55,000</a:t>
                      </a:r>
                    </a:p>
                  </a:txBody>
                  <a:tcPr/>
                </a:tc>
                <a:tc>
                  <a:txBody>
                    <a:bodyPr anchorCtr="0"/>
                    <a:lstStyle/>
                    <a:p>
                      <a:pPr algn="r"/>
                      <a:r>
                        <a:rPr dirty="1">
                          <a:latin typeface="Arial Narrow"/>
                        </a:rPr>
                        <a:t>44,000</a:t>
                      </a:r>
                    </a:p>
                  </a:txBody>
                  <a:tcPr/>
                </a:tc>
                <a:tc>
                  <a:txBody>
                    <a:bodyPr anchorCtr="0"/>
                    <a:lstStyle/>
                    <a:p>
                      <a:pPr algn="r"/>
                      <a:r>
                        <a:rPr dirty="1">
                          <a:latin typeface="Arial Narrow"/>
                        </a:rPr>
                        <a:t>1,86,997</a:t>
                      </a:r>
                    </a:p>
                  </a:txBody>
                  <a:tcPr/>
                </a:tc>
                <a:tc>
                  <a:txBody>
                    <a:bodyPr anchorCtr="0"/>
                    <a:lstStyle/>
                    <a:p>
                      <a:pPr algn="r"/>
                      <a:r>
                        <a:rPr dirty="1">
                          <a:latin typeface="Arial Narrow"/>
                        </a:rPr>
                        <a:t>3,85,997</a:t>
                      </a:r>
                    </a:p>
                  </a:txBody>
                  <a:tcPr/>
                </a:tc>
              </a:tr>
              <a:tr h="190500">
                <a:tc>
                  <a:txBody>
                    <a:bodyPr anchorCtr="0"/>
                    <a:lstStyle/>
                    <a:p>
                      <a:pPr algn="l"/>
                      <a:r>
                        <a:rPr dirty="1">
                          <a:latin typeface="Arial Narrow"/>
                        </a:rPr>
                        <a:t>Switch</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SwitchOut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divPayout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Redemption</a:t>
                      </a:r>
                    </a:p>
                  </a:txBody>
                  <a:tcPr/>
                </a:tc>
                <a:tc>
                  <a:txBody>
                    <a:bodyPr anchorCtr="0"/>
                    <a:lstStyle/>
                    <a:p>
                      <a:pPr algn="r"/>
                      <a:r>
                        <a:rPr dirty="1">
                          <a:latin typeface="Arial Narrow"/>
                        </a:rPr>
                        <a:t>3,36,494</a:t>
                      </a:r>
                    </a:p>
                  </a:txBody>
                  <a:tcPr/>
                </a:tc>
                <a:tc>
                  <a:txBody>
                    <a:bodyPr anchorCtr="0"/>
                    <a:lstStyle/>
                    <a:p>
                      <a:pPr algn="r"/>
                      <a:r>
                        <a:rPr dirty="1">
                          <a:latin typeface="Arial Narrow"/>
                        </a:rPr>
                        <a:t>1,05,001</a:t>
                      </a:r>
                    </a:p>
                  </a:txBody>
                  <a:tcPr/>
                </a:tc>
                <a:tc>
                  <a:txBody>
                    <a:bodyPr anchorCtr="0"/>
                    <a:lstStyle/>
                    <a:p>
                      <a:pPr algn="r"/>
                      <a:r>
                        <a:rPr dirty="1">
                          <a:latin typeface="Arial Narrow"/>
                        </a:rPr>
                        <a:t>1,92,260</a:t>
                      </a:r>
                    </a:p>
                  </a:txBody>
                  <a:tcPr/>
                </a:tc>
                <a:tc>
                  <a:txBody>
                    <a:bodyPr anchorCtr="0"/>
                    <a:lstStyle/>
                    <a:p>
                      <a:pPr algn="r"/>
                      <a:r>
                        <a:rPr dirty="1">
                          <a:latin typeface="Arial Narrow"/>
                        </a:rPr>
                        <a:t>6,33,755</a:t>
                      </a:r>
                    </a:p>
                  </a:txBody>
                  <a:tcPr/>
                </a:tc>
              </a:tr>
              <a:tr h="190500">
                <a:tc>
                  <a:txBody>
                    <a:bodyPr anchorCtr="0"/>
                    <a:lstStyle/>
                    <a:p>
                      <a:pPr algn="l"/>
                      <a:r>
                        <a:rPr dirty="1">
                          <a:latin typeface="Arial Narrow"/>
                        </a:rPr>
                        <a:t>Net Addition :</a:t>
                      </a:r>
                    </a:p>
                  </a:txBody>
                  <a:tcPr/>
                </a:tc>
                <a:tc>
                  <a:txBody>
                    <a:bodyPr anchorCtr="0"/>
                    <a:lstStyle/>
                    <a:p>
                      <a:pPr algn="r"/>
                      <a:r>
                        <a:rPr dirty="1">
                          <a:latin typeface="Arial Narrow"/>
                        </a:rPr>
                        <a:t>-1,81,494</a:t>
                      </a:r>
                    </a:p>
                  </a:txBody>
                  <a:tcPr/>
                </a:tc>
                <a:tc>
                  <a:txBody>
                    <a:bodyPr anchorCtr="0"/>
                    <a:lstStyle/>
                    <a:p>
                      <a:pPr algn="r"/>
                      <a:r>
                        <a:rPr dirty="1">
                          <a:latin typeface="Arial Narrow"/>
                        </a:rPr>
                        <a:t>-61,001</a:t>
                      </a:r>
                    </a:p>
                  </a:txBody>
                  <a:tcPr/>
                </a:tc>
                <a:tc>
                  <a:txBody>
                    <a:bodyPr anchorCtr="0"/>
                    <a:lstStyle/>
                    <a:p>
                      <a:pPr algn="r"/>
                      <a:r>
                        <a:rPr dirty="1">
                          <a:latin typeface="Arial Narrow"/>
                        </a:rPr>
                        <a:t>-5,263</a:t>
                      </a:r>
                    </a:p>
                  </a:txBody>
                  <a:tcPr/>
                </a:tc>
                <a:tc>
                  <a:txBody>
                    <a:bodyPr anchorCtr="0"/>
                    <a:lstStyle/>
                    <a:p>
                      <a:pPr algn="r"/>
                      <a:r>
                        <a:rPr dirty="1">
                          <a:latin typeface="Arial Narrow"/>
                        </a:rPr>
                        <a:t>-2,47,758</a:t>
                      </a:r>
                    </a:p>
                  </a:txBody>
                  <a:tcPr/>
                </a:tc>
              </a:tr>
              <a:tr h="190500">
                <a:tc>
                  <a:txBody>
                    <a:bodyPr anchorCtr="0"/>
                    <a:lstStyle/>
                    <a:p>
                      <a:pPr algn="l"/>
                      <a:r>
                        <a:rPr dirty="1">
                          <a:latin typeface="Arial Narrow"/>
                        </a:rPr>
                        <a:t>Closing Balance :</a:t>
                      </a:r>
                    </a:p>
                  </a:txBody>
                  <a:tcPr/>
                </a:tc>
                <a:tc>
                  <a:txBody>
                    <a:bodyPr anchorCtr="0"/>
                    <a:lstStyle/>
                    <a:p>
                      <a:pPr algn="r"/>
                      <a:r>
                        <a:rPr dirty="1">
                          <a:latin typeface="Arial Narrow"/>
                        </a:rPr>
                        <a:t>14,32,055</a:t>
                      </a:r>
                    </a:p>
                  </a:txBody>
                  <a:tcPr/>
                </a:tc>
                <a:tc>
                  <a:txBody>
                    <a:bodyPr anchorCtr="0"/>
                    <a:lstStyle/>
                    <a:p>
                      <a:pPr algn="r"/>
                      <a:r>
                        <a:rPr dirty="1">
                          <a:latin typeface="Arial Narrow"/>
                        </a:rPr>
                        <a:t>8,62,588</a:t>
                      </a:r>
                    </a:p>
                  </a:txBody>
                  <a:tcPr/>
                </a:tc>
                <a:tc>
                  <a:txBody>
                    <a:bodyPr anchorCtr="0"/>
                    <a:lstStyle/>
                    <a:p>
                      <a:pPr algn="r"/>
                      <a:endParaRPr>
                        <a:latin typeface="Arial Narrow"/>
                      </a:endParaRPr>
                    </a:p>
                  </a:txBody>
                  <a:tcPr/>
                </a:tc>
                <a:tc>
                  <a:txBody>
                    <a:bodyPr anchorCtr="0"/>
                    <a:lstStyle/>
                    <a:p>
                      <a:pPr algn="r"/>
                      <a:r>
                        <a:rPr dirty="1">
                          <a:latin typeface="Arial Narrow"/>
                        </a:rPr>
                        <a:t>22,94,643</a:t>
                      </a: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r>
                        <a:rPr dirty="1">
                          <a:solidFill>
                            <a:srgbClr val="FFFF00"/>
                          </a:solidFill>
                          <a:latin typeface="Arial Narrow"/>
                        </a:rPr>
                        <a:t>1,34,309</a:t>
                      </a:r>
                    </a:p>
                  </a:txBody>
                  <a:tcPr>
                    <a:solidFill>
                      <a:srgbClr val="0066CC"/>
                    </a:solidFill>
                  </a:tcPr>
                </a:tc>
                <a:tc>
                  <a:txBody>
                    <a:bodyPr anchorCtr="0"/>
                    <a:lstStyle/>
                    <a:p>
                      <a:pPr algn="r"/>
                      <a:r>
                        <a:rPr dirty="1">
                          <a:solidFill>
                            <a:srgbClr val="FFFF00"/>
                          </a:solidFill>
                          <a:latin typeface="Arial Narrow"/>
                        </a:rPr>
                        <a:t>52,830</a:t>
                      </a:r>
                    </a:p>
                  </a:txBody>
                  <a:tcPr>
                    <a:solidFill>
                      <a:srgbClr val="0066CC"/>
                    </a:solidFill>
                  </a:tcPr>
                </a:tc>
                <a:tc>
                  <a:txBody>
                    <a:bodyPr anchorCtr="0"/>
                    <a:lstStyle/>
                    <a:p>
                      <a:pPr algn="r"/>
                      <a:r>
                        <a:rPr dirty="1">
                          <a:solidFill>
                            <a:srgbClr val="FFFF00"/>
                          </a:solidFill>
                          <a:latin typeface="Arial Narrow"/>
                        </a:rPr>
                        <a:t>2,248</a:t>
                      </a:r>
                    </a:p>
                  </a:txBody>
                  <a:tcPr>
                    <a:solidFill>
                      <a:srgbClr val="0066CC"/>
                    </a:solidFill>
                  </a:tcPr>
                </a:tc>
                <a:tc>
                  <a:txBody>
                    <a:bodyPr anchorCtr="0"/>
                    <a:lstStyle/>
                    <a:p>
                      <a:pPr algn="r"/>
                      <a:r>
                        <a:rPr dirty="1">
                          <a:solidFill>
                            <a:srgbClr val="FFFF00"/>
                          </a:solidFill>
                          <a:latin typeface="Arial Narrow"/>
                        </a:rPr>
                        <a:t>1,89,387</a:t>
                      </a: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11.20</a:t>
                      </a:r>
                    </a:p>
                  </a:txBody>
                  <a:tcPr>
                    <a:solidFill>
                      <a:srgbClr val="008000"/>
                    </a:solidFill>
                  </a:tcPr>
                </a:tc>
                <a:tc>
                  <a:txBody>
                    <a:bodyPr anchorCtr="0"/>
                    <a:lstStyle/>
                    <a:p>
                      <a:pPr algn="r"/>
                      <a:r>
                        <a:rPr dirty="1">
                          <a:solidFill>
                            <a:srgbClr val="FFFFFF"/>
                          </a:solidFill>
                          <a:latin typeface="Arial Narrow"/>
                        </a:rPr>
                        <a:t>7.27</a:t>
                      </a:r>
                    </a:p>
                  </a:txBody>
                  <a:tcPr>
                    <a:solidFill>
                      <a:srgbClr val="008000"/>
                    </a:solidFill>
                  </a:tcPr>
                </a:tc>
                <a:tc>
                  <a:txBody>
                    <a:bodyPr anchorCtr="0"/>
                    <a:lstStyle/>
                    <a:p>
                      <a:pPr algn="r"/>
                      <a:r>
                        <a:rPr dirty="1">
                          <a:solidFill>
                            <a:srgbClr val="FFFFFF"/>
                          </a:solidFill>
                          <a:latin typeface="Arial Narrow"/>
                        </a:rPr>
                        <a:t>7.17</a:t>
                      </a:r>
                    </a:p>
                  </a:txBody>
                  <a:tcPr>
                    <a:solidFill>
                      <a:srgbClr val="008000"/>
                    </a:solidFill>
                  </a:tcPr>
                </a:tc>
                <a:tc>
                  <a:txBody>
                    <a:bodyPr anchorCtr="0"/>
                    <a:lstStyle/>
                    <a:p>
                      <a:pPr algn="r"/>
                      <a:r>
                        <a:rPr sz="3000" dirty="1">
                          <a:solidFill>
                            <a:srgbClr val="FFFFFF"/>
                          </a:solidFill>
                          <a:latin typeface="Arial Narrow"/>
                        </a:rPr>
                        <a:t>9.68</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Since Inception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5</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r>
                        <a:rPr dirty="1">
                          <a:latin typeface="Arial Narrow"/>
                        </a:rPr>
                        <a:t>12,59,896</a:t>
                      </a:r>
                    </a:p>
                  </a:txBody>
                  <a:tcPr/>
                </a:tc>
                <a:tc>
                  <a:txBody>
                    <a:bodyPr anchorCtr="0"/>
                    <a:lstStyle/>
                    <a:p>
                      <a:pPr algn="r"/>
                      <a:r>
                        <a:rPr dirty="1">
                          <a:latin typeface="Arial Narrow"/>
                        </a:rPr>
                        <a:t>3,69,500</a:t>
                      </a:r>
                    </a:p>
                  </a:txBody>
                  <a:tcPr/>
                </a:tc>
                <a:tc>
                  <a:txBody>
                    <a:bodyPr anchorCtr="0"/>
                    <a:lstStyle/>
                    <a:p>
                      <a:pPr algn="r"/>
                      <a:r>
                        <a:rPr dirty="1">
                          <a:latin typeface="Arial Narrow"/>
                        </a:rPr>
                        <a:t>26,07,502</a:t>
                      </a:r>
                    </a:p>
                  </a:txBody>
                  <a:tcPr/>
                </a:tc>
                <a:tc>
                  <a:txBody>
                    <a:bodyPr anchorCtr="0"/>
                    <a:lstStyle/>
                    <a:p>
                      <a:pPr algn="r"/>
                      <a:r>
                        <a:rPr dirty="1">
                          <a:latin typeface="Arial Narrow"/>
                        </a:rPr>
                        <a:t>42,36,898</a:t>
                      </a:r>
                    </a:p>
                  </a:txBody>
                  <a:tcPr/>
                </a:tc>
              </a:tr>
              <a:tr h="190500">
                <a:tc>
                  <a:txBody>
                    <a:bodyPr anchorCtr="0"/>
                    <a:lstStyle/>
                    <a:p>
                      <a:pPr algn="l"/>
                      <a:r>
                        <a:rPr dirty="1">
                          <a:latin typeface="Arial Narrow"/>
                        </a:rPr>
                        <a:t>Switch</a:t>
                      </a:r>
                    </a:p>
                  </a:txBody>
                  <a:tcPr/>
                </a:tc>
                <a:tc>
                  <a:txBody>
                    <a:bodyPr anchorCtr="0"/>
                    <a:lstStyle/>
                    <a:p>
                      <a:pPr algn="r"/>
                      <a:r>
                        <a:rPr dirty="1">
                          <a:latin typeface="Arial Narrow"/>
                        </a:rPr>
                        <a:t>7,48,455</a:t>
                      </a:r>
                    </a:p>
                  </a:txBody>
                  <a:tcPr/>
                </a:tc>
                <a:tc>
                  <a:txBody>
                    <a:bodyPr anchorCtr="0"/>
                    <a:lstStyle/>
                    <a:p>
                      <a:pPr algn="r"/>
                      <a:r>
                        <a:rPr dirty="1">
                          <a:latin typeface="Arial Narrow"/>
                        </a:rPr>
                        <a:t>2,03,908</a:t>
                      </a:r>
                    </a:p>
                  </a:txBody>
                  <a:tcPr/>
                </a:tc>
                <a:tc>
                  <a:txBody>
                    <a:bodyPr anchorCtr="0"/>
                    <a:lstStyle/>
                    <a:p>
                      <a:pPr algn="r"/>
                      <a:r>
                        <a:rPr dirty="1">
                          <a:latin typeface="Arial Narrow"/>
                        </a:rPr>
                        <a:t>3,80,943</a:t>
                      </a:r>
                    </a:p>
                  </a:txBody>
                  <a:tcPr/>
                </a:tc>
                <a:tc>
                  <a:txBody>
                    <a:bodyPr anchorCtr="0"/>
                    <a:lstStyle/>
                    <a:p>
                      <a:pPr algn="r"/>
                      <a:r>
                        <a:rPr dirty="1">
                          <a:latin typeface="Arial Narrow"/>
                        </a:rPr>
                        <a:t>13,33,307</a:t>
                      </a:r>
                    </a:p>
                  </a:txBody>
                  <a:tcPr/>
                </a:tc>
              </a:tr>
              <a:tr h="190500">
                <a:tc>
                  <a:txBody>
                    <a:bodyPr anchorCtr="0"/>
                    <a:lstStyle/>
                    <a:p>
                      <a:pPr algn="l"/>
                      <a:r>
                        <a:rPr dirty="1">
                          <a:latin typeface="Arial Narrow"/>
                        </a:rPr>
                        <a:t>SwitchOut</a:t>
                      </a:r>
                    </a:p>
                  </a:txBody>
                  <a:tcPr/>
                </a:tc>
                <a:tc>
                  <a:txBody>
                    <a:bodyPr anchorCtr="0"/>
                    <a:lstStyle/>
                    <a:p>
                      <a:pPr algn="r"/>
                      <a:r>
                        <a:rPr dirty="1">
                          <a:latin typeface="Arial Narrow"/>
                        </a:rPr>
                        <a:t>3,50,174</a:t>
                      </a:r>
                    </a:p>
                  </a:txBody>
                  <a:tcPr/>
                </a:tc>
                <a:tc>
                  <a:txBody>
                    <a:bodyPr anchorCtr="0"/>
                    <a:lstStyle/>
                    <a:p>
                      <a:pPr algn="r"/>
                      <a:endParaRPr>
                        <a:latin typeface="Arial Narrow"/>
                      </a:endParaRPr>
                    </a:p>
                  </a:txBody>
                  <a:tcPr/>
                </a:tc>
                <a:tc>
                  <a:txBody>
                    <a:bodyPr anchorCtr="0"/>
                    <a:lstStyle/>
                    <a:p>
                      <a:pPr algn="r"/>
                      <a:r>
                        <a:rPr dirty="1">
                          <a:latin typeface="Arial Narrow"/>
                        </a:rPr>
                        <a:t>9,83,143</a:t>
                      </a:r>
                    </a:p>
                  </a:txBody>
                  <a:tcPr/>
                </a:tc>
                <a:tc>
                  <a:txBody>
                    <a:bodyPr anchorCtr="0"/>
                    <a:lstStyle/>
                    <a:p>
                      <a:pPr algn="r"/>
                      <a:r>
                        <a:rPr dirty="1">
                          <a:latin typeface="Arial Narrow"/>
                        </a:rPr>
                        <a:t>13,33,317</a:t>
                      </a:r>
                    </a:p>
                  </a:txBody>
                  <a:tcPr/>
                </a:tc>
              </a:tr>
              <a:tr h="190500">
                <a:tc>
                  <a:txBody>
                    <a:bodyPr anchorCtr="0"/>
                    <a:lstStyle/>
                    <a:p>
                      <a:pPr algn="l"/>
                      <a:r>
                        <a:rPr dirty="1">
                          <a:latin typeface="Arial Narrow"/>
                        </a:rPr>
                        <a:t>divPayout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Redemption</a:t>
                      </a:r>
                    </a:p>
                  </a:txBody>
                  <a:tcPr/>
                </a:tc>
                <a:tc>
                  <a:txBody>
                    <a:bodyPr anchorCtr="0"/>
                    <a:lstStyle/>
                    <a:p>
                      <a:pPr algn="r"/>
                      <a:r>
                        <a:rPr dirty="1">
                          <a:latin typeface="Arial Narrow"/>
                        </a:rPr>
                        <a:t>15,73,220</a:t>
                      </a:r>
                    </a:p>
                  </a:txBody>
                  <a:tcPr/>
                </a:tc>
                <a:tc>
                  <a:txBody>
                    <a:bodyPr anchorCtr="0"/>
                    <a:lstStyle/>
                    <a:p>
                      <a:pPr algn="r"/>
                      <a:r>
                        <a:rPr dirty="1">
                          <a:latin typeface="Arial Narrow"/>
                        </a:rPr>
                        <a:t>1,22,609</a:t>
                      </a:r>
                    </a:p>
                  </a:txBody>
                  <a:tcPr/>
                </a:tc>
                <a:tc>
                  <a:txBody>
                    <a:bodyPr anchorCtr="0"/>
                    <a:lstStyle/>
                    <a:p>
                      <a:pPr algn="r"/>
                      <a:r>
                        <a:rPr dirty="1">
                          <a:latin typeface="Arial Narrow"/>
                        </a:rPr>
                        <a:t>20,86,855</a:t>
                      </a:r>
                    </a:p>
                  </a:txBody>
                  <a:tcPr/>
                </a:tc>
                <a:tc>
                  <a:txBody>
                    <a:bodyPr anchorCtr="0"/>
                    <a:lstStyle/>
                    <a:p>
                      <a:pPr algn="r"/>
                      <a:r>
                        <a:rPr dirty="1">
                          <a:latin typeface="Arial Narrow"/>
                        </a:rPr>
                        <a:t>37,82,683</a:t>
                      </a:r>
                    </a:p>
                  </a:txBody>
                  <a:tcPr/>
                </a:tc>
              </a:tr>
              <a:tr h="190500">
                <a:tc>
                  <a:txBody>
                    <a:bodyPr anchorCtr="0"/>
                    <a:lstStyle/>
                    <a:p>
                      <a:pPr algn="l"/>
                      <a:r>
                        <a:rPr dirty="1">
                          <a:latin typeface="Arial Narrow"/>
                        </a:rPr>
                        <a:t>Net Addition :</a:t>
                      </a:r>
                    </a:p>
                  </a:txBody>
                  <a:tcPr/>
                </a:tc>
                <a:tc>
                  <a:txBody>
                    <a:bodyPr anchorCtr="0"/>
                    <a:lstStyle/>
                    <a:p>
                      <a:pPr algn="r"/>
                      <a:r>
                        <a:rPr dirty="1">
                          <a:latin typeface="Arial Narrow"/>
                        </a:rPr>
                        <a:t>84,958</a:t>
                      </a:r>
                    </a:p>
                  </a:txBody>
                  <a:tcPr/>
                </a:tc>
                <a:tc>
                  <a:txBody>
                    <a:bodyPr anchorCtr="0"/>
                    <a:lstStyle/>
                    <a:p>
                      <a:pPr algn="r"/>
                      <a:r>
                        <a:rPr dirty="1">
                          <a:latin typeface="Arial Narrow"/>
                        </a:rPr>
                        <a:t>4,50,800</a:t>
                      </a:r>
                    </a:p>
                  </a:txBody>
                  <a:tcPr/>
                </a:tc>
                <a:tc>
                  <a:txBody>
                    <a:bodyPr anchorCtr="0"/>
                    <a:lstStyle/>
                    <a:p>
                      <a:pPr algn="r"/>
                      <a:r>
                        <a:rPr dirty="1">
                          <a:latin typeface="Arial Narrow"/>
                        </a:rPr>
                        <a:t>-81,552</a:t>
                      </a:r>
                    </a:p>
                  </a:txBody>
                  <a:tcPr/>
                </a:tc>
                <a:tc>
                  <a:txBody>
                    <a:bodyPr anchorCtr="0"/>
                    <a:lstStyle/>
                    <a:p>
                      <a:pPr algn="r"/>
                      <a:r>
                        <a:rPr dirty="1">
                          <a:latin typeface="Arial Narrow"/>
                        </a:rPr>
                        <a:t>4,54,205</a:t>
                      </a:r>
                    </a:p>
                  </a:txBody>
                  <a:tcPr/>
                </a:tc>
              </a:tr>
              <a:tr h="190500">
                <a:tc>
                  <a:txBody>
                    <a:bodyPr anchorCtr="0"/>
                    <a:lstStyle/>
                    <a:p>
                      <a:pPr algn="l"/>
                      <a:r>
                        <a:rPr dirty="1">
                          <a:latin typeface="Arial Narrow"/>
                        </a:rPr>
                        <a:t>Closing Balance :</a:t>
                      </a:r>
                    </a:p>
                  </a:txBody>
                  <a:tcPr/>
                </a:tc>
                <a:tc>
                  <a:txBody>
                    <a:bodyPr anchorCtr="0"/>
                    <a:lstStyle/>
                    <a:p>
                      <a:pPr algn="r"/>
                      <a:r>
                        <a:rPr dirty="1">
                          <a:latin typeface="Arial Narrow"/>
                        </a:rPr>
                        <a:t>14,32,055</a:t>
                      </a:r>
                    </a:p>
                  </a:txBody>
                  <a:tcPr/>
                </a:tc>
                <a:tc>
                  <a:txBody>
                    <a:bodyPr anchorCtr="0"/>
                    <a:lstStyle/>
                    <a:p>
                      <a:pPr algn="r"/>
                      <a:r>
                        <a:rPr dirty="1">
                          <a:latin typeface="Arial Narrow"/>
                        </a:rPr>
                        <a:t>8,62,588</a:t>
                      </a:r>
                    </a:p>
                  </a:txBody>
                  <a:tcPr/>
                </a:tc>
                <a:tc>
                  <a:txBody>
                    <a:bodyPr anchorCtr="0"/>
                    <a:lstStyle/>
                    <a:p>
                      <a:pPr algn="r"/>
                      <a:endParaRPr>
                        <a:latin typeface="Arial Narrow"/>
                      </a:endParaRPr>
                    </a:p>
                  </a:txBody>
                  <a:tcPr/>
                </a:tc>
                <a:tc>
                  <a:txBody>
                    <a:bodyPr anchorCtr="0"/>
                    <a:lstStyle/>
                    <a:p>
                      <a:pPr algn="r"/>
                      <a:r>
                        <a:rPr dirty="1">
                          <a:latin typeface="Arial Narrow"/>
                        </a:rPr>
                        <a:t>22,94,643</a:t>
                      </a: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r>
                        <a:rPr dirty="1">
                          <a:solidFill>
                            <a:srgbClr val="FFFF00"/>
                          </a:solidFill>
                          <a:latin typeface="Arial Narrow"/>
                        </a:rPr>
                        <a:t>13,47,097</a:t>
                      </a:r>
                    </a:p>
                  </a:txBody>
                  <a:tcPr>
                    <a:solidFill>
                      <a:srgbClr val="0066CC"/>
                    </a:solidFill>
                  </a:tcPr>
                </a:tc>
                <a:tc>
                  <a:txBody>
                    <a:bodyPr anchorCtr="0"/>
                    <a:lstStyle/>
                    <a:p>
                      <a:pPr algn="r"/>
                      <a:r>
                        <a:rPr dirty="1">
                          <a:solidFill>
                            <a:srgbClr val="FFFF00"/>
                          </a:solidFill>
                          <a:latin typeface="Arial Narrow"/>
                        </a:rPr>
                        <a:t>4,11,788</a:t>
                      </a:r>
                    </a:p>
                  </a:txBody>
                  <a:tcPr>
                    <a:solidFill>
                      <a:srgbClr val="0066CC"/>
                    </a:solidFill>
                  </a:tcPr>
                </a:tc>
                <a:tc>
                  <a:txBody>
                    <a:bodyPr anchorCtr="0"/>
                    <a:lstStyle/>
                    <a:p>
                      <a:pPr algn="r"/>
                      <a:r>
                        <a:rPr dirty="1">
                          <a:solidFill>
                            <a:srgbClr val="FFFF00"/>
                          </a:solidFill>
                          <a:latin typeface="Arial Narrow"/>
                        </a:rPr>
                        <a:t>81,552</a:t>
                      </a:r>
                    </a:p>
                  </a:txBody>
                  <a:tcPr>
                    <a:solidFill>
                      <a:srgbClr val="0066CC"/>
                    </a:solidFill>
                  </a:tcPr>
                </a:tc>
                <a:tc>
                  <a:txBody>
                    <a:bodyPr anchorCtr="0"/>
                    <a:lstStyle/>
                    <a:p>
                      <a:pPr algn="r"/>
                      <a:r>
                        <a:rPr dirty="1">
                          <a:solidFill>
                            <a:srgbClr val="FFFF00"/>
                          </a:solidFill>
                          <a:latin typeface="Arial Narrow"/>
                        </a:rPr>
                        <a:t>18,40,438</a:t>
                      </a: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14.96</a:t>
                      </a:r>
                    </a:p>
                  </a:txBody>
                  <a:tcPr>
                    <a:solidFill>
                      <a:srgbClr val="008000"/>
                    </a:solidFill>
                  </a:tcPr>
                </a:tc>
                <a:tc>
                  <a:txBody>
                    <a:bodyPr anchorCtr="0"/>
                    <a:lstStyle/>
                    <a:p>
                      <a:pPr algn="r"/>
                      <a:r>
                        <a:rPr dirty="1">
                          <a:solidFill>
                            <a:srgbClr val="FFFFFF"/>
                          </a:solidFill>
                          <a:latin typeface="Arial Narrow"/>
                        </a:rPr>
                        <a:t>12.95</a:t>
                      </a:r>
                    </a:p>
                  </a:txBody>
                  <a:tcPr>
                    <a:solidFill>
                      <a:srgbClr val="008000"/>
                    </a:solidFill>
                  </a:tcPr>
                </a:tc>
                <a:tc>
                  <a:txBody>
                    <a:bodyPr anchorCtr="0"/>
                    <a:lstStyle/>
                    <a:p>
                      <a:pPr algn="r"/>
                      <a:r>
                        <a:rPr dirty="1">
                          <a:solidFill>
                            <a:srgbClr val="FFFFFF"/>
                          </a:solidFill>
                          <a:latin typeface="Arial Narrow"/>
                        </a:rPr>
                        <a:t>7.00</a:t>
                      </a:r>
                    </a:p>
                  </a:txBody>
                  <a:tcPr>
                    <a:solidFill>
                      <a:srgbClr val="008000"/>
                    </a:solidFill>
                  </a:tcPr>
                </a:tc>
                <a:tc>
                  <a:txBody>
                    <a:bodyPr anchorCtr="0"/>
                    <a:lstStyle/>
                    <a:p>
                      <a:pPr algn="r"/>
                      <a:r>
                        <a:rPr sz="3000" dirty="1">
                          <a:solidFill>
                            <a:srgbClr val="FFFFFF"/>
                          </a:solidFill>
                          <a:latin typeface="Arial Narrow"/>
                        </a:rPr>
                        <a:t>13.64</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My Journey as on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6</a:t>
            </a:r>
          </a:p>
        </p:txBody>
      </p:sp>
      <p:graphicFrame>
        <p:nvGraphicFramePr>
          <p:cNvPr id="5" name="ChartObject"/>
          <p:cNvGraphicFramePr/>
          <p:nvPr/>
        </p:nvGraphicFramePr>
        <p:xfrm>
          <a:off x="508000" y="1270000"/>
          <a:ext cx="11430000" cy="635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My Journey as on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7</a:t>
            </a:r>
          </a:p>
        </p:txBody>
      </p:sp>
      <p:graphicFrame>
        <p:nvGraphicFramePr>
          <p:cNvPr id="5" name="ChartObject"/>
          <p:cNvGraphicFramePr/>
          <p:nvPr/>
        </p:nvGraphicFramePr>
        <p:xfrm>
          <a:off x="508000" y="1270000"/>
          <a:ext cx="11430000" cy="635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As On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8</a:t>
            </a:r>
          </a:p>
        </p:txBody>
      </p:sp>
      <p:graphicFrame>
        <p:nvGraphicFramePr>
          <p:cNvPr id="5" name="New Table"/>
          <p:cNvGraphicFramePr>
            <a:graphicFrameLocks noGrp="1"/>
          </p:cNvGraphicFramePr>
          <p:nvPr/>
        </p:nvGraphicFramePr>
        <p:xfrm>
          <a:off x="1270000" y="1524000"/>
          <a:ext cx="10160000" cy="1905000"/>
        </p:xfrm>
        <a:graphic>
          <a:graphicData uri="http://schemas.openxmlformats.org/drawingml/2006/table">
            <a:tbl>
              <a:tblPr firstRow="1" bandRow="1"/>
              <a:tblGrid>
                <a:gridCol w="2794000"/>
                <a:gridCol w="2794000"/>
                <a:gridCol w="2286000"/>
                <a:gridCol w="2286000"/>
              </a:tblGrid>
              <a:tr h="952500">
                <a:tc>
                  <a:txBody>
                    <a:bodyPr anchorCtr="0"/>
                    <a:lstStyle/>
                    <a:p>
                      <a:pPr algn="ctr"/>
                      <a:r>
                        <a:rPr dirty="1">
                          <a:solidFill>
                            <a:srgbClr val="FFFFFF"/>
                          </a:solidFill>
                          <a:latin typeface="Arial Rounded MT Bold"/>
                        </a:rPr>
                        <a:t>Investment value (₹)</a:t>
                      </a:r>
                    </a:p>
                  </a:txBody>
                  <a:tcPr anchor="ctr">
                    <a:solidFill>
                      <a:srgbClr val="70AD47"/>
                    </a:solidFill>
                  </a:tcPr>
                </a:tc>
                <a:tc>
                  <a:txBody>
                    <a:bodyPr anchorCtr="0"/>
                    <a:lstStyle/>
                    <a:p>
                      <a:pPr algn="ctr"/>
                      <a:r>
                        <a:rPr dirty="1">
                          <a:solidFill>
                            <a:srgbClr val="FFFFFF"/>
                          </a:solidFill>
                          <a:latin typeface="Arial Rounded MT Bold"/>
                        </a:rPr>
                        <a:t>Market Value (₹)</a:t>
                      </a:r>
                    </a:p>
                  </a:txBody>
                  <a:tcPr anchor="ctr">
                    <a:solidFill>
                      <a:srgbClr val="70AD47"/>
                    </a:solidFill>
                  </a:tcPr>
                </a:tc>
                <a:tc>
                  <a:txBody>
                    <a:bodyPr anchorCtr="0"/>
                    <a:lstStyle/>
                    <a:p>
                      <a:pPr algn="ctr"/>
                      <a:r>
                        <a:rPr dirty="1">
                          <a:solidFill>
                            <a:srgbClr val="FFFFFF"/>
                          </a:solidFill>
                          <a:latin typeface="Arial Rounded MT Bold"/>
                        </a:rPr>
                        <a:t>Gain</a:t>
                      </a:r>
                    </a:p>
                  </a:txBody>
                  <a:tcPr anchor="ctr">
                    <a:solidFill>
                      <a:srgbClr val="70AD47"/>
                    </a:solidFill>
                  </a:tcPr>
                </a:tc>
                <a:tc>
                  <a:txBody>
                    <a:bodyPr anchorCtr="0"/>
                    <a:lstStyle/>
                    <a:p>
                      <a:pPr algn="ctr"/>
                      <a:r>
                        <a:rPr dirty="1">
                          <a:solidFill>
                            <a:srgbClr val="FFFFFF"/>
                          </a:solidFill>
                          <a:latin typeface="Arial Rounded MT Bold"/>
                        </a:rPr>
                        <a:t>CAGR %</a:t>
                      </a:r>
                    </a:p>
                  </a:txBody>
                  <a:tcPr anchor="ctr">
                    <a:solidFill>
                      <a:srgbClr val="70AD47"/>
                    </a:solidFill>
                  </a:tcPr>
                </a:tc>
              </a:tr>
              <a:tr h="952500">
                <a:tc>
                  <a:txBody>
                    <a:bodyPr anchorCtr="0"/>
                    <a:lstStyle/>
                    <a:p>
                      <a:pPr algn="ctr"/>
                      <a:r>
                        <a:rPr dirty="1">
                          <a:solidFill>
                            <a:srgbClr val="000000"/>
                          </a:solidFill>
                          <a:latin typeface="Arial Rounded MT Bold"/>
                        </a:rPr>
                        <a:t>(₹)13,84,027</a:t>
                      </a:r>
                    </a:p>
                  </a:txBody>
                  <a:tcPr anchor="ctr">
                    <a:solidFill>
                      <a:srgbClr val="D5E3CF"/>
                    </a:solidFill>
                  </a:tcPr>
                </a:tc>
                <a:tc>
                  <a:txBody>
                    <a:bodyPr anchorCtr="0"/>
                    <a:lstStyle/>
                    <a:p>
                      <a:pPr algn="ctr"/>
                      <a:r>
                        <a:rPr dirty="1">
                          <a:solidFill>
                            <a:srgbClr val="000000"/>
                          </a:solidFill>
                          <a:latin typeface="Arial Rounded MT Bold"/>
                        </a:rPr>
                        <a:t>(₹)22,94,632</a:t>
                      </a:r>
                    </a:p>
                  </a:txBody>
                  <a:tcPr anchor="ctr">
                    <a:solidFill>
                      <a:srgbClr val="D5E3CF"/>
                    </a:solidFill>
                  </a:tcPr>
                </a:tc>
                <a:tc>
                  <a:txBody>
                    <a:bodyPr anchorCtr="0"/>
                    <a:lstStyle/>
                    <a:p>
                      <a:pPr algn="ctr"/>
                      <a:r>
                        <a:rPr dirty="1">
                          <a:solidFill>
                            <a:srgbClr val="000000"/>
                          </a:solidFill>
                          <a:latin typeface="Arial Rounded MT Bold"/>
                        </a:rPr>
                        <a:t>(₹)9,10,605</a:t>
                      </a:r>
                    </a:p>
                  </a:txBody>
                  <a:tcPr anchor="ctr">
                    <a:solidFill>
                      <a:srgbClr val="D5E3CF"/>
                    </a:solidFill>
                  </a:tcPr>
                </a:tc>
                <a:tc>
                  <a:txBody>
                    <a:bodyPr anchorCtr="0"/>
                    <a:lstStyle/>
                    <a:p>
                      <a:pPr algn="ctr"/>
                      <a:r>
                        <a:rPr dirty="1">
                          <a:solidFill>
                            <a:srgbClr val="000000"/>
                          </a:solidFill>
                          <a:latin typeface="Arial Rounded MT Bold"/>
                        </a:rPr>
                        <a:t>15.52%</a:t>
                      </a:r>
                    </a:p>
                  </a:txBody>
                  <a:tcPr anchor="ctr">
                    <a:solidFill>
                      <a:srgbClr val="D5E3CF"/>
                    </a:solidFill>
                  </a:tcPr>
                </a:tc>
              </a:tr>
            </a:tbl>
          </a:graphicData>
        </a:graphic>
      </p:graphicFrame>
    </p:spTree>
  </p:cSld>
  <p:clrMapOvr>
    <a:masterClrMapping/>
  </p:clrMapOvr>
  <p:transition spd="fast"/>
  <p:timing>
    <p:tnLst>
      <p:par>
        <p:cTn id="1"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By Asset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9</a:t>
            </a:r>
          </a:p>
        </p:txBody>
      </p:sp>
      <p:graphicFrame>
        <p:nvGraphicFramePr>
          <p:cNvPr id="5" name="ChartObject"/>
          <p:cNvGraphicFramePr/>
          <p:nvPr/>
        </p:nvGraphicFramePr>
        <p:xfrm>
          <a:off x="508000" y="1270000"/>
          <a:ext cx="1016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tags/tag1.xml><?xml version="1.0" encoding="utf-8"?>
<p:tagLst xmlns:p="http://schemas.openxmlformats.org/presentationml/2006/main">
  <p:tag name="AS_NET" val="4.0.30319.42000"/>
  <p:tag name="AS_OS" val="Microsoft Windows NT 10.0.20348.0"/>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Uigh" typeface="Microsoft Uighur"/>
        <a:font script="Beng" typeface="Vrinda"/>
        <a:font script="Thai" typeface="Angsana New"/>
        <a:font script="Mlym" typeface="Kartika"/>
        <a:font script="Yiii" typeface="Microsoft Yi Baiti"/>
        <a:font script="Cher" typeface="Plantagenet Cherokee"/>
        <a:font script="Orya" typeface="Kalinga"/>
        <a:font script="Geor" typeface="Sylfaen"/>
        <a:font script="Gujr" typeface="Shruti"/>
        <a:font script="Viet" typeface="Times New Roman"/>
        <a:font script="Arab" typeface="Times New Roman"/>
        <a:font script="Hebr" typeface="Times New Roman"/>
        <a:font script="Telu" typeface="Gautami"/>
        <a:font script="Ethi" typeface="Nyala"/>
        <a:font script="Jpan" typeface="ＭＳ Ｐゴシック"/>
        <a:font script="Sinh" typeface="Iskoola Pota"/>
        <a:font script="Taml" typeface="Latha"/>
        <a:font script="Deva" typeface="Mangal"/>
        <a:font script="Knda" typeface="Tunga"/>
        <a:font script="Tibt" typeface="Microsoft Himalaya"/>
        <a:font script="Khmr" typeface="MoolBoran"/>
        <a:font script="Hant" typeface="新細明體"/>
        <a:font script="Laoo" typeface="DokChampa"/>
        <a:font script="Mong" typeface="Mongolian Baiti"/>
        <a:font script="Hans" typeface="宋体"/>
        <a:font script="Guru" typeface="Raavi"/>
        <a:font script="Thaa" typeface="MV Boli"/>
        <a:font script="Cans" typeface="Euphemia"/>
        <a:font script="Hang" typeface="맑은 고딕"/>
        <a:font script="Syrc" typeface="Estrangelo Edessa"/>
      </a:majorFont>
      <a:minorFont>
        <a:latin typeface="Calibri"/>
        <a:ea typeface=""/>
        <a:cs typeface=""/>
        <a:font script="Uigh" typeface="Microsoft Uighur"/>
        <a:font script="Beng" typeface="Vrinda"/>
        <a:font script="Thai" typeface="Cordia New"/>
        <a:font script="Mlym" typeface="Kartika"/>
        <a:font script="Yiii" typeface="Microsoft Yi Baiti"/>
        <a:font script="Cher" typeface="Plantagenet Cherokee"/>
        <a:font script="Orya" typeface="Kalinga"/>
        <a:font script="Geor" typeface="Sylfaen"/>
        <a:font script="Gujr" typeface="Shruti"/>
        <a:font script="Viet" typeface="Arial"/>
        <a:font script="Arab" typeface="Arial"/>
        <a:font script="Hebr" typeface="Arial"/>
        <a:font script="Telu" typeface="Gautami"/>
        <a:font script="Ethi" typeface="Nyala"/>
        <a:font script="Jpan" typeface="ＭＳ Ｐゴシック"/>
        <a:font script="Sinh" typeface="Iskoola Pota"/>
        <a:font script="Taml" typeface="Latha"/>
        <a:font script="Deva" typeface="Mangal"/>
        <a:font script="Knda" typeface="Tunga"/>
        <a:font script="Tibt" typeface="Microsoft Himalaya"/>
        <a:font script="Khmr" typeface="DaunPenh"/>
        <a:font script="Hant" typeface="新細明體"/>
        <a:font script="Laoo" typeface="DokChampa"/>
        <a:font script="Mong" typeface="Mongolian Baiti"/>
        <a:font script="Hans" typeface="宋体"/>
        <a:font script="Guru" typeface="Raavi"/>
        <a:font script="Thaa" typeface="MV Boli"/>
        <a:font script="Cans" typeface="Euphemia"/>
        <a:font script="Hang" typeface="맑은 고딕"/>
        <a:font script="Syrc" typeface="Estrangelo Edess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w="63500" h="25400" prst="circle"/>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theme>
</file>

<file path=docProps/app.xml><?xml version="1.0" encoding="utf-8"?>
<Properties xmlns="http://schemas.openxmlformats.org/officeDocument/2006/extended-properties" xmlns:vt="http://schemas.openxmlformats.org/officeDocument/2006/docPropsVTypes">
  <TotalTime>1</TotalTime>
  <Application>Spire.Presentation for .NET 2.1.0.0</Application>
  <PresentationFormat>全屏显示(4:3)</PresentationFormat>
  <Slides>1</Slides>
  <ScaleCrop>false</ScaleCrop>
  <HeadingPairs>
    <vt:vector size="4" baseType="variant">
      <vt:variant>
        <vt:lpstr>主题</vt:lpstr>
      </vt:variant>
      <vt:variant>
        <vt:i4>1</vt:i4>
      </vt:variant>
      <vt:variant>
        <vt:lpstr>幻灯片标题</vt:lpstr>
      </vt:variant>
      <vt:variant>
        <vt:i4>1</vt:i4>
      </vt:variant>
    </vt:vector>
  </HeadingPair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lastModifiedBy/>
  <cp:revision>1</cp:revision>
  <dcterms:created xsi:type="dcterms:W3CDTF">2025-01-28T05:58:53.0031334Z</dcterms:created>
  <dcterms:modified xsi:type="dcterms:W3CDTF">2025-01-28T05:58:53.0031334Z</dcterms:modified>
</cp:coreProperties>
</file>