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9d8e4213-1e7c-4f6c-8ec7-9c8ef43efb9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6728558f-df27-4bb0-84aa-bb20746331ab.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2c435efe-9f51-49ad-8abd-c53222f7dcbc.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080a833f-11d4-4d9c-87b4-54e1c929b3ce.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709d52dc-6f20-435b-9b6a-6f5e801ec834.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c3edbd8b-a044-4d98-902e-62b9af140395.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9,99,913 ]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11-Mar-2024</c:v>
                </c:pt>
                <c:pt idx="1">
                  <c:v>17-Mar-2024</c:v>
                </c:pt>
                <c:pt idx="2">
                  <c:v>24-Mar-2024</c:v>
                </c:pt>
                <c:pt idx="3">
                  <c:v>30-Mar-2024</c:v>
                </c:pt>
                <c:pt idx="4">
                  <c:v>06-Apr-2024</c:v>
                </c:pt>
                <c:pt idx="5">
                  <c:v>12-Apr-2024</c:v>
                </c:pt>
                <c:pt idx="6">
                  <c:v>19-Apr-2024</c:v>
                </c:pt>
                <c:pt idx="7">
                  <c:v>25-Apr-2024</c:v>
                </c:pt>
                <c:pt idx="8">
                  <c:v>02-May-2024</c:v>
                </c:pt>
                <c:pt idx="9">
                  <c:v>08-May-2024</c:v>
                </c:pt>
                <c:pt idx="10">
                  <c:v>14-May-2024</c:v>
                </c:pt>
                <c:pt idx="11">
                  <c:v>21-May-2024</c:v>
                </c:pt>
                <c:pt idx="12">
                  <c:v>27-May-2024</c:v>
                </c:pt>
                <c:pt idx="13">
                  <c:v>03-Jun-2024</c:v>
                </c:pt>
                <c:pt idx="14">
                  <c:v>09-Jun-2024</c:v>
                </c:pt>
                <c:pt idx="15">
                  <c:v>16-Jun-2024</c:v>
                </c:pt>
                <c:pt idx="16">
                  <c:v>22-Jun-2024</c:v>
                </c:pt>
                <c:pt idx="17">
                  <c:v>28-Jun-2024</c:v>
                </c:pt>
                <c:pt idx="18">
                  <c:v>05-Jul-2024</c:v>
                </c:pt>
                <c:pt idx="19">
                  <c:v>11-Jul-2024</c:v>
                </c:pt>
                <c:pt idx="20">
                  <c:v>18-Jul-2024</c:v>
                </c:pt>
                <c:pt idx="21">
                  <c:v>24-Jul-2024</c:v>
                </c:pt>
                <c:pt idx="22">
                  <c:v>31-Jul-2024</c:v>
                </c:pt>
                <c:pt idx="23">
                  <c:v>06-Aug-2024</c:v>
                </c:pt>
                <c:pt idx="24">
                  <c:v>13-Aug-2024</c:v>
                </c:pt>
                <c:pt idx="25">
                  <c:v>19-Aug-2024</c:v>
                </c:pt>
                <c:pt idx="26">
                  <c:v>25-Aug-2024</c:v>
                </c:pt>
                <c:pt idx="27">
                  <c:v>01-Sep-2024</c:v>
                </c:pt>
                <c:pt idx="28">
                  <c:v>07-Sep-2024</c:v>
                </c:pt>
                <c:pt idx="29">
                  <c:v>14-Sep-2024</c:v>
                </c:pt>
                <c:pt idx="30">
                  <c:v>20-Sep-2024</c:v>
                </c:pt>
                <c:pt idx="31">
                  <c:v>27-Sep-2024</c:v>
                </c:pt>
                <c:pt idx="32">
                  <c:v>03-Oct-2024</c:v>
                </c:pt>
                <c:pt idx="33">
                  <c:v>10-Oct-2024</c:v>
                </c:pt>
                <c:pt idx="34">
                  <c:v>16-Oct-2024</c:v>
                </c:pt>
                <c:pt idx="35">
                  <c:v>22-Oct-2024</c:v>
                </c:pt>
                <c:pt idx="36">
                  <c:v>29-Oct-2024</c:v>
                </c:pt>
                <c:pt idx="37">
                  <c:v>04-Nov-2024</c:v>
                </c:pt>
                <c:pt idx="38">
                  <c:v>11-Nov-2024</c:v>
                </c:pt>
                <c:pt idx="39">
                  <c:v>17-Nov-2024</c:v>
                </c:pt>
                <c:pt idx="40">
                  <c:v>24-Nov-2024</c:v>
                </c:pt>
                <c:pt idx="41">
                  <c:v>30-Nov-2024</c:v>
                </c:pt>
                <c:pt idx="42">
                  <c:v>06-Dec-2024</c:v>
                </c:pt>
                <c:pt idx="43">
                  <c:v>13-Dec-2024</c:v>
                </c:pt>
                <c:pt idx="44">
                  <c:v>19-Dec-2024</c:v>
                </c:pt>
                <c:pt idx="45">
                  <c:v>26-Dec-2024</c:v>
                </c:pt>
                <c:pt idx="46">
                  <c:v>01-Jan-2025</c:v>
                </c:pt>
                <c:pt idx="47">
                  <c:v>08-Jan-2025</c:v>
                </c:pt>
                <c:pt idx="48">
                  <c:v>14-Jan-2025</c:v>
                </c:pt>
                <c:pt idx="49">
                  <c:v>21-Jan-2025</c:v>
                </c:pt>
                <c:pt idx="50">
                  <c:v>27-Jan-2025</c:v>
                </c:pt>
              </c:strCache>
            </c:strRef>
          </c:cat>
          <c:val>
            <c:numRef>
              <c:f>'Sheet1'!$B$2:$B$52</c:f>
              <c:numCache>
                <c:formatCode>General</c:formatCode>
                <c:ptCount val="51"/>
                <c:pt idx="0">
                  <c:v>699965</c:v>
                </c:pt>
                <c:pt idx="1">
                  <c:v>999950</c:v>
                </c:pt>
                <c:pt idx="2">
                  <c:v>999950</c:v>
                </c:pt>
                <c:pt idx="3">
                  <c:v>999950</c:v>
                </c:pt>
                <c:pt idx="4">
                  <c:v>999950</c:v>
                </c:pt>
                <c:pt idx="5">
                  <c:v>999950</c:v>
                </c:pt>
                <c:pt idx="6">
                  <c:v>999941.1</c:v>
                </c:pt>
                <c:pt idx="7">
                  <c:v>999941.1</c:v>
                </c:pt>
                <c:pt idx="8">
                  <c:v>999941.1</c:v>
                </c:pt>
                <c:pt idx="9">
                  <c:v>999930.76</c:v>
                </c:pt>
                <c:pt idx="10">
                  <c:v>999930.76</c:v>
                </c:pt>
                <c:pt idx="11">
                  <c:v>999923.16</c:v>
                </c:pt>
                <c:pt idx="12">
                  <c:v>999923.16</c:v>
                </c:pt>
                <c:pt idx="13">
                  <c:v>999923.16</c:v>
                </c:pt>
                <c:pt idx="14">
                  <c:v>999919.41</c:v>
                </c:pt>
                <c:pt idx="15">
                  <c:v>999919.41</c:v>
                </c:pt>
                <c:pt idx="16">
                  <c:v>999919.41</c:v>
                </c:pt>
                <c:pt idx="17">
                  <c:v>999919.41</c:v>
                </c:pt>
                <c:pt idx="18">
                  <c:v>999919.41</c:v>
                </c:pt>
                <c:pt idx="19">
                  <c:v>999919.41</c:v>
                </c:pt>
                <c:pt idx="20">
                  <c:v>999919.41</c:v>
                </c:pt>
                <c:pt idx="21">
                  <c:v>999919.41</c:v>
                </c:pt>
                <c:pt idx="22">
                  <c:v>999916.91</c:v>
                </c:pt>
                <c:pt idx="23">
                  <c:v>999916.91</c:v>
                </c:pt>
                <c:pt idx="24">
                  <c:v>999916.91</c:v>
                </c:pt>
                <c:pt idx="25">
                  <c:v>999916.91</c:v>
                </c:pt>
                <c:pt idx="26">
                  <c:v>999916.91</c:v>
                </c:pt>
                <c:pt idx="27">
                  <c:v>999916.91</c:v>
                </c:pt>
                <c:pt idx="28">
                  <c:v>999916.91</c:v>
                </c:pt>
                <c:pt idx="29">
                  <c:v>999916.91</c:v>
                </c:pt>
                <c:pt idx="30">
                  <c:v>999916.91</c:v>
                </c:pt>
                <c:pt idx="31">
                  <c:v>999916.91</c:v>
                </c:pt>
                <c:pt idx="32">
                  <c:v>999916.91</c:v>
                </c:pt>
                <c:pt idx="33">
                  <c:v>999916.91</c:v>
                </c:pt>
                <c:pt idx="34">
                  <c:v>915454.08</c:v>
                </c:pt>
                <c:pt idx="35">
                  <c:v>999912.69</c:v>
                </c:pt>
                <c:pt idx="36">
                  <c:v>999912.69</c:v>
                </c:pt>
                <c:pt idx="37">
                  <c:v>999912.69</c:v>
                </c:pt>
                <c:pt idx="38">
                  <c:v>999912.69</c:v>
                </c:pt>
                <c:pt idx="39">
                  <c:v>999912.69</c:v>
                </c:pt>
                <c:pt idx="40">
                  <c:v>999912.69</c:v>
                </c:pt>
                <c:pt idx="41">
                  <c:v>999912.69</c:v>
                </c:pt>
                <c:pt idx="42">
                  <c:v>999912.69</c:v>
                </c:pt>
                <c:pt idx="43">
                  <c:v>999912.69</c:v>
                </c:pt>
                <c:pt idx="44">
                  <c:v>999912.69</c:v>
                </c:pt>
                <c:pt idx="45">
                  <c:v>999912.69</c:v>
                </c:pt>
                <c:pt idx="46">
                  <c:v>999912.69</c:v>
                </c:pt>
                <c:pt idx="47">
                  <c:v>999912.69</c:v>
                </c:pt>
                <c:pt idx="48">
                  <c:v>999912.69</c:v>
                </c:pt>
                <c:pt idx="49">
                  <c:v>999912.69</c:v>
                </c:pt>
                <c:pt idx="50">
                  <c:v>999912.69</c:v>
                </c:pt>
              </c:numCache>
            </c:numRef>
          </c:val>
          <c:smooth val="0"/>
        </c:ser>
        <c:ser>
          <c:idx val="2"/>
          <c:order val="1"/>
          <c:tx>
            <c:strRef>
              <c:f>Sheet1!$C$1</c:f>
              <c:strCache>
                <c:ptCount val="1"/>
                <c:pt idx="0">
                  <c:v>Market Value [ Rs. 10,31,626 ]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11-Mar-2024</c:v>
                </c:pt>
                <c:pt idx="1">
                  <c:v>17-Mar-2024</c:v>
                </c:pt>
                <c:pt idx="2">
                  <c:v>24-Mar-2024</c:v>
                </c:pt>
                <c:pt idx="3">
                  <c:v>30-Mar-2024</c:v>
                </c:pt>
                <c:pt idx="4">
                  <c:v>06-Apr-2024</c:v>
                </c:pt>
                <c:pt idx="5">
                  <c:v>12-Apr-2024</c:v>
                </c:pt>
                <c:pt idx="6">
                  <c:v>19-Apr-2024</c:v>
                </c:pt>
                <c:pt idx="7">
                  <c:v>25-Apr-2024</c:v>
                </c:pt>
                <c:pt idx="8">
                  <c:v>02-May-2024</c:v>
                </c:pt>
                <c:pt idx="9">
                  <c:v>08-May-2024</c:v>
                </c:pt>
                <c:pt idx="10">
                  <c:v>14-May-2024</c:v>
                </c:pt>
                <c:pt idx="11">
                  <c:v>21-May-2024</c:v>
                </c:pt>
                <c:pt idx="12">
                  <c:v>27-May-2024</c:v>
                </c:pt>
                <c:pt idx="13">
                  <c:v>03-Jun-2024</c:v>
                </c:pt>
                <c:pt idx="14">
                  <c:v>09-Jun-2024</c:v>
                </c:pt>
                <c:pt idx="15">
                  <c:v>16-Jun-2024</c:v>
                </c:pt>
                <c:pt idx="16">
                  <c:v>22-Jun-2024</c:v>
                </c:pt>
                <c:pt idx="17">
                  <c:v>28-Jun-2024</c:v>
                </c:pt>
                <c:pt idx="18">
                  <c:v>05-Jul-2024</c:v>
                </c:pt>
                <c:pt idx="19">
                  <c:v>11-Jul-2024</c:v>
                </c:pt>
                <c:pt idx="20">
                  <c:v>18-Jul-2024</c:v>
                </c:pt>
                <c:pt idx="21">
                  <c:v>24-Jul-2024</c:v>
                </c:pt>
                <c:pt idx="22">
                  <c:v>31-Jul-2024</c:v>
                </c:pt>
                <c:pt idx="23">
                  <c:v>06-Aug-2024</c:v>
                </c:pt>
                <c:pt idx="24">
                  <c:v>13-Aug-2024</c:v>
                </c:pt>
                <c:pt idx="25">
                  <c:v>19-Aug-2024</c:v>
                </c:pt>
                <c:pt idx="26">
                  <c:v>25-Aug-2024</c:v>
                </c:pt>
                <c:pt idx="27">
                  <c:v>01-Sep-2024</c:v>
                </c:pt>
                <c:pt idx="28">
                  <c:v>07-Sep-2024</c:v>
                </c:pt>
                <c:pt idx="29">
                  <c:v>14-Sep-2024</c:v>
                </c:pt>
                <c:pt idx="30">
                  <c:v>20-Sep-2024</c:v>
                </c:pt>
                <c:pt idx="31">
                  <c:v>27-Sep-2024</c:v>
                </c:pt>
                <c:pt idx="32">
                  <c:v>03-Oct-2024</c:v>
                </c:pt>
                <c:pt idx="33">
                  <c:v>10-Oct-2024</c:v>
                </c:pt>
                <c:pt idx="34">
                  <c:v>16-Oct-2024</c:v>
                </c:pt>
                <c:pt idx="35">
                  <c:v>22-Oct-2024</c:v>
                </c:pt>
                <c:pt idx="36">
                  <c:v>29-Oct-2024</c:v>
                </c:pt>
                <c:pt idx="37">
                  <c:v>04-Nov-2024</c:v>
                </c:pt>
                <c:pt idx="38">
                  <c:v>11-Nov-2024</c:v>
                </c:pt>
                <c:pt idx="39">
                  <c:v>17-Nov-2024</c:v>
                </c:pt>
                <c:pt idx="40">
                  <c:v>24-Nov-2024</c:v>
                </c:pt>
                <c:pt idx="41">
                  <c:v>30-Nov-2024</c:v>
                </c:pt>
                <c:pt idx="42">
                  <c:v>06-Dec-2024</c:v>
                </c:pt>
                <c:pt idx="43">
                  <c:v>13-Dec-2024</c:v>
                </c:pt>
                <c:pt idx="44">
                  <c:v>19-Dec-2024</c:v>
                </c:pt>
                <c:pt idx="45">
                  <c:v>26-Dec-2024</c:v>
                </c:pt>
                <c:pt idx="46">
                  <c:v>01-Jan-2025</c:v>
                </c:pt>
                <c:pt idx="47">
                  <c:v>08-Jan-2025</c:v>
                </c:pt>
                <c:pt idx="48">
                  <c:v>14-Jan-2025</c:v>
                </c:pt>
                <c:pt idx="49">
                  <c:v>21-Jan-2025</c:v>
                </c:pt>
                <c:pt idx="50">
                  <c:v>27-Jan-2025</c:v>
                </c:pt>
              </c:strCache>
            </c:strRef>
          </c:cat>
          <c:val>
            <c:numRef>
              <c:f>'Sheet1'!$C$2:$C$52</c:f>
              <c:numCache>
                <c:formatCode>General</c:formatCode>
                <c:ptCount val="51"/>
                <c:pt idx="0">
                  <c:v>699968</c:v>
                </c:pt>
                <c:pt idx="1">
                  <c:v>996228</c:v>
                </c:pt>
                <c:pt idx="2">
                  <c:v>1001434</c:v>
                </c:pt>
                <c:pt idx="3">
                  <c:v>1006629</c:v>
                </c:pt>
                <c:pt idx="4">
                  <c:v>1017990</c:v>
                </c:pt>
                <c:pt idx="5">
                  <c:v>1019636</c:v>
                </c:pt>
                <c:pt idx="6">
                  <c:v>1018173</c:v>
                </c:pt>
                <c:pt idx="7">
                  <c:v>1032733</c:v>
                </c:pt>
                <c:pt idx="8">
                  <c:v>1041019</c:v>
                </c:pt>
                <c:pt idx="9">
                  <c:v>1032315</c:v>
                </c:pt>
                <c:pt idx="10">
                  <c:v>1034840</c:v>
                </c:pt>
                <c:pt idx="11">
                  <c:v>1059290</c:v>
                </c:pt>
                <c:pt idx="12">
                  <c:v>1066398</c:v>
                </c:pt>
                <c:pt idx="13">
                  <c:v>1080492</c:v>
                </c:pt>
                <c:pt idx="14">
                  <c:v>1079109</c:v>
                </c:pt>
                <c:pt idx="15">
                  <c:v>1108248</c:v>
                </c:pt>
                <c:pt idx="16">
                  <c:v>1109197</c:v>
                </c:pt>
                <c:pt idx="17">
                  <c:v>1114198</c:v>
                </c:pt>
                <c:pt idx="18">
                  <c:v>1134677</c:v>
                </c:pt>
                <c:pt idx="19">
                  <c:v>1136861</c:v>
                </c:pt>
                <c:pt idx="20">
                  <c:v>1138606</c:v>
                </c:pt>
                <c:pt idx="21">
                  <c:v>1129719</c:v>
                </c:pt>
                <c:pt idx="22">
                  <c:v>1156290</c:v>
                </c:pt>
                <c:pt idx="23">
                  <c:v>1109390</c:v>
                </c:pt>
                <c:pt idx="24">
                  <c:v>1120429</c:v>
                </c:pt>
                <c:pt idx="25">
                  <c:v>1137837</c:v>
                </c:pt>
                <c:pt idx="26">
                  <c:v>1149823</c:v>
                </c:pt>
                <c:pt idx="27">
                  <c:v>1165050</c:v>
                </c:pt>
                <c:pt idx="28">
                  <c:v>1158885</c:v>
                </c:pt>
                <c:pt idx="29">
                  <c:v>1178683</c:v>
                </c:pt>
                <c:pt idx="30">
                  <c:v>1182818</c:v>
                </c:pt>
                <c:pt idx="31">
                  <c:v>1196353</c:v>
                </c:pt>
                <c:pt idx="32">
                  <c:v>1168520</c:v>
                </c:pt>
                <c:pt idx="33">
                  <c:v>1166691</c:v>
                </c:pt>
                <c:pt idx="34">
                  <c:v>1090312</c:v>
                </c:pt>
                <c:pt idx="35">
                  <c:v>1131238</c:v>
                </c:pt>
                <c:pt idx="36">
                  <c:v>1129531</c:v>
                </c:pt>
                <c:pt idx="37">
                  <c:v>1119602</c:v>
                </c:pt>
                <c:pt idx="38">
                  <c:v>1125282</c:v>
                </c:pt>
                <c:pt idx="39">
                  <c:v>1095432</c:v>
                </c:pt>
                <c:pt idx="40">
                  <c:v>1107424</c:v>
                </c:pt>
                <c:pt idx="41">
                  <c:v>1128344</c:v>
                </c:pt>
                <c:pt idx="42">
                  <c:v>1157201</c:v>
                </c:pt>
                <c:pt idx="43">
                  <c:v>1156149</c:v>
                </c:pt>
                <c:pt idx="44">
                  <c:v>1135192</c:v>
                </c:pt>
                <c:pt idx="45">
                  <c:v>1119836</c:v>
                </c:pt>
                <c:pt idx="46">
                  <c:v>1124131</c:v>
                </c:pt>
                <c:pt idx="47">
                  <c:v>1110226</c:v>
                </c:pt>
                <c:pt idx="48">
                  <c:v>1069510</c:v>
                </c:pt>
                <c:pt idx="49">
                  <c:v>1064691</c:v>
                </c:pt>
                <c:pt idx="50">
                  <c:v>1031626</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9,99,913 ]</a:t>
            </a:r>
          </a:p>
        </c:txPr>
      </c:legendEntry>
      <c:legendEntry>
        <c:idx val="1"/>
        <c:txPr>
          <a:bodyPr/>
          <a:lstStyle/>
          <a:p>
            <a:pPr>
              <a:defRPr sz="1400">
                <a:solidFill>
                  <a:prstClr val="black"/>
                </a:solidFill>
                <a:latin typeface="Arial Unicode MS"/>
              </a:defRPr>
            </a:pPr>
            <a:r>
              <a:t>Market Value [ Rs. 10,31,626 ]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9,99,913 ]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11-Mar-2024</c:v>
                </c:pt>
                <c:pt idx="1">
                  <c:v>17-Mar-2024</c:v>
                </c:pt>
                <c:pt idx="2">
                  <c:v>24-Mar-2024</c:v>
                </c:pt>
                <c:pt idx="3">
                  <c:v>30-Mar-2024</c:v>
                </c:pt>
                <c:pt idx="4">
                  <c:v>06-Apr-2024</c:v>
                </c:pt>
                <c:pt idx="5">
                  <c:v>12-Apr-2024</c:v>
                </c:pt>
                <c:pt idx="6">
                  <c:v>19-Apr-2024</c:v>
                </c:pt>
                <c:pt idx="7">
                  <c:v>25-Apr-2024</c:v>
                </c:pt>
                <c:pt idx="8">
                  <c:v>02-May-2024</c:v>
                </c:pt>
                <c:pt idx="9">
                  <c:v>08-May-2024</c:v>
                </c:pt>
                <c:pt idx="10">
                  <c:v>14-May-2024</c:v>
                </c:pt>
                <c:pt idx="11">
                  <c:v>21-May-2024</c:v>
                </c:pt>
                <c:pt idx="12">
                  <c:v>27-May-2024</c:v>
                </c:pt>
                <c:pt idx="13">
                  <c:v>03-Jun-2024</c:v>
                </c:pt>
                <c:pt idx="14">
                  <c:v>09-Jun-2024</c:v>
                </c:pt>
                <c:pt idx="15">
                  <c:v>16-Jun-2024</c:v>
                </c:pt>
                <c:pt idx="16">
                  <c:v>22-Jun-2024</c:v>
                </c:pt>
                <c:pt idx="17">
                  <c:v>28-Jun-2024</c:v>
                </c:pt>
                <c:pt idx="18">
                  <c:v>05-Jul-2024</c:v>
                </c:pt>
                <c:pt idx="19">
                  <c:v>11-Jul-2024</c:v>
                </c:pt>
                <c:pt idx="20">
                  <c:v>18-Jul-2024</c:v>
                </c:pt>
                <c:pt idx="21">
                  <c:v>24-Jul-2024</c:v>
                </c:pt>
                <c:pt idx="22">
                  <c:v>31-Jul-2024</c:v>
                </c:pt>
                <c:pt idx="23">
                  <c:v>06-Aug-2024</c:v>
                </c:pt>
                <c:pt idx="24">
                  <c:v>13-Aug-2024</c:v>
                </c:pt>
                <c:pt idx="25">
                  <c:v>19-Aug-2024</c:v>
                </c:pt>
                <c:pt idx="26">
                  <c:v>25-Aug-2024</c:v>
                </c:pt>
                <c:pt idx="27">
                  <c:v>01-Sep-2024</c:v>
                </c:pt>
                <c:pt idx="28">
                  <c:v>07-Sep-2024</c:v>
                </c:pt>
                <c:pt idx="29">
                  <c:v>14-Sep-2024</c:v>
                </c:pt>
                <c:pt idx="30">
                  <c:v>20-Sep-2024</c:v>
                </c:pt>
                <c:pt idx="31">
                  <c:v>27-Sep-2024</c:v>
                </c:pt>
                <c:pt idx="32">
                  <c:v>03-Oct-2024</c:v>
                </c:pt>
                <c:pt idx="33">
                  <c:v>10-Oct-2024</c:v>
                </c:pt>
                <c:pt idx="34">
                  <c:v>16-Oct-2024</c:v>
                </c:pt>
                <c:pt idx="35">
                  <c:v>22-Oct-2024</c:v>
                </c:pt>
                <c:pt idx="36">
                  <c:v>29-Oct-2024</c:v>
                </c:pt>
                <c:pt idx="37">
                  <c:v>04-Nov-2024</c:v>
                </c:pt>
                <c:pt idx="38">
                  <c:v>11-Nov-2024</c:v>
                </c:pt>
                <c:pt idx="39">
                  <c:v>17-Nov-2024</c:v>
                </c:pt>
                <c:pt idx="40">
                  <c:v>24-Nov-2024</c:v>
                </c:pt>
                <c:pt idx="41">
                  <c:v>30-Nov-2024</c:v>
                </c:pt>
                <c:pt idx="42">
                  <c:v>06-Dec-2024</c:v>
                </c:pt>
                <c:pt idx="43">
                  <c:v>13-Dec-2024</c:v>
                </c:pt>
                <c:pt idx="44">
                  <c:v>19-Dec-2024</c:v>
                </c:pt>
                <c:pt idx="45">
                  <c:v>26-Dec-2024</c:v>
                </c:pt>
                <c:pt idx="46">
                  <c:v>01-Jan-2025</c:v>
                </c:pt>
                <c:pt idx="47">
                  <c:v>08-Jan-2025</c:v>
                </c:pt>
                <c:pt idx="48">
                  <c:v>14-Jan-2025</c:v>
                </c:pt>
                <c:pt idx="49">
                  <c:v>21-Jan-2025</c:v>
                </c:pt>
                <c:pt idx="50">
                  <c:v>27-Jan-2025</c:v>
                </c:pt>
              </c:strCache>
            </c:strRef>
          </c:cat>
          <c:val>
            <c:numRef>
              <c:f>'Sheet1'!$B$2:$B$52</c:f>
              <c:numCache>
                <c:formatCode>General</c:formatCode>
                <c:ptCount val="51"/>
                <c:pt idx="0">
                  <c:v>699965</c:v>
                </c:pt>
                <c:pt idx="1">
                  <c:v>999950</c:v>
                </c:pt>
                <c:pt idx="2">
                  <c:v>999950</c:v>
                </c:pt>
                <c:pt idx="3">
                  <c:v>999950</c:v>
                </c:pt>
                <c:pt idx="4">
                  <c:v>999950</c:v>
                </c:pt>
                <c:pt idx="5">
                  <c:v>999950</c:v>
                </c:pt>
                <c:pt idx="6">
                  <c:v>999941.1</c:v>
                </c:pt>
                <c:pt idx="7">
                  <c:v>999941.1</c:v>
                </c:pt>
                <c:pt idx="8">
                  <c:v>999941.1</c:v>
                </c:pt>
                <c:pt idx="9">
                  <c:v>999930.76</c:v>
                </c:pt>
                <c:pt idx="10">
                  <c:v>999930.76</c:v>
                </c:pt>
                <c:pt idx="11">
                  <c:v>999923.16</c:v>
                </c:pt>
                <c:pt idx="12">
                  <c:v>999923.16</c:v>
                </c:pt>
                <c:pt idx="13">
                  <c:v>999923.16</c:v>
                </c:pt>
                <c:pt idx="14">
                  <c:v>999919.41</c:v>
                </c:pt>
                <c:pt idx="15">
                  <c:v>999919.41</c:v>
                </c:pt>
                <c:pt idx="16">
                  <c:v>999919.41</c:v>
                </c:pt>
                <c:pt idx="17">
                  <c:v>999919.41</c:v>
                </c:pt>
                <c:pt idx="18">
                  <c:v>999919.41</c:v>
                </c:pt>
                <c:pt idx="19">
                  <c:v>999919.41</c:v>
                </c:pt>
                <c:pt idx="20">
                  <c:v>999919.41</c:v>
                </c:pt>
                <c:pt idx="21">
                  <c:v>999919.41</c:v>
                </c:pt>
                <c:pt idx="22">
                  <c:v>999916.91</c:v>
                </c:pt>
                <c:pt idx="23">
                  <c:v>999916.91</c:v>
                </c:pt>
                <c:pt idx="24">
                  <c:v>999916.91</c:v>
                </c:pt>
                <c:pt idx="25">
                  <c:v>999916.91</c:v>
                </c:pt>
                <c:pt idx="26">
                  <c:v>999916.91</c:v>
                </c:pt>
                <c:pt idx="27">
                  <c:v>999916.91</c:v>
                </c:pt>
                <c:pt idx="28">
                  <c:v>999916.91</c:v>
                </c:pt>
                <c:pt idx="29">
                  <c:v>999916.91</c:v>
                </c:pt>
                <c:pt idx="30">
                  <c:v>999916.91</c:v>
                </c:pt>
                <c:pt idx="31">
                  <c:v>999916.91</c:v>
                </c:pt>
                <c:pt idx="32">
                  <c:v>999916.91</c:v>
                </c:pt>
                <c:pt idx="33">
                  <c:v>999916.91</c:v>
                </c:pt>
                <c:pt idx="34">
                  <c:v>915454.08</c:v>
                </c:pt>
                <c:pt idx="35">
                  <c:v>999912.69</c:v>
                </c:pt>
                <c:pt idx="36">
                  <c:v>999912.69</c:v>
                </c:pt>
                <c:pt idx="37">
                  <c:v>999912.69</c:v>
                </c:pt>
                <c:pt idx="38">
                  <c:v>999912.69</c:v>
                </c:pt>
                <c:pt idx="39">
                  <c:v>999912.69</c:v>
                </c:pt>
                <c:pt idx="40">
                  <c:v>999912.69</c:v>
                </c:pt>
                <c:pt idx="41">
                  <c:v>999912.69</c:v>
                </c:pt>
                <c:pt idx="42">
                  <c:v>999912.69</c:v>
                </c:pt>
                <c:pt idx="43">
                  <c:v>999912.69</c:v>
                </c:pt>
                <c:pt idx="44">
                  <c:v>999912.69</c:v>
                </c:pt>
                <c:pt idx="45">
                  <c:v>999912.69</c:v>
                </c:pt>
                <c:pt idx="46">
                  <c:v>999912.69</c:v>
                </c:pt>
                <c:pt idx="47">
                  <c:v>999912.69</c:v>
                </c:pt>
                <c:pt idx="48">
                  <c:v>999912.69</c:v>
                </c:pt>
                <c:pt idx="49">
                  <c:v>999912.69</c:v>
                </c:pt>
                <c:pt idx="50">
                  <c:v>999912.69</c:v>
                </c:pt>
              </c:numCache>
            </c:numRef>
          </c:val>
          <c:shape val="box"/>
        </c:ser>
        <c:ser>
          <c:idx val="2"/>
          <c:order val="1"/>
          <c:tx>
            <c:strRef>
              <c:f>Sheet1!$C$1</c:f>
              <c:strCache>
                <c:ptCount val="1"/>
                <c:pt idx="0">
                  <c:v>Market Value [ Rs. 10,31,626 ]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11-Mar-2024</c:v>
                </c:pt>
                <c:pt idx="1">
                  <c:v>17-Mar-2024</c:v>
                </c:pt>
                <c:pt idx="2">
                  <c:v>24-Mar-2024</c:v>
                </c:pt>
                <c:pt idx="3">
                  <c:v>30-Mar-2024</c:v>
                </c:pt>
                <c:pt idx="4">
                  <c:v>06-Apr-2024</c:v>
                </c:pt>
                <c:pt idx="5">
                  <c:v>12-Apr-2024</c:v>
                </c:pt>
                <c:pt idx="6">
                  <c:v>19-Apr-2024</c:v>
                </c:pt>
                <c:pt idx="7">
                  <c:v>25-Apr-2024</c:v>
                </c:pt>
                <c:pt idx="8">
                  <c:v>02-May-2024</c:v>
                </c:pt>
                <c:pt idx="9">
                  <c:v>08-May-2024</c:v>
                </c:pt>
                <c:pt idx="10">
                  <c:v>14-May-2024</c:v>
                </c:pt>
                <c:pt idx="11">
                  <c:v>21-May-2024</c:v>
                </c:pt>
                <c:pt idx="12">
                  <c:v>27-May-2024</c:v>
                </c:pt>
                <c:pt idx="13">
                  <c:v>03-Jun-2024</c:v>
                </c:pt>
                <c:pt idx="14">
                  <c:v>09-Jun-2024</c:v>
                </c:pt>
                <c:pt idx="15">
                  <c:v>16-Jun-2024</c:v>
                </c:pt>
                <c:pt idx="16">
                  <c:v>22-Jun-2024</c:v>
                </c:pt>
                <c:pt idx="17">
                  <c:v>28-Jun-2024</c:v>
                </c:pt>
                <c:pt idx="18">
                  <c:v>05-Jul-2024</c:v>
                </c:pt>
                <c:pt idx="19">
                  <c:v>11-Jul-2024</c:v>
                </c:pt>
                <c:pt idx="20">
                  <c:v>18-Jul-2024</c:v>
                </c:pt>
                <c:pt idx="21">
                  <c:v>24-Jul-2024</c:v>
                </c:pt>
                <c:pt idx="22">
                  <c:v>31-Jul-2024</c:v>
                </c:pt>
                <c:pt idx="23">
                  <c:v>06-Aug-2024</c:v>
                </c:pt>
                <c:pt idx="24">
                  <c:v>13-Aug-2024</c:v>
                </c:pt>
                <c:pt idx="25">
                  <c:v>19-Aug-2024</c:v>
                </c:pt>
                <c:pt idx="26">
                  <c:v>25-Aug-2024</c:v>
                </c:pt>
                <c:pt idx="27">
                  <c:v>01-Sep-2024</c:v>
                </c:pt>
                <c:pt idx="28">
                  <c:v>07-Sep-2024</c:v>
                </c:pt>
                <c:pt idx="29">
                  <c:v>14-Sep-2024</c:v>
                </c:pt>
                <c:pt idx="30">
                  <c:v>20-Sep-2024</c:v>
                </c:pt>
                <c:pt idx="31">
                  <c:v>27-Sep-2024</c:v>
                </c:pt>
                <c:pt idx="32">
                  <c:v>03-Oct-2024</c:v>
                </c:pt>
                <c:pt idx="33">
                  <c:v>10-Oct-2024</c:v>
                </c:pt>
                <c:pt idx="34">
                  <c:v>16-Oct-2024</c:v>
                </c:pt>
                <c:pt idx="35">
                  <c:v>22-Oct-2024</c:v>
                </c:pt>
                <c:pt idx="36">
                  <c:v>29-Oct-2024</c:v>
                </c:pt>
                <c:pt idx="37">
                  <c:v>04-Nov-2024</c:v>
                </c:pt>
                <c:pt idx="38">
                  <c:v>11-Nov-2024</c:v>
                </c:pt>
                <c:pt idx="39">
                  <c:v>17-Nov-2024</c:v>
                </c:pt>
                <c:pt idx="40">
                  <c:v>24-Nov-2024</c:v>
                </c:pt>
                <c:pt idx="41">
                  <c:v>30-Nov-2024</c:v>
                </c:pt>
                <c:pt idx="42">
                  <c:v>06-Dec-2024</c:v>
                </c:pt>
                <c:pt idx="43">
                  <c:v>13-Dec-2024</c:v>
                </c:pt>
                <c:pt idx="44">
                  <c:v>19-Dec-2024</c:v>
                </c:pt>
                <c:pt idx="45">
                  <c:v>26-Dec-2024</c:v>
                </c:pt>
                <c:pt idx="46">
                  <c:v>01-Jan-2025</c:v>
                </c:pt>
                <c:pt idx="47">
                  <c:v>08-Jan-2025</c:v>
                </c:pt>
                <c:pt idx="48">
                  <c:v>14-Jan-2025</c:v>
                </c:pt>
                <c:pt idx="49">
                  <c:v>21-Jan-2025</c:v>
                </c:pt>
                <c:pt idx="50">
                  <c:v>27-Jan-2025</c:v>
                </c:pt>
              </c:strCache>
            </c:strRef>
          </c:cat>
          <c:val>
            <c:numRef>
              <c:f>'Sheet1'!$C$2:$C$52</c:f>
              <c:numCache>
                <c:formatCode>General</c:formatCode>
                <c:ptCount val="51"/>
                <c:pt idx="0">
                  <c:v>699968</c:v>
                </c:pt>
                <c:pt idx="1">
                  <c:v>996228</c:v>
                </c:pt>
                <c:pt idx="2">
                  <c:v>1001434</c:v>
                </c:pt>
                <c:pt idx="3">
                  <c:v>1006629</c:v>
                </c:pt>
                <c:pt idx="4">
                  <c:v>1017990</c:v>
                </c:pt>
                <c:pt idx="5">
                  <c:v>1019636</c:v>
                </c:pt>
                <c:pt idx="6">
                  <c:v>1018173</c:v>
                </c:pt>
                <c:pt idx="7">
                  <c:v>1032733</c:v>
                </c:pt>
                <c:pt idx="8">
                  <c:v>1041019</c:v>
                </c:pt>
                <c:pt idx="9">
                  <c:v>1032315</c:v>
                </c:pt>
                <c:pt idx="10">
                  <c:v>1034840</c:v>
                </c:pt>
                <c:pt idx="11">
                  <c:v>1059290</c:v>
                </c:pt>
                <c:pt idx="12">
                  <c:v>1066398</c:v>
                </c:pt>
                <c:pt idx="13">
                  <c:v>1080492</c:v>
                </c:pt>
                <c:pt idx="14">
                  <c:v>1079109</c:v>
                </c:pt>
                <c:pt idx="15">
                  <c:v>1108248</c:v>
                </c:pt>
                <c:pt idx="16">
                  <c:v>1109197</c:v>
                </c:pt>
                <c:pt idx="17">
                  <c:v>1114198</c:v>
                </c:pt>
                <c:pt idx="18">
                  <c:v>1134677</c:v>
                </c:pt>
                <c:pt idx="19">
                  <c:v>1136861</c:v>
                </c:pt>
                <c:pt idx="20">
                  <c:v>1138606</c:v>
                </c:pt>
                <c:pt idx="21">
                  <c:v>1129719</c:v>
                </c:pt>
                <c:pt idx="22">
                  <c:v>1156290</c:v>
                </c:pt>
                <c:pt idx="23">
                  <c:v>1109390</c:v>
                </c:pt>
                <c:pt idx="24">
                  <c:v>1120429</c:v>
                </c:pt>
                <c:pt idx="25">
                  <c:v>1137837</c:v>
                </c:pt>
                <c:pt idx="26">
                  <c:v>1149823</c:v>
                </c:pt>
                <c:pt idx="27">
                  <c:v>1165050</c:v>
                </c:pt>
                <c:pt idx="28">
                  <c:v>1158885</c:v>
                </c:pt>
                <c:pt idx="29">
                  <c:v>1178683</c:v>
                </c:pt>
                <c:pt idx="30">
                  <c:v>1182818</c:v>
                </c:pt>
                <c:pt idx="31">
                  <c:v>1196353</c:v>
                </c:pt>
                <c:pt idx="32">
                  <c:v>1168520</c:v>
                </c:pt>
                <c:pt idx="33">
                  <c:v>1166691</c:v>
                </c:pt>
                <c:pt idx="34">
                  <c:v>1090312</c:v>
                </c:pt>
                <c:pt idx="35">
                  <c:v>1131238</c:v>
                </c:pt>
                <c:pt idx="36">
                  <c:v>1129531</c:v>
                </c:pt>
                <c:pt idx="37">
                  <c:v>1119602</c:v>
                </c:pt>
                <c:pt idx="38">
                  <c:v>1125282</c:v>
                </c:pt>
                <c:pt idx="39">
                  <c:v>1095432</c:v>
                </c:pt>
                <c:pt idx="40">
                  <c:v>1107424</c:v>
                </c:pt>
                <c:pt idx="41">
                  <c:v>1128344</c:v>
                </c:pt>
                <c:pt idx="42">
                  <c:v>1157201</c:v>
                </c:pt>
                <c:pt idx="43">
                  <c:v>1156149</c:v>
                </c:pt>
                <c:pt idx="44">
                  <c:v>1135192</c:v>
                </c:pt>
                <c:pt idx="45">
                  <c:v>1119836</c:v>
                </c:pt>
                <c:pt idx="46">
                  <c:v>1124131</c:v>
                </c:pt>
                <c:pt idx="47">
                  <c:v>1110226</c:v>
                </c:pt>
                <c:pt idx="48">
                  <c:v>1069510</c:v>
                </c:pt>
                <c:pt idx="49">
                  <c:v>1064691</c:v>
                </c:pt>
                <c:pt idx="50">
                  <c:v>1031626</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9,99,913 ]</a:t>
            </a:r>
          </a:p>
        </c:txPr>
      </c:legendEntry>
      <c:legendEntry>
        <c:idx val="1"/>
        <c:txPr>
          <a:bodyPr/>
          <a:lstStyle/>
          <a:p>
            <a:pPr>
              <a:defRPr sz="1400">
                <a:solidFill>
                  <a:prstClr val="black"/>
                </a:solidFill>
                <a:latin typeface="Arial Unicode MS"/>
              </a:defRPr>
            </a:pPr>
            <a:r>
              <a:t>Market Value [ Rs. 10,31,626 ]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9,57,051 [92.77 %]</c:v>
                </c:pt>
                <c:pt idx="1">
                  <c:v>Debt -  Rs. 44,605 [4.32 %]</c:v>
                </c:pt>
              </c:strCache>
            </c:strRef>
          </c:cat>
          <c:val>
            <c:numRef>
              <c:f>'Sheet1'!$C$2:$C$3</c:f>
              <c:numCache>
                <c:formatCode>General</c:formatCode>
                <c:ptCount val="2"/>
                <c:pt idx="0">
                  <c:v>92.77</c:v>
                </c:pt>
                <c:pt idx="1">
                  <c:v>4.32</c:v>
                </c:pt>
              </c:numCache>
            </c:numRef>
          </c:val>
          <c:dPt>
            <c:idx val="0"/>
            <c:invertIfNegative/>
          </c:dPt>
          <c:dPt>
            <c:idx val="1"/>
            <c:invertIfNegative/>
          </c:dPt>
        </c:ser>
      </c:pie3DChart>
    </c:plotArea>
    <c:legend>
      <c:legendPos val="r"/>
      <c:legendEntry>
        <c:idx val="0"/>
        <c:txPr>
          <a:bodyPr/>
          <a:lstStyle/>
          <a:p>
            <a:pPr>
              <a:defRPr/>
            </a:pPr>
            <a:r>
              <a:t>Equity -  Rs. 9,57,051 [92.77 %]</a:t>
            </a:r>
          </a:p>
        </c:txPr>
      </c:legendEntry>
      <c:legendEntry>
        <c:idx val="1"/>
        <c:txPr>
          <a:bodyPr/>
          <a:lstStyle/>
          <a:p>
            <a:pPr>
              <a:defRPr/>
            </a:pPr>
            <a:r>
              <a:t>Debt -  Rs. 44,605 [4.32 %]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48.39 %</c:v>
                </c:pt>
                <c:pt idx="1">
                  <c:v>Mid Cap : 31.53 %</c:v>
                </c:pt>
                <c:pt idx="2">
                  <c:v>Small Cap : 20.08 %</c:v>
                </c:pt>
              </c:strCache>
            </c:strRef>
          </c:cat>
          <c:val>
            <c:numRef>
              <c:f>'Sheet1'!$C$2:$C$4</c:f>
              <c:numCache>
                <c:formatCode>General</c:formatCode>
                <c:ptCount val="3"/>
                <c:pt idx="0">
                  <c:v>48.3922756871496</c:v>
                </c:pt>
                <c:pt idx="1">
                  <c:v>31.5281992260545</c:v>
                </c:pt>
                <c:pt idx="2">
                  <c:v>20.0773447266194</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48.39 %</a:t>
            </a:r>
          </a:p>
        </c:txPr>
      </c:legendEntry>
      <c:legendEntry>
        <c:idx val="1"/>
        <c:txPr>
          <a:bodyPr/>
          <a:lstStyle/>
          <a:p>
            <a:pPr>
              <a:defRPr/>
            </a:pPr>
            <a:r>
              <a:t>Mid Cap : 31.53 %</a:t>
            </a:r>
          </a:p>
        </c:txPr>
      </c:legendEntry>
      <c:legendEntry>
        <c:idx val="2"/>
        <c:txPr>
          <a:bodyPr/>
          <a:lstStyle/>
          <a:p>
            <a:pPr>
              <a:defRPr/>
            </a:pPr>
            <a:r>
              <a:t>Small Cap : 20.08 %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Automobile</c:v>
                </c:pt>
                <c:pt idx="3">
                  <c:v>Pharma &amp; Biotech</c:v>
                </c:pt>
                <c:pt idx="4">
                  <c:v>Finance &amp; Investments</c:v>
                </c:pt>
                <c:pt idx="5">
                  <c:v>Retail</c:v>
                </c:pt>
                <c:pt idx="6">
                  <c:v>SERVICES</c:v>
                </c:pt>
                <c:pt idx="7">
                  <c:v>Energy</c:v>
                </c:pt>
                <c:pt idx="8">
                  <c:v>Construction</c:v>
                </c:pt>
                <c:pt idx="9">
                  <c:v>Industrial Products</c:v>
                </c:pt>
              </c:strCache>
            </c:strRef>
          </c:cat>
          <c:val>
            <c:numRef>
              <c:f>'Sheet1'!$B$2:$B$11</c:f>
              <c:numCache>
                <c:formatCode>General</c:formatCode>
                <c:ptCount val="10"/>
                <c:pt idx="0">
                  <c:v>17.544374288128</c:v>
                </c:pt>
                <c:pt idx="1">
                  <c:v>7.89637409885024</c:v>
                </c:pt>
                <c:pt idx="2">
                  <c:v>7.1604271322881</c:v>
                </c:pt>
                <c:pt idx="3">
                  <c:v>6.91464258466187</c:v>
                </c:pt>
                <c:pt idx="4">
                  <c:v>6.56620972286613</c:v>
                </c:pt>
                <c:pt idx="5">
                  <c:v>5.45492239389577</c:v>
                </c:pt>
                <c:pt idx="6">
                  <c:v>3.88697773982057</c:v>
                </c:pt>
                <c:pt idx="7">
                  <c:v>3.74392439135571</c:v>
                </c:pt>
                <c:pt idx="8">
                  <c:v>3.21069705907608</c:v>
                </c:pt>
                <c:pt idx="9">
                  <c:v>3.04763987899947</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'Sheet1'!$A$2:$A$4</c:f>
              <c:strCache>
                <c:ptCount val="3"/>
                <c:pt idx="0">
                  <c:v>HDFC Mutual Fund [48.31]</c:v>
                </c:pt>
                <c:pt idx="1">
                  <c:v>Nippon India Mutual Fund [31.47]</c:v>
                </c:pt>
                <c:pt idx="2">
                  <c:v>Kotak Mutual Fund [20.23]</c:v>
                </c:pt>
              </c:strCache>
            </c:strRef>
          </c:cat>
          <c:val>
            <c:numRef>
              <c:f>'Sheet1'!$B$2:$B$4</c:f>
              <c:numCache>
                <c:formatCode>General</c:formatCode>
                <c:ptCount val="3"/>
                <c:pt idx="0">
                  <c:v>48.31</c:v>
                </c:pt>
                <c:pt idx="1">
                  <c:v>31.47</c:v>
                </c:pt>
                <c:pt idx="2">
                  <c:v>20.23</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PRABHA ANIL GANDHI</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4.98%</a:t>
                      </a:r>
                    </a:p>
                  </a:txBody>
                  <a:tcPr anchor="ctr">
                    <a:solidFill>
                      <a:srgbClr val="D5E3CF"/>
                    </a:solidFill>
                  </a:tcPr>
                </a:tc>
                <a:tc>
                  <a:txBody>
                    <a:bodyPr anchorCtr="0"/>
                    <a:lstStyle/>
                    <a:p>
                      <a:pPr algn="r"/>
                      <a:r>
                        <a:rPr dirty="1">
                          <a:solidFill>
                            <a:srgbClr val="000000"/>
                          </a:solidFill>
                        </a:rPr>
                        <a:t>51,359</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3.18%</a:t>
                      </a:r>
                    </a:p>
                  </a:txBody>
                  <a:tcPr anchor="ctr">
                    <a:solidFill>
                      <a:srgbClr val="D5E3CF"/>
                    </a:solidFill>
                  </a:tcPr>
                </a:tc>
                <a:tc>
                  <a:txBody>
                    <a:bodyPr anchorCtr="0"/>
                    <a:lstStyle/>
                    <a:p>
                      <a:pPr algn="r"/>
                      <a:r>
                        <a:rPr dirty="1">
                          <a:solidFill>
                            <a:srgbClr val="000000"/>
                          </a:solidFill>
                        </a:rPr>
                        <a:t>32,845</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2.93%</a:t>
                      </a:r>
                    </a:p>
                  </a:txBody>
                  <a:tcPr anchor="ctr">
                    <a:solidFill>
                      <a:srgbClr val="D5E3CF"/>
                    </a:solidFill>
                  </a:tcPr>
                </a:tc>
                <a:tc>
                  <a:txBody>
                    <a:bodyPr anchorCtr="0"/>
                    <a:lstStyle/>
                    <a:p>
                      <a:pPr algn="r"/>
                      <a:r>
                        <a:rPr dirty="1">
                          <a:solidFill>
                            <a:srgbClr val="000000"/>
                          </a:solidFill>
                        </a:rPr>
                        <a:t>30,203</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1.93%</a:t>
                      </a:r>
                    </a:p>
                  </a:txBody>
                  <a:tcPr anchor="ctr">
                    <a:solidFill>
                      <a:srgbClr val="D5E3CF"/>
                    </a:solidFill>
                  </a:tcPr>
                </a:tc>
                <a:tc>
                  <a:txBody>
                    <a:bodyPr anchorCtr="0"/>
                    <a:lstStyle/>
                    <a:p>
                      <a:pPr algn="r"/>
                      <a:r>
                        <a:rPr dirty="1">
                          <a:solidFill>
                            <a:srgbClr val="000000"/>
                          </a:solidFill>
                        </a:rPr>
                        <a:t>19,941</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1.92%</a:t>
                      </a:r>
                    </a:p>
                  </a:txBody>
                  <a:tcPr anchor="ctr">
                    <a:solidFill>
                      <a:srgbClr val="D5E3CF"/>
                    </a:solidFill>
                  </a:tcPr>
                </a:tc>
                <a:tc>
                  <a:txBody>
                    <a:bodyPr anchorCtr="0"/>
                    <a:lstStyle/>
                    <a:p>
                      <a:pPr algn="r"/>
                      <a:r>
                        <a:rPr dirty="1">
                          <a:solidFill>
                            <a:srgbClr val="000000"/>
                          </a:solidFill>
                        </a:rPr>
                        <a:t>19,821</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NTPC Limited</a:t>
                      </a:r>
                    </a:p>
                  </a:txBody>
                  <a:tcPr anchor="ctr">
                    <a:solidFill>
                      <a:srgbClr val="D5E3CF"/>
                    </a:solidFill>
                  </a:tcPr>
                </a:tc>
                <a:tc>
                  <a:txBody>
                    <a:bodyPr anchorCtr="0"/>
                    <a:lstStyle/>
                    <a:p>
                      <a:pPr algn="ctr"/>
                      <a:r>
                        <a:rPr dirty="1">
                          <a:solidFill>
                            <a:srgbClr val="000000"/>
                          </a:solidFill>
                        </a:rPr>
                        <a:t>1.54%</a:t>
                      </a:r>
                    </a:p>
                  </a:txBody>
                  <a:tcPr anchor="ctr">
                    <a:solidFill>
                      <a:srgbClr val="D5E3CF"/>
                    </a:solidFill>
                  </a:tcPr>
                </a:tc>
                <a:tc>
                  <a:txBody>
                    <a:bodyPr anchorCtr="0"/>
                    <a:lstStyle/>
                    <a:p>
                      <a:pPr algn="r"/>
                      <a:r>
                        <a:rPr dirty="1">
                          <a:solidFill>
                            <a:srgbClr val="000000"/>
                          </a:solidFill>
                        </a:rPr>
                        <a:t>15,849</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1.46%</a:t>
                      </a:r>
                    </a:p>
                  </a:txBody>
                  <a:tcPr anchor="ctr">
                    <a:solidFill>
                      <a:srgbClr val="D5E3CF"/>
                    </a:solidFill>
                  </a:tcPr>
                </a:tc>
                <a:tc>
                  <a:txBody>
                    <a:bodyPr anchorCtr="0"/>
                    <a:lstStyle/>
                    <a:p>
                      <a:pPr algn="r"/>
                      <a:r>
                        <a:rPr dirty="1">
                          <a:solidFill>
                            <a:srgbClr val="000000"/>
                          </a:solidFill>
                        </a:rPr>
                        <a:t>15,089</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Indian Hotels Co Ltd</a:t>
                      </a:r>
                    </a:p>
                  </a:txBody>
                  <a:tcPr anchor="ctr">
                    <a:solidFill>
                      <a:srgbClr val="D5E3CF"/>
                    </a:solidFill>
                  </a:tcPr>
                </a:tc>
                <a:tc>
                  <a:txBody>
                    <a:bodyPr anchorCtr="0"/>
                    <a:lstStyle/>
                    <a:p>
                      <a:pPr algn="ctr"/>
                      <a:r>
                        <a:rPr dirty="1">
                          <a:solidFill>
                            <a:srgbClr val="000000"/>
                          </a:solidFill>
                        </a:rPr>
                        <a:t>1.36%</a:t>
                      </a:r>
                    </a:p>
                  </a:txBody>
                  <a:tcPr anchor="ctr">
                    <a:solidFill>
                      <a:srgbClr val="D5E3CF"/>
                    </a:solidFill>
                  </a:tcPr>
                </a:tc>
                <a:tc>
                  <a:txBody>
                    <a:bodyPr anchorCtr="0"/>
                    <a:lstStyle/>
                    <a:p>
                      <a:pPr algn="r"/>
                      <a:r>
                        <a:rPr dirty="1">
                          <a:solidFill>
                            <a:srgbClr val="000000"/>
                          </a:solidFill>
                        </a:rPr>
                        <a:t>14,033</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1.32%</a:t>
                      </a:r>
                    </a:p>
                  </a:txBody>
                  <a:tcPr anchor="ctr">
                    <a:solidFill>
                      <a:srgbClr val="D5E3CF"/>
                    </a:solidFill>
                  </a:tcPr>
                </a:tc>
                <a:tc>
                  <a:txBody>
                    <a:bodyPr anchorCtr="0"/>
                    <a:lstStyle/>
                    <a:p>
                      <a:pPr algn="r"/>
                      <a:r>
                        <a:rPr dirty="1">
                          <a:solidFill>
                            <a:srgbClr val="000000"/>
                          </a:solidFill>
                        </a:rPr>
                        <a:t>13,617</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ITC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13,034</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21.89%</a:t>
                      </a:r>
                    </a:p>
                  </a:txBody>
                  <a:tcPr>
                    <a:solidFill>
                      <a:srgbClr val="70AD47"/>
                    </a:solidFill>
                  </a:tcPr>
                </a:tc>
                <a:tc>
                  <a:txBody>
                    <a:bodyPr anchorCtr="0"/>
                    <a:lstStyle/>
                    <a:p>
                      <a:pPr algn="r"/>
                      <a:r>
                        <a:rPr dirty="1">
                          <a:solidFill>
                            <a:srgbClr val="FFFFFF"/>
                          </a:solidFill>
                        </a:rPr>
                        <a:t>2,25,792</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PRABHA ANIL GANDHI</a:t>
                      </a:r>
                    </a:p>
                  </a:txBody>
                  <a:tcPr>
                    <a:solidFill>
                      <a:srgbClr val="D5E3CF"/>
                    </a:solidFill>
                  </a:tcPr>
                </a:tc>
                <a:tc>
                  <a:txBody>
                    <a:bodyPr anchorCtr="0"/>
                    <a:lstStyle/>
                    <a:p>
                      <a:pPr algn="r"/>
                      <a:r>
                        <a:rPr sz="1600" dirty="1">
                          <a:solidFill>
                            <a:srgbClr val="000000"/>
                          </a:solidFill>
                        </a:rPr>
                        <a:t>10,11,523</a:t>
                      </a:r>
                    </a:p>
                  </a:txBody>
                  <a:tcPr>
                    <a:solidFill>
                      <a:srgbClr val="D5E3CF"/>
                    </a:solidFill>
                  </a:tcPr>
                </a:tc>
                <a:tc>
                  <a:txBody>
                    <a:bodyPr anchorCtr="0"/>
                    <a:lstStyle/>
                    <a:p>
                      <a:pPr algn="r"/>
                      <a:r>
                        <a:rPr sz="1600" dirty="1">
                          <a:solidFill>
                            <a:srgbClr val="000000"/>
                          </a:solidFill>
                        </a:rPr>
                        <a:t>10,31,626</a:t>
                      </a:r>
                    </a:p>
                  </a:txBody>
                  <a:tcPr>
                    <a:solidFill>
                      <a:srgbClr val="D5E3CF"/>
                    </a:solidFill>
                  </a:tcPr>
                </a:tc>
                <a:tc>
                  <a:txBody>
                    <a:bodyPr anchorCtr="0"/>
                    <a:lstStyle/>
                    <a:p>
                      <a:pPr algn="r"/>
                      <a:r>
                        <a:rPr sz="1600" dirty="1">
                          <a:solidFill>
                            <a:srgbClr val="000000"/>
                          </a:solidFill>
                        </a:rPr>
                        <a:t>2.75</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10,11,523</a:t>
                      </a:r>
                    </a:p>
                  </a:txBody>
                  <a:tcPr>
                    <a:solidFill>
                      <a:srgbClr val="70AD47"/>
                    </a:solidFill>
                  </a:tcPr>
                </a:tc>
                <a:tc>
                  <a:txBody>
                    <a:bodyPr anchorCtr="0"/>
                    <a:lstStyle/>
                    <a:p>
                      <a:pPr algn="r"/>
                      <a:r>
                        <a:rPr sz="1600" dirty="1">
                          <a:solidFill>
                            <a:srgbClr val="FFFFFF"/>
                          </a:solidFill>
                          <a:latin typeface="Arial Bold"/>
                        </a:rPr>
                        <a:t>10,31,626</a:t>
                      </a:r>
                    </a:p>
                  </a:txBody>
                  <a:tcPr>
                    <a:solidFill>
                      <a:srgbClr val="70AD47"/>
                    </a:solidFill>
                  </a:tcPr>
                </a:tc>
                <a:tc>
                  <a:txBody>
                    <a:bodyPr anchorCtr="0"/>
                    <a:lstStyle/>
                    <a:p>
                      <a:pPr algn="r"/>
                      <a:r>
                        <a:rPr sz="1600" dirty="1">
                          <a:solidFill>
                            <a:srgbClr val="FFFFFF"/>
                          </a:solidFill>
                          <a:latin typeface="Arial Bold"/>
                        </a:rPr>
                        <a:t>2.75</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290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PRABHA ANIL GANDHI</a:t>
                      </a:r>
                    </a:p>
                  </a:txBody>
                  <a:tcPr>
                    <a:solidFill>
                      <a:srgbClr val="D5E3CF"/>
                    </a:solidFill>
                  </a:tcPr>
                </a:tc>
                <a:tc>
                  <a:txBody>
                    <a:bodyPr anchorCtr="0"/>
                    <a:lstStyle/>
                    <a:p>
                      <a:pPr algn="l"/>
                      <a:r>
                        <a:rPr sz="900" dirty="1">
                          <a:solidFill>
                            <a:srgbClr val="000000"/>
                          </a:solidFill>
                          <a:latin typeface="Arial"/>
                        </a:rPr>
                        <a:t>14419987/02</a:t>
                      </a:r>
                    </a:p>
                  </a:txBody>
                  <a:tcPr>
                    <a:solidFill>
                      <a:srgbClr val="D5E3CF"/>
                    </a:solidFill>
                  </a:tcPr>
                </a:tc>
                <a:tc>
                  <a:txBody>
                    <a:bodyPr anchorCtr="0"/>
                    <a:lstStyle/>
                    <a:p>
                      <a:pPr algn="l"/>
                      <a:r>
                        <a:rPr sz="900" dirty="1">
                          <a:solidFill>
                            <a:srgbClr val="000000"/>
                          </a:solidFill>
                          <a:latin typeface="Arial"/>
                        </a:rPr>
                        <a:t>Kotak Multi Asset Allocation Fund Reg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xxxxxxx16939</a:t>
                      </a:r>
                    </a:p>
                  </a:txBody>
                  <a:tcPr>
                    <a:solidFill>
                      <a:srgbClr val="D5E3CF"/>
                    </a:solidFill>
                  </a:tcPr>
                </a:tc>
                <a:tc>
                  <a:txBody>
                    <a:bodyPr anchorCtr="0"/>
                    <a:lstStyle/>
                    <a:p>
                      <a:pPr algn="l"/>
                      <a:r>
                        <a:rPr sz="900" dirty="1">
                          <a:solidFill>
                            <a:srgbClr val="000000"/>
                          </a:solidFill>
                          <a:latin typeface="Arial"/>
                        </a:rPr>
                        <a:t>ICIC0006239</a:t>
                      </a:r>
                    </a:p>
                  </a:txBody>
                  <a:tcPr>
                    <a:solidFill>
                      <a:srgbClr val="D5E3CF"/>
                    </a:solidFill>
                  </a:tcPr>
                </a:tc>
                <a:tc>
                  <a:txBody>
                    <a:bodyPr anchorCtr="0"/>
                    <a:lstStyle/>
                    <a:p>
                      <a:pPr algn="l"/>
                      <a:r>
                        <a:rPr sz="900" dirty="1">
                          <a:solidFill>
                            <a:srgbClr val="000000"/>
                          </a:solidFill>
                          <a:latin typeface="Arial"/>
                        </a:rPr>
                        <a:t>WISHWESH GANDHI</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PRABHA ANIL GANDHI</a:t>
                      </a:r>
                    </a:p>
                  </a:txBody>
                  <a:tcPr>
                    <a:solidFill>
                      <a:srgbClr val="D5E3CF"/>
                    </a:solidFill>
                  </a:tcPr>
                </a:tc>
                <a:tc>
                  <a:txBody>
                    <a:bodyPr anchorCtr="0"/>
                    <a:lstStyle/>
                    <a:p>
                      <a:pPr algn="l"/>
                      <a:r>
                        <a:rPr sz="900" dirty="1">
                          <a:solidFill>
                            <a:srgbClr val="000000"/>
                          </a:solidFill>
                          <a:latin typeface="Arial"/>
                        </a:rPr>
                        <a:t>14419987/02</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xxxxxxx16939</a:t>
                      </a:r>
                    </a:p>
                  </a:txBody>
                  <a:tcPr>
                    <a:solidFill>
                      <a:srgbClr val="D5E3CF"/>
                    </a:solidFill>
                  </a:tcPr>
                </a:tc>
                <a:tc>
                  <a:txBody>
                    <a:bodyPr anchorCtr="0"/>
                    <a:lstStyle/>
                    <a:p>
                      <a:pPr algn="l"/>
                      <a:r>
                        <a:rPr sz="900" dirty="1">
                          <a:solidFill>
                            <a:srgbClr val="000000"/>
                          </a:solidFill>
                          <a:latin typeface="Arial"/>
                        </a:rPr>
                        <a:t>ICIC0006239</a:t>
                      </a:r>
                    </a:p>
                  </a:txBody>
                  <a:tcPr>
                    <a:solidFill>
                      <a:srgbClr val="D5E3CF"/>
                    </a:solidFill>
                  </a:tcPr>
                </a:tc>
                <a:tc>
                  <a:txBody>
                    <a:bodyPr anchorCtr="0"/>
                    <a:lstStyle/>
                    <a:p>
                      <a:pPr algn="l"/>
                      <a:r>
                        <a:rPr sz="900" dirty="1">
                          <a:solidFill>
                            <a:srgbClr val="000000"/>
                          </a:solidFill>
                          <a:latin typeface="Arial"/>
                        </a:rPr>
                        <a:t>WISHWESH GANDHI</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PRABHA ANIL GANDHI</a:t>
                      </a:r>
                    </a:p>
                  </a:txBody>
                  <a:tcPr>
                    <a:solidFill>
                      <a:srgbClr val="D5E3CF"/>
                    </a:solidFill>
                  </a:tcPr>
                </a:tc>
                <a:tc>
                  <a:txBody>
                    <a:bodyPr anchorCtr="0"/>
                    <a:lstStyle/>
                    <a:p>
                      <a:pPr algn="l"/>
                      <a:r>
                        <a:rPr sz="900" dirty="1">
                          <a:solidFill>
                            <a:srgbClr val="000000"/>
                          </a:solidFill>
                          <a:latin typeface="Arial"/>
                        </a:rPr>
                        <a:t>27796696/36</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xxxxxxx16939</a:t>
                      </a:r>
                    </a:p>
                  </a:txBody>
                  <a:tcPr>
                    <a:solidFill>
                      <a:srgbClr val="D5E3CF"/>
                    </a:solidFill>
                  </a:tcPr>
                </a:tc>
                <a:tc>
                  <a:txBody>
                    <a:bodyPr anchorCtr="0"/>
                    <a:lstStyle/>
                    <a:p>
                      <a:pPr algn="l"/>
                      <a:r>
                        <a:rPr sz="900" dirty="1">
                          <a:solidFill>
                            <a:srgbClr val="000000"/>
                          </a:solidFill>
                          <a:latin typeface="Arial"/>
                        </a:rPr>
                        <a:t>ICIC0006239</a:t>
                      </a:r>
                    </a:p>
                  </a:txBody>
                  <a:tcPr>
                    <a:solidFill>
                      <a:srgbClr val="D5E3CF"/>
                    </a:solidFill>
                  </a:tcPr>
                </a:tc>
                <a:tc>
                  <a:txBody>
                    <a:bodyPr anchorCtr="0"/>
                    <a:lstStyle/>
                    <a:p>
                      <a:pPr algn="l"/>
                      <a:r>
                        <a:rPr sz="900" dirty="1">
                          <a:solidFill>
                            <a:srgbClr val="000000"/>
                          </a:solidFill>
                          <a:latin typeface="Arial"/>
                        </a:rPr>
                        <a:t>WISHWESH GANDHI</a:t>
                      </a:r>
                    </a:p>
                  </a:txBody>
                  <a:tcPr>
                    <a:solidFill>
                      <a:srgbClr val="D5E3CF"/>
                    </a:solidFill>
                  </a:tcPr>
                </a:tc>
              </a:tr>
              <a:tr h="254000">
                <a:tc>
                  <a:txBody>
                    <a:bodyPr anchorCtr="0"/>
                    <a:lstStyle/>
                    <a:p>
                      <a:pPr algn="ctr"/>
                      <a:r>
                        <a:rPr sz="900" dirty="1">
                          <a:solidFill>
                            <a:srgbClr val="000000"/>
                          </a:solidFill>
                        </a:rPr>
                        <a:t>4</a:t>
                      </a:r>
                    </a:p>
                  </a:txBody>
                  <a:tcPr>
                    <a:solidFill>
                      <a:srgbClr val="D5E3CF"/>
                    </a:solidFill>
                  </a:tcPr>
                </a:tc>
                <a:tc>
                  <a:txBody>
                    <a:bodyPr anchorCtr="0"/>
                    <a:lstStyle/>
                    <a:p>
                      <a:pPr algn="l"/>
                      <a:r>
                        <a:rPr sz="900" dirty="1">
                          <a:solidFill>
                            <a:srgbClr val="000000"/>
                          </a:solidFill>
                        </a:rPr>
                        <a:t>PRABHA ANIL GANDHI</a:t>
                      </a:r>
                    </a:p>
                  </a:txBody>
                  <a:tcPr>
                    <a:solidFill>
                      <a:srgbClr val="D5E3CF"/>
                    </a:solidFill>
                  </a:tcPr>
                </a:tc>
                <a:tc>
                  <a:txBody>
                    <a:bodyPr anchorCtr="0"/>
                    <a:lstStyle/>
                    <a:p>
                      <a:pPr algn="l"/>
                      <a:r>
                        <a:rPr sz="900" dirty="1">
                          <a:solidFill>
                            <a:srgbClr val="000000"/>
                          </a:solidFill>
                        </a:rPr>
                        <a:t>477325462186</a:t>
                      </a:r>
                    </a:p>
                  </a:txBody>
                  <a:tcPr>
                    <a:solidFill>
                      <a:srgbClr val="D5E3CF"/>
                    </a:solidFill>
                  </a:tcPr>
                </a:tc>
                <a:tc>
                  <a:txBody>
                    <a:bodyPr anchorCtr="0"/>
                    <a:lstStyle/>
                    <a:p>
                      <a:pPr algn="l"/>
                      <a:r>
                        <a:rPr sz="900" dirty="1">
                          <a:solidFill>
                            <a:srgbClr val="000000"/>
                          </a:solidFill>
                        </a:rPr>
                        <a:t>Nippon India Multi Cap Fund (G)</a:t>
                      </a:r>
                    </a:p>
                  </a:txBody>
                  <a:tcPr>
                    <a:solidFill>
                      <a:srgbClr val="D5E3CF"/>
                    </a:solidFill>
                  </a:tcPr>
                </a:tc>
                <a:tc>
                  <a:txBody>
                    <a:bodyPr anchorCtr="0"/>
                    <a:lstStyle/>
                    <a:p>
                      <a:pPr algn="l"/>
                      <a:r>
                        <a:rPr sz="900" dirty="1">
                          <a:solidFill>
                            <a:srgbClr val="000000"/>
                          </a:solidFill>
                        </a:rPr>
                        <a:t>ICICI Bank Ltd</a:t>
                      </a:r>
                    </a:p>
                  </a:txBody>
                  <a:tcPr>
                    <a:solidFill>
                      <a:srgbClr val="D5E3CF"/>
                    </a:solidFill>
                  </a:tcPr>
                </a:tc>
                <a:tc>
                  <a:txBody>
                    <a:bodyPr anchorCtr="0"/>
                    <a:lstStyle/>
                    <a:p>
                      <a:pPr algn="l"/>
                      <a:r>
                        <a:rPr sz="900" dirty="1">
                          <a:solidFill>
                            <a:srgbClr val="000000"/>
                          </a:solidFill>
                        </a:rPr>
                        <a:t>xxxxxxx16939</a:t>
                      </a:r>
                    </a:p>
                  </a:txBody>
                  <a:tcPr>
                    <a:solidFill>
                      <a:srgbClr val="D5E3CF"/>
                    </a:solidFill>
                  </a:tcPr>
                </a:tc>
                <a:tc>
                  <a:txBody>
                    <a:bodyPr anchorCtr="0"/>
                    <a:lstStyle/>
                    <a:p>
                      <a:pPr algn="l"/>
                      <a:r>
                        <a:rPr sz="900" dirty="1">
                          <a:solidFill>
                            <a:srgbClr val="000000"/>
                          </a:solidFill>
                        </a:rPr>
                        <a:t>ICIC0006239</a:t>
                      </a:r>
                    </a:p>
                  </a:txBody>
                  <a:tcPr>
                    <a:solidFill>
                      <a:srgbClr val="D5E3CF"/>
                    </a:solidFill>
                  </a:tcPr>
                </a:tc>
                <a:tc>
                  <a:txBody>
                    <a:bodyPr anchorCtr="0"/>
                    <a:lstStyle/>
                    <a:p>
                      <a:pPr algn="l"/>
                      <a:r>
                        <a:rPr sz="900" dirty="1">
                          <a:solidFill>
                            <a:srgbClr val="000000"/>
                          </a:solidFill>
                        </a:rPr>
                        <a:t>WISHWESH GANDHI</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22555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Kotak Multi Asset Allocation Fund Reg (G)</a:t>
                      </a:r>
                    </a:p>
                  </a:txBody>
                  <a:tcPr>
                    <a:solidFill>
                      <a:srgbClr val="D5E3CF"/>
                    </a:solidFill>
                  </a:tcPr>
                </a:tc>
                <a:tc>
                  <a:txBody>
                    <a:bodyPr anchorCtr="0"/>
                    <a:lstStyle/>
                    <a:p>
                      <a:pPr algn="r"/>
                      <a:r>
                        <a:rPr sz="1600" dirty="1">
                          <a:solidFill>
                            <a:srgbClr val="000000"/>
                          </a:solidFill>
                          <a:latin typeface="Arial"/>
                        </a:rPr>
                        <a:t>1,52,059</a:t>
                      </a:r>
                    </a:p>
                  </a:txBody>
                  <a:tcPr>
                    <a:solidFill>
                      <a:srgbClr val="D5E3CF"/>
                    </a:solidFill>
                  </a:tcPr>
                </a:tc>
                <a:tc>
                  <a:txBody>
                    <a:bodyPr anchorCtr="0"/>
                    <a:lstStyle/>
                    <a:p>
                      <a:pPr algn="r"/>
                      <a:r>
                        <a:rPr sz="1600" dirty="1">
                          <a:solidFill>
                            <a:srgbClr val="000000"/>
                          </a:solidFill>
                          <a:latin typeface="Arial"/>
                        </a:rPr>
                        <a:t>1,57,763</a:t>
                      </a:r>
                    </a:p>
                  </a:txBody>
                  <a:tcPr>
                    <a:solidFill>
                      <a:srgbClr val="D5E3CF"/>
                    </a:solidFill>
                  </a:tcPr>
                </a:tc>
                <a:tc>
                  <a:txBody>
                    <a:bodyPr anchorCtr="0"/>
                    <a:lstStyle/>
                    <a:p>
                      <a:pPr algn="r"/>
                      <a:r>
                        <a:rPr sz="1600" dirty="1">
                          <a:solidFill>
                            <a:srgbClr val="000000"/>
                          </a:solidFill>
                          <a:latin typeface="Arial"/>
                        </a:rPr>
                        <a:t>5.00</a:t>
                      </a:r>
                    </a:p>
                  </a:txBody>
                  <a:tcPr>
                    <a:solidFill>
                      <a:srgbClr val="D5E3CF"/>
                    </a:solidFill>
                  </a:tcPr>
                </a:tc>
                <a:tc>
                  <a:txBody>
                    <a:bodyPr anchorCtr="0"/>
                    <a:lstStyle/>
                    <a:p>
                      <a:pPr algn="r"/>
                      <a:r>
                        <a:rPr sz="1600" dirty="1">
                          <a:solidFill>
                            <a:srgbClr val="000000"/>
                          </a:solidFill>
                          <a:latin typeface="Arial"/>
                        </a:rPr>
                        <a:t>15.03</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50,000</a:t>
                      </a:r>
                    </a:p>
                  </a:txBody>
                  <a:tcPr>
                    <a:solidFill>
                      <a:srgbClr val="D5E3CF"/>
                    </a:solidFill>
                  </a:tcPr>
                </a:tc>
                <a:tc>
                  <a:txBody>
                    <a:bodyPr anchorCtr="0"/>
                    <a:lstStyle/>
                    <a:p>
                      <a:pPr algn="r"/>
                      <a:r>
                        <a:rPr sz="1600" dirty="1">
                          <a:solidFill>
                            <a:srgbClr val="000000"/>
                          </a:solidFill>
                          <a:latin typeface="Arial"/>
                        </a:rPr>
                        <a:t>50,909</a:t>
                      </a:r>
                    </a:p>
                  </a:txBody>
                  <a:tcPr>
                    <a:solidFill>
                      <a:srgbClr val="D5E3CF"/>
                    </a:solidFill>
                  </a:tcPr>
                </a:tc>
                <a:tc>
                  <a:txBody>
                    <a:bodyPr anchorCtr="0"/>
                    <a:lstStyle/>
                    <a:p>
                      <a:pPr algn="r"/>
                      <a:r>
                        <a:rPr sz="1600" dirty="1">
                          <a:solidFill>
                            <a:srgbClr val="000000"/>
                          </a:solidFill>
                          <a:latin typeface="Arial"/>
                        </a:rPr>
                        <a:t>2.50</a:t>
                      </a:r>
                    </a:p>
                  </a:txBody>
                  <a:tcPr>
                    <a:solidFill>
                      <a:srgbClr val="D5E3CF"/>
                    </a:solidFill>
                  </a:tcPr>
                </a:tc>
                <a:tc>
                  <a:txBody>
                    <a:bodyPr anchorCtr="0"/>
                    <a:lstStyle/>
                    <a:p>
                      <a:pPr algn="r"/>
                      <a:r>
                        <a:rPr sz="1600" dirty="1">
                          <a:solidFill>
                            <a:srgbClr val="000000"/>
                          </a:solidFill>
                          <a:latin typeface="Arial"/>
                        </a:rPr>
                        <a:t>4.94</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5,09,463</a:t>
                      </a:r>
                    </a:p>
                  </a:txBody>
                  <a:tcPr>
                    <a:solidFill>
                      <a:srgbClr val="D5E3CF"/>
                    </a:solidFill>
                  </a:tcPr>
                </a:tc>
                <a:tc>
                  <a:txBody>
                    <a:bodyPr anchorCtr="0"/>
                    <a:lstStyle/>
                    <a:p>
                      <a:pPr algn="r"/>
                      <a:r>
                        <a:rPr sz="1600" dirty="1">
                          <a:solidFill>
                            <a:srgbClr val="000000"/>
                          </a:solidFill>
                          <a:latin typeface="Arial"/>
                        </a:rPr>
                        <a:t>4,98,343</a:t>
                      </a:r>
                    </a:p>
                  </a:txBody>
                  <a:tcPr>
                    <a:solidFill>
                      <a:srgbClr val="D5E3CF"/>
                    </a:solidFill>
                  </a:tcPr>
                </a:tc>
                <a:tc>
                  <a:txBody>
                    <a:bodyPr anchorCtr="0"/>
                    <a:lstStyle/>
                    <a:p>
                      <a:pPr algn="r"/>
                      <a:r>
                        <a:rPr sz="1600" dirty="1">
                          <a:solidFill>
                            <a:srgbClr val="000000"/>
                          </a:solidFill>
                          <a:latin typeface="Arial"/>
                        </a:rPr>
                        <a:t>-3.51</a:t>
                      </a:r>
                    </a:p>
                  </a:txBody>
                  <a:tcPr>
                    <a:solidFill>
                      <a:srgbClr val="D5E3CF"/>
                    </a:solidFill>
                  </a:tcPr>
                </a:tc>
                <a:tc>
                  <a:txBody>
                    <a:bodyPr anchorCtr="0"/>
                    <a:lstStyle/>
                    <a:p>
                      <a:pPr algn="r"/>
                      <a:r>
                        <a:rPr sz="1600" dirty="1">
                          <a:solidFill>
                            <a:srgbClr val="000000"/>
                          </a:solidFill>
                          <a:latin typeface="Arial"/>
                        </a:rPr>
                        <a:t>50.37</a:t>
                      </a:r>
                    </a:p>
                  </a:txBody>
                  <a:tcPr>
                    <a:solidFill>
                      <a:srgbClr val="D5E3CF"/>
                    </a:solidFill>
                  </a:tcPr>
                </a:tc>
              </a:tr>
              <a:tr h="317500">
                <a:tc>
                  <a:txBody>
                    <a:bodyPr anchorCtr="0"/>
                    <a:lstStyle/>
                    <a:p>
                      <a:pPr algn="r"/>
                      <a:r>
                        <a:rPr sz="1600" dirty="1">
                          <a:solidFill>
                            <a:srgbClr val="000000"/>
                          </a:solidFill>
                        </a:rPr>
                        <a:t>4</a:t>
                      </a:r>
                    </a:p>
                  </a:txBody>
                  <a:tcPr>
                    <a:solidFill>
                      <a:srgbClr val="D5E3CF"/>
                    </a:solidFill>
                  </a:tcPr>
                </a:tc>
                <a:tc>
                  <a:txBody>
                    <a:bodyPr anchorCtr="0"/>
                    <a:lstStyle/>
                    <a:p>
                      <a:pPr algn="l"/>
                      <a:r>
                        <a:rPr sz="1600" dirty="1">
                          <a:solidFill>
                            <a:srgbClr val="000000"/>
                          </a:solidFill>
                        </a:rPr>
                        <a:t>Nippon India Multi Cap Fund (G)</a:t>
                      </a:r>
                    </a:p>
                  </a:txBody>
                  <a:tcPr>
                    <a:solidFill>
                      <a:srgbClr val="D5E3CF"/>
                    </a:solidFill>
                  </a:tcPr>
                </a:tc>
                <a:tc>
                  <a:txBody>
                    <a:bodyPr anchorCtr="0"/>
                    <a:lstStyle/>
                    <a:p>
                      <a:pPr algn="r"/>
                      <a:r>
                        <a:rPr sz="1600" dirty="1">
                          <a:solidFill>
                            <a:srgbClr val="000000"/>
                          </a:solidFill>
                        </a:rPr>
                        <a:t>3,00,000</a:t>
                      </a:r>
                    </a:p>
                  </a:txBody>
                  <a:tcPr>
                    <a:solidFill>
                      <a:srgbClr val="D5E3CF"/>
                    </a:solidFill>
                  </a:tcPr>
                </a:tc>
                <a:tc>
                  <a:txBody>
                    <a:bodyPr anchorCtr="0"/>
                    <a:lstStyle/>
                    <a:p>
                      <a:pPr algn="r"/>
                      <a:r>
                        <a:rPr sz="1600" dirty="1">
                          <a:solidFill>
                            <a:srgbClr val="000000"/>
                          </a:solidFill>
                        </a:rPr>
                        <a:t>3,24,611</a:t>
                      </a:r>
                    </a:p>
                  </a:txBody>
                  <a:tcPr>
                    <a:solidFill>
                      <a:srgbClr val="D5E3CF"/>
                    </a:solidFill>
                  </a:tcPr>
                </a:tc>
                <a:tc>
                  <a:txBody>
                    <a:bodyPr anchorCtr="0"/>
                    <a:lstStyle/>
                    <a:p>
                      <a:pPr algn="r"/>
                      <a:r>
                        <a:rPr sz="1600" dirty="1">
                          <a:solidFill>
                            <a:srgbClr val="000000"/>
                          </a:solidFill>
                        </a:rPr>
                        <a:t>9.33</a:t>
                      </a:r>
                    </a:p>
                  </a:txBody>
                  <a:tcPr>
                    <a:solidFill>
                      <a:srgbClr val="D5E3CF"/>
                    </a:solidFill>
                  </a:tcPr>
                </a:tc>
                <a:tc>
                  <a:txBody>
                    <a:bodyPr anchorCtr="0"/>
                    <a:lstStyle/>
                    <a:p>
                      <a:pPr algn="r"/>
                      <a:r>
                        <a:rPr sz="1600" dirty="1">
                          <a:solidFill>
                            <a:srgbClr val="000000"/>
                          </a:solidFill>
                        </a:rPr>
                        <a:t>29.66</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10,11,522.63</a:t>
                      </a:r>
                    </a:p>
                  </a:txBody>
                  <a:tcPr>
                    <a:solidFill>
                      <a:srgbClr val="70AD47"/>
                    </a:solidFill>
                  </a:tcPr>
                </a:tc>
                <a:tc>
                  <a:txBody>
                    <a:bodyPr anchorCtr="0"/>
                    <a:lstStyle/>
                    <a:p>
                      <a:pPr algn="r"/>
                      <a:r>
                        <a:rPr sz="1600" dirty="1">
                          <a:solidFill>
                            <a:srgbClr val="FFFFFF"/>
                          </a:solidFill>
                        </a:rPr>
                        <a:t>10,31,625.70</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000000"/>
              </a:solidFill>
              <a:latin typeface="Arial"/>
            </a:endParaRP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3,00,000</a:t>
                      </a:r>
                    </a:p>
                  </a:txBody>
                  <a:tcPr/>
                </a:tc>
                <a:tc>
                  <a:txBody>
                    <a:bodyPr anchorCtr="0"/>
                    <a:lstStyle/>
                    <a:p>
                      <a:pPr algn="r"/>
                      <a:endParaRPr>
                        <a:latin typeface="Arial Narrow"/>
                      </a:endParaRPr>
                    </a:p>
                  </a:txBody>
                  <a:tcPr/>
                </a:tc>
                <a:tc>
                  <a:txBody>
                    <a:bodyPr anchorCtr="0"/>
                    <a:lstStyle/>
                    <a:p>
                      <a:pPr algn="r"/>
                      <a:r>
                        <a:rPr dirty="1">
                          <a:latin typeface="Arial Narrow"/>
                        </a:rPr>
                        <a:t>7,00,003</a:t>
                      </a:r>
                    </a:p>
                  </a:txBody>
                  <a:tcPr/>
                </a:tc>
                <a:tc>
                  <a:txBody>
                    <a:bodyPr anchorCtr="0"/>
                    <a:lstStyle/>
                    <a:p>
                      <a:pPr algn="r"/>
                      <a:r>
                        <a:rPr dirty="1">
                          <a:latin typeface="Arial Narrow"/>
                        </a:rPr>
                        <a:t>10,00,002</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3,00,000</a:t>
                      </a:r>
                    </a:p>
                  </a:txBody>
                  <a:tcPr/>
                </a:tc>
                <a:tc>
                  <a:txBody>
                    <a:bodyPr anchorCtr="0"/>
                    <a:lstStyle/>
                    <a:p>
                      <a:pPr algn="r"/>
                      <a:endParaRPr>
                        <a:latin typeface="Arial Narrow"/>
                      </a:endParaRPr>
                    </a:p>
                  </a:txBody>
                  <a:tcPr/>
                </a:tc>
                <a:tc>
                  <a:txBody>
                    <a:bodyPr anchorCtr="0"/>
                    <a:lstStyle/>
                    <a:p>
                      <a:pPr algn="r"/>
                      <a:r>
                        <a:rPr dirty="1">
                          <a:latin typeface="Arial Narrow"/>
                        </a:rPr>
                        <a:t>7,00,003</a:t>
                      </a:r>
                    </a:p>
                  </a:txBody>
                  <a:tcPr/>
                </a:tc>
                <a:tc>
                  <a:txBody>
                    <a:bodyPr anchorCtr="0"/>
                    <a:lstStyle/>
                    <a:p>
                      <a:pPr algn="r"/>
                      <a:r>
                        <a:rPr dirty="1">
                          <a:latin typeface="Arial Narrow"/>
                        </a:rPr>
                        <a:t>10,00,002</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3,03,773</a:t>
                      </a:r>
                    </a:p>
                  </a:txBody>
                  <a:tcPr/>
                </a:tc>
                <a:tc>
                  <a:txBody>
                    <a:bodyPr anchorCtr="0"/>
                    <a:lstStyle/>
                    <a:p>
                      <a:pPr algn="r"/>
                      <a:endParaRPr>
                        <a:latin typeface="Arial Narrow"/>
                      </a:endParaRPr>
                    </a:p>
                  </a:txBody>
                  <a:tcPr/>
                </a:tc>
                <a:tc>
                  <a:txBody>
                    <a:bodyPr anchorCtr="0"/>
                    <a:lstStyle/>
                    <a:p>
                      <a:pPr algn="r"/>
                      <a:r>
                        <a:rPr dirty="1">
                          <a:latin typeface="Arial Narrow"/>
                        </a:rPr>
                        <a:t>7,02,958</a:t>
                      </a:r>
                    </a:p>
                  </a:txBody>
                  <a:tcPr/>
                </a:tc>
                <a:tc>
                  <a:txBody>
                    <a:bodyPr anchorCtr="0"/>
                    <a:lstStyle/>
                    <a:p>
                      <a:pPr algn="r"/>
                      <a:r>
                        <a:rPr dirty="1">
                          <a:latin typeface="Arial Narrow"/>
                        </a:rPr>
                        <a:t>10,06,731</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3,773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2,955</a:t>
                      </a:r>
                    </a:p>
                  </a:txBody>
                  <a:tcPr>
                    <a:solidFill>
                      <a:srgbClr val="0066CC"/>
                    </a:solidFill>
                  </a:tcPr>
                </a:tc>
                <a:tc>
                  <a:txBody>
                    <a:bodyPr anchorCtr="0"/>
                    <a:lstStyle/>
                    <a:p>
                      <a:pPr algn="r"/>
                      <a:r>
                        <a:rPr dirty="1">
                          <a:solidFill>
                            <a:srgbClr val="FFFF00"/>
                          </a:solidFill>
                          <a:latin typeface="Arial Narrow"/>
                        </a:rPr>
                        <a:t>6,729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27.26</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8.10</a:t>
                      </a:r>
                    </a:p>
                  </a:txBody>
                  <a:tcPr>
                    <a:solidFill>
                      <a:srgbClr val="008000"/>
                    </a:solidFill>
                  </a:tcPr>
                </a:tc>
                <a:tc>
                  <a:txBody>
                    <a:bodyPr anchorCtr="0"/>
                    <a:lstStyle/>
                    <a:p>
                      <a:pPr algn="r"/>
                      <a:r>
                        <a:rPr sz="3000" dirty="1">
                          <a:solidFill>
                            <a:srgbClr val="FFFFFF"/>
                          </a:solidFill>
                          <a:latin typeface="Arial Narrow"/>
                        </a:rPr>
                        <a:t>13.34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3,03,773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7,02,958</a:t>
                      </a:r>
                    </a:p>
                  </a:txBody>
                  <a:tcPr>
                    <a:solidFill>
                      <a:srgbClr val="0066CC"/>
                    </a:solidFill>
                  </a:tcPr>
                </a:tc>
                <a:tc>
                  <a:txBody>
                    <a:bodyPr anchorCtr="0"/>
                    <a:lstStyle/>
                    <a:p>
                      <a:pPr algn="r"/>
                      <a:r>
                        <a:rPr dirty="1">
                          <a:solidFill>
                            <a:srgbClr val="FFFF00"/>
                          </a:solidFill>
                          <a:latin typeface="Arial Narrow"/>
                        </a:rPr>
                        <a:t>10,06,731</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5,59,463</a:t>
                      </a:r>
                    </a:p>
                  </a:txBody>
                  <a:tcPr/>
                </a:tc>
                <a:tc>
                  <a:txBody>
                    <a:bodyPr anchorCtr="0"/>
                    <a:lstStyle/>
                    <a:p>
                      <a:pPr algn="r"/>
                      <a:r>
                        <a:rPr dirty="1">
                          <a:latin typeface="Arial Narrow"/>
                        </a:rPr>
                        <a:t>1,52,059</a:t>
                      </a:r>
                    </a:p>
                  </a:txBody>
                  <a:tcPr/>
                </a:tc>
                <a:tc>
                  <a:txBody>
                    <a:bodyPr anchorCtr="0"/>
                    <a:lstStyle/>
                    <a:p>
                      <a:pPr algn="r"/>
                      <a:endParaRPr>
                        <a:latin typeface="Arial Narrow"/>
                      </a:endParaRPr>
                    </a:p>
                  </a:txBody>
                  <a:tcPr/>
                </a:tc>
                <a:tc>
                  <a:txBody>
                    <a:bodyPr anchorCtr="0"/>
                    <a:lstStyle/>
                    <a:p>
                      <a:pPr algn="r"/>
                      <a:r>
                        <a:rPr dirty="1">
                          <a:latin typeface="Arial Narrow"/>
                        </a:rPr>
                        <a:t>7,11,523</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7,11,523</a:t>
                      </a:r>
                    </a:p>
                  </a:txBody>
                  <a:tcPr/>
                </a:tc>
                <a:tc>
                  <a:txBody>
                    <a:bodyPr anchorCtr="0"/>
                    <a:lstStyle/>
                    <a:p>
                      <a:pPr algn="r"/>
                      <a:r>
                        <a:rPr dirty="1">
                          <a:latin typeface="Arial Narrow"/>
                        </a:rPr>
                        <a:t>7,11,523</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5,59,463</a:t>
                      </a:r>
                    </a:p>
                  </a:txBody>
                  <a:tcPr/>
                </a:tc>
                <a:tc>
                  <a:txBody>
                    <a:bodyPr anchorCtr="0"/>
                    <a:lstStyle/>
                    <a:p>
                      <a:pPr algn="r"/>
                      <a:r>
                        <a:rPr dirty="1">
                          <a:latin typeface="Arial Narrow"/>
                        </a:rPr>
                        <a:t>1,52,059</a:t>
                      </a:r>
                    </a:p>
                  </a:txBody>
                  <a:tcPr/>
                </a:tc>
                <a:tc>
                  <a:txBody>
                    <a:bodyPr anchorCtr="0"/>
                    <a:lstStyle/>
                    <a:p>
                      <a:pPr algn="r"/>
                      <a:r>
                        <a:rPr dirty="1">
                          <a:latin typeface="Arial Narrow"/>
                        </a:rPr>
                        <a:t>-7,11,523</a:t>
                      </a: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8,73,863</a:t>
                      </a:r>
                    </a:p>
                  </a:txBody>
                  <a:tcPr/>
                </a:tc>
                <a:tc>
                  <a:txBody>
                    <a:bodyPr anchorCtr="0"/>
                    <a:lstStyle/>
                    <a:p>
                      <a:pPr algn="r"/>
                      <a:r>
                        <a:rPr dirty="1">
                          <a:latin typeface="Arial Narrow"/>
                        </a:rPr>
                        <a:t>1,57,763</a:t>
                      </a:r>
                    </a:p>
                  </a:txBody>
                  <a:tcPr/>
                </a:tc>
                <a:tc>
                  <a:txBody>
                    <a:bodyPr anchorCtr="0"/>
                    <a:lstStyle/>
                    <a:p>
                      <a:pPr algn="r"/>
                      <a:endParaRPr>
                        <a:latin typeface="Arial Narrow"/>
                      </a:endParaRPr>
                    </a:p>
                  </a:txBody>
                  <a:tcPr/>
                </a:tc>
                <a:tc>
                  <a:txBody>
                    <a:bodyPr anchorCtr="0"/>
                    <a:lstStyle/>
                    <a:p>
                      <a:pPr algn="r"/>
                      <a:r>
                        <a:rPr dirty="1">
                          <a:latin typeface="Arial Narrow"/>
                        </a:rPr>
                        <a:t>10,31,626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10,627</a:t>
                      </a:r>
                    </a:p>
                  </a:txBody>
                  <a:tcPr>
                    <a:solidFill>
                      <a:srgbClr val="0066CC"/>
                    </a:solidFill>
                  </a:tcPr>
                </a:tc>
                <a:tc>
                  <a:txBody>
                    <a:bodyPr anchorCtr="0"/>
                    <a:lstStyle/>
                    <a:p>
                      <a:pPr algn="r"/>
                      <a:r>
                        <a:rPr dirty="1">
                          <a:solidFill>
                            <a:srgbClr val="FFFF00"/>
                          </a:solidFill>
                          <a:latin typeface="Arial Narrow"/>
                        </a:rPr>
                        <a:t>5,704</a:t>
                      </a:r>
                    </a:p>
                  </a:txBody>
                  <a:tcPr>
                    <a:solidFill>
                      <a:srgbClr val="0066CC"/>
                    </a:solidFill>
                  </a:tcPr>
                </a:tc>
                <a:tc>
                  <a:txBody>
                    <a:bodyPr anchorCtr="0"/>
                    <a:lstStyle/>
                    <a:p>
                      <a:pPr algn="r"/>
                      <a:r>
                        <a:rPr dirty="1">
                          <a:solidFill>
                            <a:srgbClr val="FFFF00"/>
                          </a:solidFill>
                          <a:latin typeface="Arial Narrow"/>
                        </a:rPr>
                        <a:t>8,565</a:t>
                      </a:r>
                    </a:p>
                  </a:txBody>
                  <a:tcPr>
                    <a:solidFill>
                      <a:srgbClr val="0066CC"/>
                    </a:solidFill>
                  </a:tcPr>
                </a:tc>
                <a:tc>
                  <a:txBody>
                    <a:bodyPr anchorCtr="0"/>
                    <a:lstStyle/>
                    <a:p>
                      <a:pPr algn="r"/>
                      <a:r>
                        <a:rPr dirty="1">
                          <a:solidFill>
                            <a:srgbClr val="FFFF00"/>
                          </a:solidFill>
                          <a:latin typeface="Arial Narrow"/>
                        </a:rPr>
                        <a:t>24,895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1.77</a:t>
                      </a:r>
                    </a:p>
                  </a:txBody>
                  <a:tcPr>
                    <a:solidFill>
                      <a:srgbClr val="008000"/>
                    </a:solidFill>
                  </a:tcPr>
                </a:tc>
                <a:tc>
                  <a:txBody>
                    <a:bodyPr anchorCtr="0"/>
                    <a:lstStyle/>
                    <a:p>
                      <a:pPr algn="r"/>
                      <a:r>
                        <a:rPr dirty="1">
                          <a:solidFill>
                            <a:srgbClr val="FFFFFF"/>
                          </a:solidFill>
                          <a:latin typeface="Arial Narrow"/>
                        </a:rPr>
                        <a:t>5.04</a:t>
                      </a:r>
                    </a:p>
                  </a:txBody>
                  <a:tcPr>
                    <a:solidFill>
                      <a:srgbClr val="008000"/>
                    </a:solidFill>
                  </a:tcPr>
                </a:tc>
                <a:tc>
                  <a:txBody>
                    <a:bodyPr anchorCtr="0"/>
                    <a:lstStyle/>
                    <a:p>
                      <a:pPr algn="r"/>
                      <a:r>
                        <a:rPr dirty="1">
                          <a:solidFill>
                            <a:srgbClr val="FFFFFF"/>
                          </a:solidFill>
                          <a:latin typeface="Arial Narrow"/>
                        </a:rPr>
                        <a:t>7.66</a:t>
                      </a:r>
                    </a:p>
                  </a:txBody>
                  <a:tcPr>
                    <a:solidFill>
                      <a:srgbClr val="008000"/>
                    </a:solidFill>
                  </a:tcPr>
                </a:tc>
                <a:tc>
                  <a:txBody>
                    <a:bodyPr anchorCtr="0"/>
                    <a:lstStyle/>
                    <a:p>
                      <a:pPr algn="r"/>
                      <a:r>
                        <a:rPr sz="3000" dirty="1">
                          <a:solidFill>
                            <a:srgbClr val="FFFFFF"/>
                          </a:solidFill>
                          <a:latin typeface="Arial Narrow"/>
                        </a:rPr>
                        <a:t>3.02</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3,00,000</a:t>
                      </a:r>
                    </a:p>
                  </a:txBody>
                  <a:tcPr/>
                </a:tc>
                <a:tc>
                  <a:txBody>
                    <a:bodyPr anchorCtr="0"/>
                    <a:lstStyle/>
                    <a:p>
                      <a:pPr algn="r"/>
                      <a:endParaRPr>
                        <a:latin typeface="Arial Narrow"/>
                      </a:endParaRPr>
                    </a:p>
                  </a:txBody>
                  <a:tcPr/>
                </a:tc>
                <a:tc>
                  <a:txBody>
                    <a:bodyPr anchorCtr="0"/>
                    <a:lstStyle/>
                    <a:p>
                      <a:pPr algn="r"/>
                      <a:r>
                        <a:rPr dirty="1">
                          <a:latin typeface="Arial Narrow"/>
                        </a:rPr>
                        <a:t>7,00,003</a:t>
                      </a:r>
                    </a:p>
                  </a:txBody>
                  <a:tcPr/>
                </a:tc>
                <a:tc>
                  <a:txBody>
                    <a:bodyPr anchorCtr="0"/>
                    <a:lstStyle/>
                    <a:p>
                      <a:pPr algn="r"/>
                      <a:r>
                        <a:rPr dirty="1">
                          <a:latin typeface="Arial Narrow"/>
                        </a:rPr>
                        <a:t>10,00,002</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5,59,463</a:t>
                      </a:r>
                    </a:p>
                  </a:txBody>
                  <a:tcPr/>
                </a:tc>
                <a:tc>
                  <a:txBody>
                    <a:bodyPr anchorCtr="0"/>
                    <a:lstStyle/>
                    <a:p>
                      <a:pPr algn="r"/>
                      <a:r>
                        <a:rPr dirty="1">
                          <a:latin typeface="Arial Narrow"/>
                        </a:rPr>
                        <a:t>1,52,059</a:t>
                      </a:r>
                    </a:p>
                  </a:txBody>
                  <a:tcPr/>
                </a:tc>
                <a:tc>
                  <a:txBody>
                    <a:bodyPr anchorCtr="0"/>
                    <a:lstStyle/>
                    <a:p>
                      <a:pPr algn="r"/>
                      <a:endParaRPr>
                        <a:latin typeface="Arial Narrow"/>
                      </a:endParaRPr>
                    </a:p>
                  </a:txBody>
                  <a:tcPr/>
                </a:tc>
                <a:tc>
                  <a:txBody>
                    <a:bodyPr anchorCtr="0"/>
                    <a:lstStyle/>
                    <a:p>
                      <a:pPr algn="r"/>
                      <a:r>
                        <a:rPr dirty="1">
                          <a:latin typeface="Arial Narrow"/>
                        </a:rPr>
                        <a:t>7,11,523</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7,11,523</a:t>
                      </a:r>
                    </a:p>
                  </a:txBody>
                  <a:tcPr/>
                </a:tc>
                <a:tc>
                  <a:txBody>
                    <a:bodyPr anchorCtr="0"/>
                    <a:lstStyle/>
                    <a:p>
                      <a:pPr algn="r"/>
                      <a:r>
                        <a:rPr dirty="1">
                          <a:latin typeface="Arial Narrow"/>
                        </a:rPr>
                        <a:t>7,11,523</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8,59,463</a:t>
                      </a:r>
                    </a:p>
                  </a:txBody>
                  <a:tcPr/>
                </a:tc>
                <a:tc>
                  <a:txBody>
                    <a:bodyPr anchorCtr="0"/>
                    <a:lstStyle/>
                    <a:p>
                      <a:pPr algn="r"/>
                      <a:r>
                        <a:rPr dirty="1">
                          <a:latin typeface="Arial Narrow"/>
                        </a:rPr>
                        <a:t>1,52,059</a:t>
                      </a:r>
                    </a:p>
                  </a:txBody>
                  <a:tcPr/>
                </a:tc>
                <a:tc>
                  <a:txBody>
                    <a:bodyPr anchorCtr="0"/>
                    <a:lstStyle/>
                    <a:p>
                      <a:pPr algn="r"/>
                      <a:r>
                        <a:rPr dirty="1">
                          <a:latin typeface="Arial Narrow"/>
                        </a:rPr>
                        <a:t>-11,520</a:t>
                      </a:r>
                    </a:p>
                  </a:txBody>
                  <a:tcPr/>
                </a:tc>
                <a:tc>
                  <a:txBody>
                    <a:bodyPr anchorCtr="0"/>
                    <a:lstStyle/>
                    <a:p>
                      <a:pPr algn="r"/>
                      <a:r>
                        <a:rPr dirty="1">
                          <a:latin typeface="Arial Narrow"/>
                        </a:rPr>
                        <a:t>10,00,002</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8,73,863</a:t>
                      </a:r>
                    </a:p>
                  </a:txBody>
                  <a:tcPr/>
                </a:tc>
                <a:tc>
                  <a:txBody>
                    <a:bodyPr anchorCtr="0"/>
                    <a:lstStyle/>
                    <a:p>
                      <a:pPr algn="r"/>
                      <a:r>
                        <a:rPr dirty="1">
                          <a:latin typeface="Arial Narrow"/>
                        </a:rPr>
                        <a:t>1,57,763</a:t>
                      </a:r>
                    </a:p>
                  </a:txBody>
                  <a:tcPr/>
                </a:tc>
                <a:tc>
                  <a:txBody>
                    <a:bodyPr anchorCtr="0"/>
                    <a:lstStyle/>
                    <a:p>
                      <a:pPr algn="r"/>
                      <a:endParaRPr>
                        <a:latin typeface="Arial Narrow"/>
                      </a:endParaRPr>
                    </a:p>
                  </a:txBody>
                  <a:tcPr/>
                </a:tc>
                <a:tc>
                  <a:txBody>
                    <a:bodyPr anchorCtr="0"/>
                    <a:lstStyle/>
                    <a:p>
                      <a:pPr algn="r"/>
                      <a:r>
                        <a:rPr dirty="1">
                          <a:latin typeface="Arial Narrow"/>
                        </a:rPr>
                        <a:t>10,31,626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14,400</a:t>
                      </a:r>
                    </a:p>
                  </a:txBody>
                  <a:tcPr>
                    <a:solidFill>
                      <a:srgbClr val="0066CC"/>
                    </a:solidFill>
                  </a:tcPr>
                </a:tc>
                <a:tc>
                  <a:txBody>
                    <a:bodyPr anchorCtr="0"/>
                    <a:lstStyle/>
                    <a:p>
                      <a:pPr algn="r"/>
                      <a:r>
                        <a:rPr dirty="1">
                          <a:solidFill>
                            <a:srgbClr val="FFFF00"/>
                          </a:solidFill>
                          <a:latin typeface="Arial Narrow"/>
                        </a:rPr>
                        <a:t>5,704</a:t>
                      </a:r>
                    </a:p>
                  </a:txBody>
                  <a:tcPr>
                    <a:solidFill>
                      <a:srgbClr val="0066CC"/>
                    </a:solidFill>
                  </a:tcPr>
                </a:tc>
                <a:tc>
                  <a:txBody>
                    <a:bodyPr anchorCtr="0"/>
                    <a:lstStyle/>
                    <a:p>
                      <a:pPr algn="r"/>
                      <a:r>
                        <a:rPr dirty="1">
                          <a:solidFill>
                            <a:srgbClr val="FFFF00"/>
                          </a:solidFill>
                          <a:latin typeface="Arial Narrow"/>
                        </a:rPr>
                        <a:t>11,520</a:t>
                      </a:r>
                    </a:p>
                  </a:txBody>
                  <a:tcPr>
                    <a:solidFill>
                      <a:srgbClr val="0066CC"/>
                    </a:solidFill>
                  </a:tcPr>
                </a:tc>
                <a:tc>
                  <a:txBody>
                    <a:bodyPr anchorCtr="0"/>
                    <a:lstStyle/>
                    <a:p>
                      <a:pPr algn="r"/>
                      <a:r>
                        <a:rPr dirty="1">
                          <a:solidFill>
                            <a:srgbClr val="FFFF00"/>
                          </a:solidFill>
                          <a:latin typeface="Arial Narrow"/>
                        </a:rPr>
                        <a:t>31,624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2.36</a:t>
                      </a:r>
                    </a:p>
                  </a:txBody>
                  <a:tcPr>
                    <a:solidFill>
                      <a:srgbClr val="008000"/>
                    </a:solidFill>
                  </a:tcPr>
                </a:tc>
                <a:tc>
                  <a:txBody>
                    <a:bodyPr anchorCtr="0"/>
                    <a:lstStyle/>
                    <a:p>
                      <a:pPr algn="r"/>
                      <a:r>
                        <a:rPr dirty="1">
                          <a:solidFill>
                            <a:srgbClr val="FFFFFF"/>
                          </a:solidFill>
                          <a:latin typeface="Arial Narrow"/>
                        </a:rPr>
                        <a:t>5.04</a:t>
                      </a:r>
                    </a:p>
                  </a:txBody>
                  <a:tcPr>
                    <a:solidFill>
                      <a:srgbClr val="008000"/>
                    </a:solidFill>
                  </a:tcPr>
                </a:tc>
                <a:tc>
                  <a:txBody>
                    <a:bodyPr anchorCtr="0"/>
                    <a:lstStyle/>
                    <a:p>
                      <a:pPr algn="r"/>
                      <a:r>
                        <a:rPr dirty="1">
                          <a:solidFill>
                            <a:srgbClr val="FFFFFF"/>
                          </a:solidFill>
                          <a:latin typeface="Arial Narrow"/>
                        </a:rPr>
                        <a:t>7.68</a:t>
                      </a:r>
                    </a:p>
                  </a:txBody>
                  <a:tcPr>
                    <a:solidFill>
                      <a:srgbClr val="008000"/>
                    </a:solidFill>
                  </a:tcPr>
                </a:tc>
                <a:tc>
                  <a:txBody>
                    <a:bodyPr anchorCtr="0"/>
                    <a:lstStyle/>
                    <a:p>
                      <a:pPr algn="r"/>
                      <a:r>
                        <a:rPr sz="3000" dirty="1">
                          <a:solidFill>
                            <a:srgbClr val="FFFFFF"/>
                          </a:solidFill>
                          <a:latin typeface="Arial Narrow"/>
                        </a:rPr>
                        <a:t>3.60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(₹)10,11,523</a:t>
                      </a:r>
                    </a:p>
                  </a:txBody>
                  <a:tcPr anchor="ctr">
                    <a:solidFill>
                      <a:srgbClr val="D5E3CF"/>
                    </a:solidFill>
                  </a:tcPr>
                </a:tc>
                <a:tc>
                  <a:txBody>
                    <a:bodyPr anchorCtr="0"/>
                    <a:lstStyle/>
                    <a:p>
                      <a:pPr algn="ctr"/>
                      <a:r>
                        <a:rPr dirty="1">
                          <a:solidFill>
                            <a:srgbClr val="000000"/>
                          </a:solidFill>
                          <a:latin typeface="Arial Rounded MT Bold"/>
                        </a:rPr>
                        <a:t>(₹)10,31,626</a:t>
                      </a:r>
                    </a:p>
                  </a:txBody>
                  <a:tcPr anchor="ctr">
                    <a:solidFill>
                      <a:srgbClr val="D5E3CF"/>
                    </a:solidFill>
                  </a:tcPr>
                </a:tc>
                <a:tc>
                  <a:txBody>
                    <a:bodyPr anchorCtr="0"/>
                    <a:lstStyle/>
                    <a:p>
                      <a:pPr algn="ctr"/>
                      <a:r>
                        <a:rPr dirty="1">
                          <a:solidFill>
                            <a:srgbClr val="000000"/>
                          </a:solidFill>
                          <a:latin typeface="Arial Rounded MT Bold"/>
                        </a:rPr>
                        <a:t>(₹)20,103</a:t>
                      </a:r>
                    </a:p>
                  </a:txBody>
                  <a:tcPr anchor="ctr">
                    <a:solidFill>
                      <a:srgbClr val="D5E3CF"/>
                    </a:solidFill>
                  </a:tcPr>
                </a:tc>
                <a:tc>
                  <a:txBody>
                    <a:bodyPr anchorCtr="0"/>
                    <a:lstStyle/>
                    <a:p>
                      <a:pPr algn="ctr"/>
                      <a:r>
                        <a:rPr dirty="1">
                          <a:solidFill>
                            <a:srgbClr val="000000"/>
                          </a:solidFill>
                          <a:latin typeface="Arial Rounded MT Bold"/>
                        </a:rPr>
                        <a:t>2.75%</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2025-01-28T04:25:45.9491478Z</dcterms:created>
  <dcterms:modified xsi:type="dcterms:W3CDTF">2025-01-28T04:25:45.9491478Z</dcterms:modified>
</cp:coreProperties>
</file>