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b468ceab-cf6c-4acf-9387-d753c74e5f87.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b326b50d-9b3b-4e7d-98b0-361abf9119c9.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46c5d6fd-7826-4076-bae9-a024069a3440.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13e817e9-5311-481c-98e4-c7812b1c71eb.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9eb0df0a-b745-4b51-ad1f-1f627635c79f.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7ce97d6c-d7d6-4e6c-9a43-4073f0d021f7.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7,58,235 ]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14-Jan-2003</c:v>
                </c:pt>
                <c:pt idx="1">
                  <c:v>24-Jun-2003</c:v>
                </c:pt>
                <c:pt idx="2">
                  <c:v>02-Dec-2003</c:v>
                </c:pt>
                <c:pt idx="3">
                  <c:v>11-May-2004</c:v>
                </c:pt>
                <c:pt idx="4">
                  <c:v>19-Oct-2004</c:v>
                </c:pt>
                <c:pt idx="5">
                  <c:v>29-Mar-2005</c:v>
                </c:pt>
                <c:pt idx="6">
                  <c:v>06-Sep-2005</c:v>
                </c:pt>
                <c:pt idx="7">
                  <c:v>14-Feb-2006</c:v>
                </c:pt>
                <c:pt idx="8">
                  <c:v>25-Jul-2006</c:v>
                </c:pt>
                <c:pt idx="9">
                  <c:v>02-Jan-2007</c:v>
                </c:pt>
                <c:pt idx="10">
                  <c:v>12-Jun-2007</c:v>
                </c:pt>
                <c:pt idx="11">
                  <c:v>20-Nov-2007</c:v>
                </c:pt>
                <c:pt idx="12">
                  <c:v>29-Apr-2008</c:v>
                </c:pt>
                <c:pt idx="13">
                  <c:v>07-Oct-2008</c:v>
                </c:pt>
                <c:pt idx="14">
                  <c:v>17-Mar-2009</c:v>
                </c:pt>
                <c:pt idx="15">
                  <c:v>25-Aug-2009</c:v>
                </c:pt>
                <c:pt idx="16">
                  <c:v>02-Feb-2010</c:v>
                </c:pt>
                <c:pt idx="17">
                  <c:v>13-Jul-2010</c:v>
                </c:pt>
                <c:pt idx="18">
                  <c:v>21-Dec-2010</c:v>
                </c:pt>
                <c:pt idx="19">
                  <c:v>31-May-2011</c:v>
                </c:pt>
                <c:pt idx="20">
                  <c:v>08-Nov-2011</c:v>
                </c:pt>
                <c:pt idx="21">
                  <c:v>17-Apr-2012</c:v>
                </c:pt>
                <c:pt idx="22">
                  <c:v>25-Sep-2012</c:v>
                </c:pt>
                <c:pt idx="23">
                  <c:v>05-Mar-2013</c:v>
                </c:pt>
                <c:pt idx="24">
                  <c:v>13-Aug-2013</c:v>
                </c:pt>
                <c:pt idx="25">
                  <c:v>21-Jan-2014</c:v>
                </c:pt>
                <c:pt idx="26">
                  <c:v>30-Jun-2014</c:v>
                </c:pt>
                <c:pt idx="27">
                  <c:v>08-Dec-2014</c:v>
                </c:pt>
                <c:pt idx="28">
                  <c:v>18-May-2015</c:v>
                </c:pt>
                <c:pt idx="29">
                  <c:v>26-Oct-2015</c:v>
                </c:pt>
                <c:pt idx="30">
                  <c:v>04-Apr-2016</c:v>
                </c:pt>
                <c:pt idx="31">
                  <c:v>12-Sep-2016</c:v>
                </c:pt>
                <c:pt idx="32">
                  <c:v>20-Feb-2017</c:v>
                </c:pt>
                <c:pt idx="33">
                  <c:v>31-Jul-2017</c:v>
                </c:pt>
                <c:pt idx="34">
                  <c:v>08-Jan-2018</c:v>
                </c:pt>
                <c:pt idx="35">
                  <c:v>18-Jun-2018</c:v>
                </c:pt>
                <c:pt idx="36">
                  <c:v>26-Nov-2018</c:v>
                </c:pt>
                <c:pt idx="37">
                  <c:v>06-May-2019</c:v>
                </c:pt>
                <c:pt idx="38">
                  <c:v>14-Oct-2019</c:v>
                </c:pt>
                <c:pt idx="39">
                  <c:v>23-Mar-2020</c:v>
                </c:pt>
                <c:pt idx="40">
                  <c:v>31-Aug-2020</c:v>
                </c:pt>
                <c:pt idx="41">
                  <c:v>08-Feb-2021</c:v>
                </c:pt>
                <c:pt idx="42">
                  <c:v>19-Jul-2021</c:v>
                </c:pt>
                <c:pt idx="43">
                  <c:v>27-Dec-2021</c:v>
                </c:pt>
                <c:pt idx="44">
                  <c:v>06-Jun-2022</c:v>
                </c:pt>
                <c:pt idx="45">
                  <c:v>14-Nov-2022</c:v>
                </c:pt>
                <c:pt idx="46">
                  <c:v>24-Apr-2023</c:v>
                </c:pt>
                <c:pt idx="47">
                  <c:v>02-Oct-2023</c:v>
                </c:pt>
                <c:pt idx="48">
                  <c:v>11-Mar-2024</c:v>
                </c:pt>
                <c:pt idx="49">
                  <c:v>19-Aug-2024</c:v>
                </c:pt>
                <c:pt idx="50">
                  <c:v>27-Jan-2025</c:v>
                </c:pt>
              </c:strCache>
            </c:strRef>
          </c:cat>
          <c:val>
            <c:numRef>
              <c:f>'Sheet1'!$B$2:$B$52</c:f>
              <c:numCache>
                <c:formatCode>General</c:formatCode>
                <c:ptCount val="51"/>
                <c:pt idx="0">
                  <c:v>20000</c:v>
                </c:pt>
                <c:pt idx="1">
                  <c:v>19543.94</c:v>
                </c:pt>
                <c:pt idx="2">
                  <c:v>18631.82</c:v>
                </c:pt>
                <c:pt idx="3">
                  <c:v>8048.06</c:v>
                </c:pt>
                <c:pt idx="4">
                  <c:v>7731.71</c:v>
                </c:pt>
                <c:pt idx="5">
                  <c:v>7204.23</c:v>
                </c:pt>
                <c:pt idx="6">
                  <c:v>6945.26</c:v>
                </c:pt>
                <c:pt idx="7">
                  <c:v>6361.4</c:v>
                </c:pt>
                <c:pt idx="8">
                  <c:v>5892.98</c:v>
                </c:pt>
                <c:pt idx="9">
                  <c:v>5285.7</c:v>
                </c:pt>
                <c:pt idx="10">
                  <c:v>5051.49</c:v>
                </c:pt>
                <c:pt idx="11">
                  <c:v>4409.5</c:v>
                </c:pt>
                <c:pt idx="12">
                  <c:v>3499.42</c:v>
                </c:pt>
                <c:pt idx="13">
                  <c:v>2797.63</c:v>
                </c:pt>
                <c:pt idx="14">
                  <c:v>2238.86</c:v>
                </c:pt>
                <c:pt idx="15">
                  <c:v>1609</c:v>
                </c:pt>
                <c:pt idx="16">
                  <c:v>1013.85</c:v>
                </c:pt>
                <c:pt idx="17">
                  <c:v>418.7</c:v>
                </c:pt>
                <c:pt idx="18">
                  <c:v>103.77</c:v>
                </c:pt>
                <c:pt idx="19">
                  <c:v>-421.95</c:v>
                </c:pt>
                <c:pt idx="20">
                  <c:v>-982.38</c:v>
                </c:pt>
                <c:pt idx="21">
                  <c:v>-1646.96</c:v>
                </c:pt>
                <c:pt idx="22">
                  <c:v>-2380.97</c:v>
                </c:pt>
                <c:pt idx="23">
                  <c:v>-2730.62</c:v>
                </c:pt>
                <c:pt idx="24">
                  <c:v>-3534.47</c:v>
                </c:pt>
                <c:pt idx="25">
                  <c:v>-4199.88</c:v>
                </c:pt>
                <c:pt idx="26">
                  <c:v>-4934.72</c:v>
                </c:pt>
                <c:pt idx="27">
                  <c:v>-5319.5</c:v>
                </c:pt>
                <c:pt idx="28">
                  <c:v>-6193.62</c:v>
                </c:pt>
                <c:pt idx="29">
                  <c:v>-6911.93</c:v>
                </c:pt>
                <c:pt idx="30">
                  <c:v>-7612.89</c:v>
                </c:pt>
                <c:pt idx="31">
                  <c:v>-7998.08</c:v>
                </c:pt>
                <c:pt idx="32">
                  <c:v>-8942.04</c:v>
                </c:pt>
                <c:pt idx="33">
                  <c:v>-9747.14</c:v>
                </c:pt>
                <c:pt idx="34">
                  <c:v>-10378.66</c:v>
                </c:pt>
                <c:pt idx="35">
                  <c:v>-10694.42</c:v>
                </c:pt>
                <c:pt idx="36">
                  <c:v>18674.06</c:v>
                </c:pt>
                <c:pt idx="37">
                  <c:v>67938.39</c:v>
                </c:pt>
                <c:pt idx="38">
                  <c:v>117202.72</c:v>
                </c:pt>
                <c:pt idx="39">
                  <c:v>191467.05</c:v>
                </c:pt>
                <c:pt idx="40">
                  <c:v>246046.66</c:v>
                </c:pt>
                <c:pt idx="41">
                  <c:v>270240.36</c:v>
                </c:pt>
                <c:pt idx="42">
                  <c:v>444530.7</c:v>
                </c:pt>
                <c:pt idx="43">
                  <c:v>473825.29</c:v>
                </c:pt>
                <c:pt idx="44">
                  <c:v>644336.07</c:v>
                </c:pt>
                <c:pt idx="45">
                  <c:v>868623.92</c:v>
                </c:pt>
                <c:pt idx="46">
                  <c:v>907847.65</c:v>
                </c:pt>
                <c:pt idx="47">
                  <c:v>1131878.71</c:v>
                </c:pt>
                <c:pt idx="48">
                  <c:v>652640.78</c:v>
                </c:pt>
                <c:pt idx="49">
                  <c:v>684135.46</c:v>
                </c:pt>
                <c:pt idx="50">
                  <c:v>758234.78</c:v>
                </c:pt>
              </c:numCache>
            </c:numRef>
          </c:val>
          <c:smooth val="0"/>
        </c:ser>
        <c:ser>
          <c:idx val="2"/>
          <c:order val="1"/>
          <c:tx>
            <c:strRef>
              <c:f>Sheet1!$C$1</c:f>
              <c:strCache>
                <c:ptCount val="1"/>
                <c:pt idx="0">
                  <c:v>Market Value [ Rs. 15,47,915 ]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14-Jan-2003</c:v>
                </c:pt>
                <c:pt idx="1">
                  <c:v>24-Jun-2003</c:v>
                </c:pt>
                <c:pt idx="2">
                  <c:v>02-Dec-2003</c:v>
                </c:pt>
                <c:pt idx="3">
                  <c:v>11-May-2004</c:v>
                </c:pt>
                <c:pt idx="4">
                  <c:v>19-Oct-2004</c:v>
                </c:pt>
                <c:pt idx="5">
                  <c:v>29-Mar-2005</c:v>
                </c:pt>
                <c:pt idx="6">
                  <c:v>06-Sep-2005</c:v>
                </c:pt>
                <c:pt idx="7">
                  <c:v>14-Feb-2006</c:v>
                </c:pt>
                <c:pt idx="8">
                  <c:v>25-Jul-2006</c:v>
                </c:pt>
                <c:pt idx="9">
                  <c:v>02-Jan-2007</c:v>
                </c:pt>
                <c:pt idx="10">
                  <c:v>12-Jun-2007</c:v>
                </c:pt>
                <c:pt idx="11">
                  <c:v>20-Nov-2007</c:v>
                </c:pt>
                <c:pt idx="12">
                  <c:v>29-Apr-2008</c:v>
                </c:pt>
                <c:pt idx="13">
                  <c:v>07-Oct-2008</c:v>
                </c:pt>
                <c:pt idx="14">
                  <c:v>17-Mar-2009</c:v>
                </c:pt>
                <c:pt idx="15">
                  <c:v>25-Aug-2009</c:v>
                </c:pt>
                <c:pt idx="16">
                  <c:v>02-Feb-2010</c:v>
                </c:pt>
                <c:pt idx="17">
                  <c:v>13-Jul-2010</c:v>
                </c:pt>
                <c:pt idx="18">
                  <c:v>21-Dec-2010</c:v>
                </c:pt>
                <c:pt idx="19">
                  <c:v>31-May-2011</c:v>
                </c:pt>
                <c:pt idx="20">
                  <c:v>08-Nov-2011</c:v>
                </c:pt>
                <c:pt idx="21">
                  <c:v>17-Apr-2012</c:v>
                </c:pt>
                <c:pt idx="22">
                  <c:v>25-Sep-2012</c:v>
                </c:pt>
                <c:pt idx="23">
                  <c:v>05-Mar-2013</c:v>
                </c:pt>
                <c:pt idx="24">
                  <c:v>13-Aug-2013</c:v>
                </c:pt>
                <c:pt idx="25">
                  <c:v>21-Jan-2014</c:v>
                </c:pt>
                <c:pt idx="26">
                  <c:v>30-Jun-2014</c:v>
                </c:pt>
                <c:pt idx="27">
                  <c:v>08-Dec-2014</c:v>
                </c:pt>
                <c:pt idx="28">
                  <c:v>18-May-2015</c:v>
                </c:pt>
                <c:pt idx="29">
                  <c:v>26-Oct-2015</c:v>
                </c:pt>
                <c:pt idx="30">
                  <c:v>04-Apr-2016</c:v>
                </c:pt>
                <c:pt idx="31">
                  <c:v>12-Sep-2016</c:v>
                </c:pt>
                <c:pt idx="32">
                  <c:v>20-Feb-2017</c:v>
                </c:pt>
                <c:pt idx="33">
                  <c:v>31-Jul-2017</c:v>
                </c:pt>
                <c:pt idx="34">
                  <c:v>08-Jan-2018</c:v>
                </c:pt>
                <c:pt idx="35">
                  <c:v>18-Jun-2018</c:v>
                </c:pt>
                <c:pt idx="36">
                  <c:v>26-Nov-2018</c:v>
                </c:pt>
                <c:pt idx="37">
                  <c:v>06-May-2019</c:v>
                </c:pt>
                <c:pt idx="38">
                  <c:v>14-Oct-2019</c:v>
                </c:pt>
                <c:pt idx="39">
                  <c:v>23-Mar-2020</c:v>
                </c:pt>
                <c:pt idx="40">
                  <c:v>31-Aug-2020</c:v>
                </c:pt>
                <c:pt idx="41">
                  <c:v>08-Feb-2021</c:v>
                </c:pt>
                <c:pt idx="42">
                  <c:v>19-Jul-2021</c:v>
                </c:pt>
                <c:pt idx="43">
                  <c:v>27-Dec-2021</c:v>
                </c:pt>
                <c:pt idx="44">
                  <c:v>06-Jun-2022</c:v>
                </c:pt>
                <c:pt idx="45">
                  <c:v>14-Nov-2022</c:v>
                </c:pt>
                <c:pt idx="46">
                  <c:v>24-Apr-2023</c:v>
                </c:pt>
                <c:pt idx="47">
                  <c:v>02-Oct-2023</c:v>
                </c:pt>
                <c:pt idx="48">
                  <c:v>11-Mar-2024</c:v>
                </c:pt>
                <c:pt idx="49">
                  <c:v>19-Aug-2024</c:v>
                </c:pt>
                <c:pt idx="50">
                  <c:v>27-Jan-2025</c:v>
                </c:pt>
              </c:strCache>
            </c:strRef>
          </c:cat>
          <c:val>
            <c:numRef>
              <c:f>'Sheet1'!$C$2:$C$52</c:f>
              <c:numCache>
                <c:formatCode>General</c:formatCode>
                <c:ptCount val="51"/>
                <c:pt idx="0">
                  <c:v>20000</c:v>
                </c:pt>
                <c:pt idx="1">
                  <c:v>20172</c:v>
                </c:pt>
                <c:pt idx="2">
                  <c:v>19737</c:v>
                </c:pt>
                <c:pt idx="3">
                  <c:v>9528</c:v>
                </c:pt>
                <c:pt idx="4">
                  <c:v>9119</c:v>
                </c:pt>
                <c:pt idx="5">
                  <c:v>9137</c:v>
                </c:pt>
                <c:pt idx="6">
                  <c:v>9336</c:v>
                </c:pt>
                <c:pt idx="7">
                  <c:v>9314</c:v>
                </c:pt>
                <c:pt idx="8">
                  <c:v>9253</c:v>
                </c:pt>
                <c:pt idx="9">
                  <c:v>9401</c:v>
                </c:pt>
                <c:pt idx="10">
                  <c:v>9436</c:v>
                </c:pt>
                <c:pt idx="11">
                  <c:v>9798</c:v>
                </c:pt>
                <c:pt idx="12">
                  <c:v>9475</c:v>
                </c:pt>
                <c:pt idx="13">
                  <c:v>9102</c:v>
                </c:pt>
                <c:pt idx="14">
                  <c:v>9491</c:v>
                </c:pt>
                <c:pt idx="15">
                  <c:v>10003</c:v>
                </c:pt>
                <c:pt idx="16">
                  <c:v>10079</c:v>
                </c:pt>
                <c:pt idx="17">
                  <c:v>10155</c:v>
                </c:pt>
                <c:pt idx="18">
                  <c:v>10273</c:v>
                </c:pt>
                <c:pt idx="19">
                  <c:v>10198</c:v>
                </c:pt>
                <c:pt idx="20">
                  <c:v>10122</c:v>
                </c:pt>
                <c:pt idx="21">
                  <c:v>10373</c:v>
                </c:pt>
                <c:pt idx="22">
                  <c:v>10581</c:v>
                </c:pt>
                <c:pt idx="23">
                  <c:v>10639</c:v>
                </c:pt>
                <c:pt idx="24">
                  <c:v>9897</c:v>
                </c:pt>
                <c:pt idx="25">
                  <c:v>10075</c:v>
                </c:pt>
                <c:pt idx="26">
                  <c:v>10337</c:v>
                </c:pt>
                <c:pt idx="27">
                  <c:v>10949</c:v>
                </c:pt>
                <c:pt idx="28">
                  <c:v>10566</c:v>
                </c:pt>
                <c:pt idx="29">
                  <c:v>10634</c:v>
                </c:pt>
                <c:pt idx="30">
                  <c:v>10488</c:v>
                </c:pt>
                <c:pt idx="31">
                  <c:v>11196</c:v>
                </c:pt>
                <c:pt idx="32">
                  <c:v>10682</c:v>
                </c:pt>
                <c:pt idx="33">
                  <c:v>10807</c:v>
                </c:pt>
                <c:pt idx="34">
                  <c:v>10546</c:v>
                </c:pt>
                <c:pt idx="35">
                  <c:v>10241</c:v>
                </c:pt>
                <c:pt idx="36">
                  <c:v>39840</c:v>
                </c:pt>
                <c:pt idx="37">
                  <c:v>92269</c:v>
                </c:pt>
                <c:pt idx="38">
                  <c:v>136800</c:v>
                </c:pt>
                <c:pt idx="39">
                  <c:v>146238</c:v>
                </c:pt>
                <c:pt idx="40">
                  <c:v>281097</c:v>
                </c:pt>
                <c:pt idx="41">
                  <c:v>398242</c:v>
                </c:pt>
                <c:pt idx="42">
                  <c:v>635560</c:v>
                </c:pt>
                <c:pt idx="43">
                  <c:v>711452</c:v>
                </c:pt>
                <c:pt idx="44">
                  <c:v>845860</c:v>
                </c:pt>
                <c:pt idx="45">
                  <c:v>1169538</c:v>
                </c:pt>
                <c:pt idx="46">
                  <c:v>1199400</c:v>
                </c:pt>
                <c:pt idx="47">
                  <c:v>1644607</c:v>
                </c:pt>
                <c:pt idx="48">
                  <c:v>1347839</c:v>
                </c:pt>
                <c:pt idx="49">
                  <c:v>1604262</c:v>
                </c:pt>
                <c:pt idx="50">
                  <c:v>1547915</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7,58,235 ]</a:t>
            </a:r>
          </a:p>
        </c:txPr>
      </c:legendEntry>
      <c:legendEntry>
        <c:idx val="1"/>
        <c:txPr>
          <a:bodyPr/>
          <a:lstStyle/>
          <a:p>
            <a:pPr>
              <a:defRPr sz="1400">
                <a:solidFill>
                  <a:prstClr val="black"/>
                </a:solidFill>
                <a:latin typeface="Arial Unicode MS"/>
              </a:defRPr>
            </a:pPr>
            <a:r>
              <a:t>Market Value [ Rs. 15,47,915 ]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7,58,235 ]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14-Jan-2003</c:v>
                </c:pt>
                <c:pt idx="1">
                  <c:v>24-Jun-2003</c:v>
                </c:pt>
                <c:pt idx="2">
                  <c:v>02-Dec-2003</c:v>
                </c:pt>
                <c:pt idx="3">
                  <c:v>11-May-2004</c:v>
                </c:pt>
                <c:pt idx="4">
                  <c:v>19-Oct-2004</c:v>
                </c:pt>
                <c:pt idx="5">
                  <c:v>29-Mar-2005</c:v>
                </c:pt>
                <c:pt idx="6">
                  <c:v>06-Sep-2005</c:v>
                </c:pt>
                <c:pt idx="7">
                  <c:v>14-Feb-2006</c:v>
                </c:pt>
                <c:pt idx="8">
                  <c:v>25-Jul-2006</c:v>
                </c:pt>
                <c:pt idx="9">
                  <c:v>02-Jan-2007</c:v>
                </c:pt>
                <c:pt idx="10">
                  <c:v>12-Jun-2007</c:v>
                </c:pt>
                <c:pt idx="11">
                  <c:v>20-Nov-2007</c:v>
                </c:pt>
                <c:pt idx="12">
                  <c:v>29-Apr-2008</c:v>
                </c:pt>
                <c:pt idx="13">
                  <c:v>07-Oct-2008</c:v>
                </c:pt>
                <c:pt idx="14">
                  <c:v>17-Mar-2009</c:v>
                </c:pt>
                <c:pt idx="15">
                  <c:v>25-Aug-2009</c:v>
                </c:pt>
                <c:pt idx="16">
                  <c:v>02-Feb-2010</c:v>
                </c:pt>
                <c:pt idx="17">
                  <c:v>13-Jul-2010</c:v>
                </c:pt>
                <c:pt idx="18">
                  <c:v>21-Dec-2010</c:v>
                </c:pt>
                <c:pt idx="19">
                  <c:v>31-May-2011</c:v>
                </c:pt>
                <c:pt idx="20">
                  <c:v>08-Nov-2011</c:v>
                </c:pt>
                <c:pt idx="21">
                  <c:v>17-Apr-2012</c:v>
                </c:pt>
                <c:pt idx="22">
                  <c:v>25-Sep-2012</c:v>
                </c:pt>
                <c:pt idx="23">
                  <c:v>05-Mar-2013</c:v>
                </c:pt>
                <c:pt idx="24">
                  <c:v>13-Aug-2013</c:v>
                </c:pt>
                <c:pt idx="25">
                  <c:v>21-Jan-2014</c:v>
                </c:pt>
                <c:pt idx="26">
                  <c:v>30-Jun-2014</c:v>
                </c:pt>
                <c:pt idx="27">
                  <c:v>08-Dec-2014</c:v>
                </c:pt>
                <c:pt idx="28">
                  <c:v>18-May-2015</c:v>
                </c:pt>
                <c:pt idx="29">
                  <c:v>26-Oct-2015</c:v>
                </c:pt>
                <c:pt idx="30">
                  <c:v>04-Apr-2016</c:v>
                </c:pt>
                <c:pt idx="31">
                  <c:v>12-Sep-2016</c:v>
                </c:pt>
                <c:pt idx="32">
                  <c:v>20-Feb-2017</c:v>
                </c:pt>
                <c:pt idx="33">
                  <c:v>31-Jul-2017</c:v>
                </c:pt>
                <c:pt idx="34">
                  <c:v>08-Jan-2018</c:v>
                </c:pt>
                <c:pt idx="35">
                  <c:v>18-Jun-2018</c:v>
                </c:pt>
                <c:pt idx="36">
                  <c:v>26-Nov-2018</c:v>
                </c:pt>
                <c:pt idx="37">
                  <c:v>06-May-2019</c:v>
                </c:pt>
                <c:pt idx="38">
                  <c:v>14-Oct-2019</c:v>
                </c:pt>
                <c:pt idx="39">
                  <c:v>23-Mar-2020</c:v>
                </c:pt>
                <c:pt idx="40">
                  <c:v>31-Aug-2020</c:v>
                </c:pt>
                <c:pt idx="41">
                  <c:v>08-Feb-2021</c:v>
                </c:pt>
                <c:pt idx="42">
                  <c:v>19-Jul-2021</c:v>
                </c:pt>
                <c:pt idx="43">
                  <c:v>27-Dec-2021</c:v>
                </c:pt>
                <c:pt idx="44">
                  <c:v>06-Jun-2022</c:v>
                </c:pt>
                <c:pt idx="45">
                  <c:v>14-Nov-2022</c:v>
                </c:pt>
                <c:pt idx="46">
                  <c:v>24-Apr-2023</c:v>
                </c:pt>
                <c:pt idx="47">
                  <c:v>02-Oct-2023</c:v>
                </c:pt>
                <c:pt idx="48">
                  <c:v>11-Mar-2024</c:v>
                </c:pt>
                <c:pt idx="49">
                  <c:v>19-Aug-2024</c:v>
                </c:pt>
                <c:pt idx="50">
                  <c:v>27-Jan-2025</c:v>
                </c:pt>
              </c:strCache>
            </c:strRef>
          </c:cat>
          <c:val>
            <c:numRef>
              <c:f>'Sheet1'!$B$2:$B$52</c:f>
              <c:numCache>
                <c:formatCode>General</c:formatCode>
                <c:ptCount val="51"/>
                <c:pt idx="0">
                  <c:v>20000</c:v>
                </c:pt>
                <c:pt idx="1">
                  <c:v>19543.94</c:v>
                </c:pt>
                <c:pt idx="2">
                  <c:v>18631.82</c:v>
                </c:pt>
                <c:pt idx="3">
                  <c:v>8048.06</c:v>
                </c:pt>
                <c:pt idx="4">
                  <c:v>7731.71</c:v>
                </c:pt>
                <c:pt idx="5">
                  <c:v>7204.23</c:v>
                </c:pt>
                <c:pt idx="6">
                  <c:v>6945.26</c:v>
                </c:pt>
                <c:pt idx="7">
                  <c:v>6361.4</c:v>
                </c:pt>
                <c:pt idx="8">
                  <c:v>5892.98</c:v>
                </c:pt>
                <c:pt idx="9">
                  <c:v>5285.7</c:v>
                </c:pt>
                <c:pt idx="10">
                  <c:v>5051.49</c:v>
                </c:pt>
                <c:pt idx="11">
                  <c:v>4409.5</c:v>
                </c:pt>
                <c:pt idx="12">
                  <c:v>3499.42</c:v>
                </c:pt>
                <c:pt idx="13">
                  <c:v>2797.63</c:v>
                </c:pt>
                <c:pt idx="14">
                  <c:v>2238.86</c:v>
                </c:pt>
                <c:pt idx="15">
                  <c:v>1609</c:v>
                </c:pt>
                <c:pt idx="16">
                  <c:v>1013.85</c:v>
                </c:pt>
                <c:pt idx="17">
                  <c:v>418.7</c:v>
                </c:pt>
                <c:pt idx="18">
                  <c:v>103.77</c:v>
                </c:pt>
                <c:pt idx="19">
                  <c:v>-421.95</c:v>
                </c:pt>
                <c:pt idx="20">
                  <c:v>-982.38</c:v>
                </c:pt>
                <c:pt idx="21">
                  <c:v>-1646.96</c:v>
                </c:pt>
                <c:pt idx="22">
                  <c:v>-2380.97</c:v>
                </c:pt>
                <c:pt idx="23">
                  <c:v>-2730.62</c:v>
                </c:pt>
                <c:pt idx="24">
                  <c:v>-3534.47</c:v>
                </c:pt>
                <c:pt idx="25">
                  <c:v>-4199.88</c:v>
                </c:pt>
                <c:pt idx="26">
                  <c:v>-4934.72</c:v>
                </c:pt>
                <c:pt idx="27">
                  <c:v>-5319.5</c:v>
                </c:pt>
                <c:pt idx="28">
                  <c:v>-6193.62</c:v>
                </c:pt>
                <c:pt idx="29">
                  <c:v>-6911.93</c:v>
                </c:pt>
                <c:pt idx="30">
                  <c:v>-7612.89</c:v>
                </c:pt>
                <c:pt idx="31">
                  <c:v>-7998.08</c:v>
                </c:pt>
                <c:pt idx="32">
                  <c:v>-8942.04</c:v>
                </c:pt>
                <c:pt idx="33">
                  <c:v>-9747.14</c:v>
                </c:pt>
                <c:pt idx="34">
                  <c:v>-10378.66</c:v>
                </c:pt>
                <c:pt idx="35">
                  <c:v>-10694.42</c:v>
                </c:pt>
                <c:pt idx="36">
                  <c:v>18674.06</c:v>
                </c:pt>
                <c:pt idx="37">
                  <c:v>67938.39</c:v>
                </c:pt>
                <c:pt idx="38">
                  <c:v>117202.72</c:v>
                </c:pt>
                <c:pt idx="39">
                  <c:v>191467.05</c:v>
                </c:pt>
                <c:pt idx="40">
                  <c:v>246046.66</c:v>
                </c:pt>
                <c:pt idx="41">
                  <c:v>270240.36</c:v>
                </c:pt>
                <c:pt idx="42">
                  <c:v>444530.7</c:v>
                </c:pt>
                <c:pt idx="43">
                  <c:v>473825.29</c:v>
                </c:pt>
                <c:pt idx="44">
                  <c:v>644336.07</c:v>
                </c:pt>
                <c:pt idx="45">
                  <c:v>868623.92</c:v>
                </c:pt>
                <c:pt idx="46">
                  <c:v>907847.65</c:v>
                </c:pt>
                <c:pt idx="47">
                  <c:v>1131878.71</c:v>
                </c:pt>
                <c:pt idx="48">
                  <c:v>652640.78</c:v>
                </c:pt>
                <c:pt idx="49">
                  <c:v>684135.46</c:v>
                </c:pt>
                <c:pt idx="50">
                  <c:v>758234.78</c:v>
                </c:pt>
              </c:numCache>
            </c:numRef>
          </c:val>
          <c:shape val="box"/>
        </c:ser>
        <c:ser>
          <c:idx val="2"/>
          <c:order val="1"/>
          <c:tx>
            <c:strRef>
              <c:f>Sheet1!$C$1</c:f>
              <c:strCache>
                <c:ptCount val="1"/>
                <c:pt idx="0">
                  <c:v>Market Value [ Rs. 15,47,915 ]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14-Jan-2003</c:v>
                </c:pt>
                <c:pt idx="1">
                  <c:v>24-Jun-2003</c:v>
                </c:pt>
                <c:pt idx="2">
                  <c:v>02-Dec-2003</c:v>
                </c:pt>
                <c:pt idx="3">
                  <c:v>11-May-2004</c:v>
                </c:pt>
                <c:pt idx="4">
                  <c:v>19-Oct-2004</c:v>
                </c:pt>
                <c:pt idx="5">
                  <c:v>29-Mar-2005</c:v>
                </c:pt>
                <c:pt idx="6">
                  <c:v>06-Sep-2005</c:v>
                </c:pt>
                <c:pt idx="7">
                  <c:v>14-Feb-2006</c:v>
                </c:pt>
                <c:pt idx="8">
                  <c:v>25-Jul-2006</c:v>
                </c:pt>
                <c:pt idx="9">
                  <c:v>02-Jan-2007</c:v>
                </c:pt>
                <c:pt idx="10">
                  <c:v>12-Jun-2007</c:v>
                </c:pt>
                <c:pt idx="11">
                  <c:v>20-Nov-2007</c:v>
                </c:pt>
                <c:pt idx="12">
                  <c:v>29-Apr-2008</c:v>
                </c:pt>
                <c:pt idx="13">
                  <c:v>07-Oct-2008</c:v>
                </c:pt>
                <c:pt idx="14">
                  <c:v>17-Mar-2009</c:v>
                </c:pt>
                <c:pt idx="15">
                  <c:v>25-Aug-2009</c:v>
                </c:pt>
                <c:pt idx="16">
                  <c:v>02-Feb-2010</c:v>
                </c:pt>
                <c:pt idx="17">
                  <c:v>13-Jul-2010</c:v>
                </c:pt>
                <c:pt idx="18">
                  <c:v>21-Dec-2010</c:v>
                </c:pt>
                <c:pt idx="19">
                  <c:v>31-May-2011</c:v>
                </c:pt>
                <c:pt idx="20">
                  <c:v>08-Nov-2011</c:v>
                </c:pt>
                <c:pt idx="21">
                  <c:v>17-Apr-2012</c:v>
                </c:pt>
                <c:pt idx="22">
                  <c:v>25-Sep-2012</c:v>
                </c:pt>
                <c:pt idx="23">
                  <c:v>05-Mar-2013</c:v>
                </c:pt>
                <c:pt idx="24">
                  <c:v>13-Aug-2013</c:v>
                </c:pt>
                <c:pt idx="25">
                  <c:v>21-Jan-2014</c:v>
                </c:pt>
                <c:pt idx="26">
                  <c:v>30-Jun-2014</c:v>
                </c:pt>
                <c:pt idx="27">
                  <c:v>08-Dec-2014</c:v>
                </c:pt>
                <c:pt idx="28">
                  <c:v>18-May-2015</c:v>
                </c:pt>
                <c:pt idx="29">
                  <c:v>26-Oct-2015</c:v>
                </c:pt>
                <c:pt idx="30">
                  <c:v>04-Apr-2016</c:v>
                </c:pt>
                <c:pt idx="31">
                  <c:v>12-Sep-2016</c:v>
                </c:pt>
                <c:pt idx="32">
                  <c:v>20-Feb-2017</c:v>
                </c:pt>
                <c:pt idx="33">
                  <c:v>31-Jul-2017</c:v>
                </c:pt>
                <c:pt idx="34">
                  <c:v>08-Jan-2018</c:v>
                </c:pt>
                <c:pt idx="35">
                  <c:v>18-Jun-2018</c:v>
                </c:pt>
                <c:pt idx="36">
                  <c:v>26-Nov-2018</c:v>
                </c:pt>
                <c:pt idx="37">
                  <c:v>06-May-2019</c:v>
                </c:pt>
                <c:pt idx="38">
                  <c:v>14-Oct-2019</c:v>
                </c:pt>
                <c:pt idx="39">
                  <c:v>23-Mar-2020</c:v>
                </c:pt>
                <c:pt idx="40">
                  <c:v>31-Aug-2020</c:v>
                </c:pt>
                <c:pt idx="41">
                  <c:v>08-Feb-2021</c:v>
                </c:pt>
                <c:pt idx="42">
                  <c:v>19-Jul-2021</c:v>
                </c:pt>
                <c:pt idx="43">
                  <c:v>27-Dec-2021</c:v>
                </c:pt>
                <c:pt idx="44">
                  <c:v>06-Jun-2022</c:v>
                </c:pt>
                <c:pt idx="45">
                  <c:v>14-Nov-2022</c:v>
                </c:pt>
                <c:pt idx="46">
                  <c:v>24-Apr-2023</c:v>
                </c:pt>
                <c:pt idx="47">
                  <c:v>02-Oct-2023</c:v>
                </c:pt>
                <c:pt idx="48">
                  <c:v>11-Mar-2024</c:v>
                </c:pt>
                <c:pt idx="49">
                  <c:v>19-Aug-2024</c:v>
                </c:pt>
                <c:pt idx="50">
                  <c:v>27-Jan-2025</c:v>
                </c:pt>
              </c:strCache>
            </c:strRef>
          </c:cat>
          <c:val>
            <c:numRef>
              <c:f>'Sheet1'!$C$2:$C$52</c:f>
              <c:numCache>
                <c:formatCode>General</c:formatCode>
                <c:ptCount val="51"/>
                <c:pt idx="0">
                  <c:v>20000</c:v>
                </c:pt>
                <c:pt idx="1">
                  <c:v>20172</c:v>
                </c:pt>
                <c:pt idx="2">
                  <c:v>19737</c:v>
                </c:pt>
                <c:pt idx="3">
                  <c:v>9528</c:v>
                </c:pt>
                <c:pt idx="4">
                  <c:v>9119</c:v>
                </c:pt>
                <c:pt idx="5">
                  <c:v>9137</c:v>
                </c:pt>
                <c:pt idx="6">
                  <c:v>9336</c:v>
                </c:pt>
                <c:pt idx="7">
                  <c:v>9314</c:v>
                </c:pt>
                <c:pt idx="8">
                  <c:v>9253</c:v>
                </c:pt>
                <c:pt idx="9">
                  <c:v>9401</c:v>
                </c:pt>
                <c:pt idx="10">
                  <c:v>9436</c:v>
                </c:pt>
                <c:pt idx="11">
                  <c:v>9798</c:v>
                </c:pt>
                <c:pt idx="12">
                  <c:v>9475</c:v>
                </c:pt>
                <c:pt idx="13">
                  <c:v>9102</c:v>
                </c:pt>
                <c:pt idx="14">
                  <c:v>9491</c:v>
                </c:pt>
                <c:pt idx="15">
                  <c:v>10003</c:v>
                </c:pt>
                <c:pt idx="16">
                  <c:v>10079</c:v>
                </c:pt>
                <c:pt idx="17">
                  <c:v>10155</c:v>
                </c:pt>
                <c:pt idx="18">
                  <c:v>10273</c:v>
                </c:pt>
                <c:pt idx="19">
                  <c:v>10198</c:v>
                </c:pt>
                <c:pt idx="20">
                  <c:v>10122</c:v>
                </c:pt>
                <c:pt idx="21">
                  <c:v>10373</c:v>
                </c:pt>
                <c:pt idx="22">
                  <c:v>10581</c:v>
                </c:pt>
                <c:pt idx="23">
                  <c:v>10639</c:v>
                </c:pt>
                <c:pt idx="24">
                  <c:v>9897</c:v>
                </c:pt>
                <c:pt idx="25">
                  <c:v>10075</c:v>
                </c:pt>
                <c:pt idx="26">
                  <c:v>10337</c:v>
                </c:pt>
                <c:pt idx="27">
                  <c:v>10949</c:v>
                </c:pt>
                <c:pt idx="28">
                  <c:v>10566</c:v>
                </c:pt>
                <c:pt idx="29">
                  <c:v>10634</c:v>
                </c:pt>
                <c:pt idx="30">
                  <c:v>10488</c:v>
                </c:pt>
                <c:pt idx="31">
                  <c:v>11196</c:v>
                </c:pt>
                <c:pt idx="32">
                  <c:v>10682</c:v>
                </c:pt>
                <c:pt idx="33">
                  <c:v>10807</c:v>
                </c:pt>
                <c:pt idx="34">
                  <c:v>10546</c:v>
                </c:pt>
                <c:pt idx="35">
                  <c:v>10241</c:v>
                </c:pt>
                <c:pt idx="36">
                  <c:v>39840</c:v>
                </c:pt>
                <c:pt idx="37">
                  <c:v>92269</c:v>
                </c:pt>
                <c:pt idx="38">
                  <c:v>136800</c:v>
                </c:pt>
                <c:pt idx="39">
                  <c:v>146238</c:v>
                </c:pt>
                <c:pt idx="40">
                  <c:v>281097</c:v>
                </c:pt>
                <c:pt idx="41">
                  <c:v>398242</c:v>
                </c:pt>
                <c:pt idx="42">
                  <c:v>635560</c:v>
                </c:pt>
                <c:pt idx="43">
                  <c:v>711452</c:v>
                </c:pt>
                <c:pt idx="44">
                  <c:v>845860</c:v>
                </c:pt>
                <c:pt idx="45">
                  <c:v>1169538</c:v>
                </c:pt>
                <c:pt idx="46">
                  <c:v>1199400</c:v>
                </c:pt>
                <c:pt idx="47">
                  <c:v>1644607</c:v>
                </c:pt>
                <c:pt idx="48">
                  <c:v>1347839</c:v>
                </c:pt>
                <c:pt idx="49">
                  <c:v>1604262</c:v>
                </c:pt>
                <c:pt idx="50">
                  <c:v>1547915</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7,58,235 ]</a:t>
            </a:r>
          </a:p>
        </c:txPr>
      </c:legendEntry>
      <c:legendEntry>
        <c:idx val="1"/>
        <c:txPr>
          <a:bodyPr/>
          <a:lstStyle/>
          <a:p>
            <a:pPr>
              <a:defRPr sz="1400">
                <a:solidFill>
                  <a:prstClr val="black"/>
                </a:solidFill>
                <a:latin typeface="Arial Unicode MS"/>
              </a:defRPr>
            </a:pPr>
            <a:r>
              <a:t>Market Value [ Rs. 15,47,915 ]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14,07,687 [89.21 %]</c:v>
                </c:pt>
                <c:pt idx="1">
                  <c:v>Debt -  Rs. 1,39,588 [8.85 %]</c:v>
                </c:pt>
              </c:strCache>
            </c:strRef>
          </c:cat>
          <c:val>
            <c:numRef>
              <c:f>'Sheet1'!$C$2:$C$3</c:f>
              <c:numCache>
                <c:formatCode>General</c:formatCode>
                <c:ptCount val="2"/>
                <c:pt idx="0">
                  <c:v>89.21</c:v>
                </c:pt>
                <c:pt idx="1">
                  <c:v>8.85</c:v>
                </c:pt>
              </c:numCache>
            </c:numRef>
          </c:val>
          <c:dPt>
            <c:idx val="0"/>
            <c:invertIfNegative/>
          </c:dPt>
          <c:dPt>
            <c:idx val="1"/>
            <c:invertIfNegative/>
          </c:dPt>
        </c:ser>
      </c:pie3DChart>
    </c:plotArea>
    <c:legend>
      <c:legendPos val="r"/>
      <c:legendEntry>
        <c:idx val="0"/>
        <c:txPr>
          <a:bodyPr/>
          <a:lstStyle/>
          <a:p>
            <a:pPr>
              <a:defRPr/>
            </a:pPr>
            <a:r>
              <a:t>Equity -  Rs. 14,07,687 [89.21 %]</a:t>
            </a:r>
          </a:p>
        </c:txPr>
      </c:legendEntry>
      <c:legendEntry>
        <c:idx val="1"/>
        <c:txPr>
          <a:bodyPr/>
          <a:lstStyle/>
          <a:p>
            <a:pPr>
              <a:defRPr/>
            </a:pPr>
            <a:r>
              <a:t>Debt -  Rs. 1,39,588 [8.85 %]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53.52 %</c:v>
                </c:pt>
                <c:pt idx="1">
                  <c:v>Mid Cap : 34.24 %</c:v>
                </c:pt>
                <c:pt idx="2">
                  <c:v>Small Cap : 12.23 %</c:v>
                </c:pt>
              </c:strCache>
            </c:strRef>
          </c:cat>
          <c:val>
            <c:numRef>
              <c:f>'Sheet1'!$C$2:$C$4</c:f>
              <c:numCache>
                <c:formatCode>General</c:formatCode>
                <c:ptCount val="3"/>
                <c:pt idx="0">
                  <c:v>53.5188103899905</c:v>
                </c:pt>
                <c:pt idx="1">
                  <c:v>34.2428375473233</c:v>
                </c:pt>
                <c:pt idx="2">
                  <c:v>12.2347273208769</c:v>
                </c:pt>
              </c:numCache>
            </c:numRef>
          </c:val>
          <c:dPt>
            <c:idx val="0"/>
            <c:invertIfNegative/>
          </c:dPt>
          <c:dPt>
            <c:idx val="1"/>
            <c:invertIfNegative/>
          </c:dPt>
          <c:dPt>
            <c:idx val="2"/>
            <c:invertIfNegative/>
          </c:dPt>
        </c:ser>
      </c:pie3DChart>
    </c:plotArea>
    <c:legend>
      <c:legendPos val="r"/>
      <c:legendEntry>
        <c:idx val="0"/>
        <c:txPr>
          <a:bodyPr/>
          <a:lstStyle/>
          <a:p>
            <a:pPr>
              <a:defRPr/>
            </a:pPr>
            <a:r>
              <a:t>Large Cap : 53.52 %</a:t>
            </a:r>
          </a:p>
        </c:txPr>
      </c:legendEntry>
      <c:legendEntry>
        <c:idx val="1"/>
        <c:txPr>
          <a:bodyPr/>
          <a:lstStyle/>
          <a:p>
            <a:pPr>
              <a:defRPr/>
            </a:pPr>
            <a:r>
              <a:t>Mid Cap : 34.24 %</a:t>
            </a:r>
          </a:p>
        </c:txPr>
      </c:legendEntry>
      <c:legendEntry>
        <c:idx val="2"/>
        <c:txPr>
          <a:bodyPr/>
          <a:lstStyle/>
          <a:p>
            <a:pPr>
              <a:defRPr/>
            </a:pPr>
            <a:r>
              <a:t>Small Cap : 12.23 %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Software &amp; Services</c:v>
                </c:pt>
                <c:pt idx="2">
                  <c:v>Retail</c:v>
                </c:pt>
                <c:pt idx="3">
                  <c:v>Pharma &amp; Biotech</c:v>
                </c:pt>
                <c:pt idx="4">
                  <c:v>Automobile</c:v>
                </c:pt>
                <c:pt idx="5">
                  <c:v>Construction</c:v>
                </c:pt>
                <c:pt idx="6">
                  <c:v>Finance &amp; Investments</c:v>
                </c:pt>
                <c:pt idx="7">
                  <c:v>Consumer Durables</c:v>
                </c:pt>
                <c:pt idx="8">
                  <c:v>Petroleum Products</c:v>
                </c:pt>
                <c:pt idx="9">
                  <c:v>AAA</c:v>
                </c:pt>
              </c:strCache>
            </c:strRef>
          </c:cat>
          <c:val>
            <c:numRef>
              <c:f>'Sheet1'!$B$2:$B$11</c:f>
              <c:numCache>
                <c:formatCode>General</c:formatCode>
                <c:ptCount val="10"/>
                <c:pt idx="0">
                  <c:v>16.6170931661227</c:v>
                </c:pt>
                <c:pt idx="1">
                  <c:v>8.69875767539116</c:v>
                </c:pt>
                <c:pt idx="2">
                  <c:v>7.13337602567493</c:v>
                </c:pt>
                <c:pt idx="3">
                  <c:v>6.496173984446</c:v>
                </c:pt>
                <c:pt idx="4">
                  <c:v>6.477770468801</c:v>
                </c:pt>
                <c:pt idx="5">
                  <c:v>4.37477974873841</c:v>
                </c:pt>
                <c:pt idx="6">
                  <c:v>4.3129714446701</c:v>
                </c:pt>
                <c:pt idx="7">
                  <c:v>4.04077282392749</c:v>
                </c:pt>
                <c:pt idx="8">
                  <c:v>3.39789219190902</c:v>
                </c:pt>
                <c:pt idx="9">
                  <c:v>3.22297939483353</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'Sheet1'!$A$2:$A$7</c:f>
              <c:strCache>
                <c:ptCount val="6"/>
                <c:pt idx="0">
                  <c:v>Kotak Mutual Fund [32.34]</c:v>
                </c:pt>
                <c:pt idx="1">
                  <c:v>Canara Robeco Mutual Fund [21.36]</c:v>
                </c:pt>
                <c:pt idx="2">
                  <c:v>PGIM India Mutual Fund [19.92]</c:v>
                </c:pt>
                <c:pt idx="3">
                  <c:v>Invesco Mutual Fund [10.96]</c:v>
                </c:pt>
                <c:pt idx="4">
                  <c:v>HDFC Mutual Fund [10.52]</c:v>
                </c:pt>
                <c:pt idx="5">
                  <c:v>Nippon India Mutual Fund [3.00]</c:v>
                </c:pt>
              </c:strCache>
            </c:strRef>
          </c:cat>
          <c:val>
            <c:numRef>
              <c:f>'Sheet1'!$B$2:$B$7</c:f>
              <c:numCache>
                <c:formatCode>General</c:formatCode>
                <c:ptCount val="6"/>
                <c:pt idx="0">
                  <c:v>32.34</c:v>
                </c:pt>
                <c:pt idx="1">
                  <c:v>21.36</c:v>
                </c:pt>
                <c:pt idx="2">
                  <c:v>19.92</c:v>
                </c:pt>
                <c:pt idx="3">
                  <c:v>10.96</c:v>
                </c:pt>
                <c:pt idx="4">
                  <c:v>10.52</c:v>
                </c:pt>
                <c:pt idx="5">
                  <c:v>3</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NEHA AKASH GANDHI</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5.18%</a:t>
                      </a:r>
                    </a:p>
                  </a:txBody>
                  <a:tcPr anchor="ctr">
                    <a:solidFill>
                      <a:srgbClr val="D5E3CF"/>
                    </a:solidFill>
                  </a:tcPr>
                </a:tc>
                <a:tc>
                  <a:txBody>
                    <a:bodyPr anchorCtr="0"/>
                    <a:lstStyle/>
                    <a:p>
                      <a:pPr algn="r"/>
                      <a:r>
                        <a:rPr dirty="1">
                          <a:solidFill>
                            <a:srgbClr val="000000"/>
                          </a:solidFill>
                        </a:rPr>
                        <a:t>81,657</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4.10%</a:t>
                      </a:r>
                    </a:p>
                  </a:txBody>
                  <a:tcPr anchor="ctr">
                    <a:solidFill>
                      <a:srgbClr val="D5E3CF"/>
                    </a:solidFill>
                  </a:tcPr>
                </a:tc>
                <a:tc>
                  <a:txBody>
                    <a:bodyPr anchorCtr="0"/>
                    <a:lstStyle/>
                    <a:p>
                      <a:pPr algn="r"/>
                      <a:r>
                        <a:rPr dirty="1">
                          <a:solidFill>
                            <a:srgbClr val="000000"/>
                          </a:solidFill>
                        </a:rPr>
                        <a:t>64,667</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2.44%</a:t>
                      </a:r>
                    </a:p>
                  </a:txBody>
                  <a:tcPr anchor="ctr">
                    <a:solidFill>
                      <a:srgbClr val="D5E3CF"/>
                    </a:solidFill>
                  </a:tcPr>
                </a:tc>
                <a:tc>
                  <a:txBody>
                    <a:bodyPr anchorCtr="0"/>
                    <a:lstStyle/>
                    <a:p>
                      <a:pPr algn="r"/>
                      <a:r>
                        <a:rPr dirty="1">
                          <a:solidFill>
                            <a:srgbClr val="000000"/>
                          </a:solidFill>
                        </a:rPr>
                        <a:t>38,564</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2.18%</a:t>
                      </a:r>
                    </a:p>
                  </a:txBody>
                  <a:tcPr anchor="ctr">
                    <a:solidFill>
                      <a:srgbClr val="D5E3CF"/>
                    </a:solidFill>
                  </a:tcPr>
                </a:tc>
                <a:tc>
                  <a:txBody>
                    <a:bodyPr anchorCtr="0"/>
                    <a:lstStyle/>
                    <a:p>
                      <a:pPr algn="r"/>
                      <a:r>
                        <a:rPr dirty="1">
                          <a:solidFill>
                            <a:srgbClr val="000000"/>
                          </a:solidFill>
                        </a:rPr>
                        <a:t>34,475</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2.12%</a:t>
                      </a:r>
                    </a:p>
                  </a:txBody>
                  <a:tcPr anchor="ctr">
                    <a:solidFill>
                      <a:srgbClr val="D5E3CF"/>
                    </a:solidFill>
                  </a:tcPr>
                </a:tc>
                <a:tc>
                  <a:txBody>
                    <a:bodyPr anchorCtr="0"/>
                    <a:lstStyle/>
                    <a:p>
                      <a:pPr algn="r"/>
                      <a:r>
                        <a:rPr dirty="1">
                          <a:solidFill>
                            <a:srgbClr val="000000"/>
                          </a:solidFill>
                        </a:rPr>
                        <a:t>33,445</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1.81%</a:t>
                      </a:r>
                    </a:p>
                  </a:txBody>
                  <a:tcPr anchor="ctr">
                    <a:solidFill>
                      <a:srgbClr val="D5E3CF"/>
                    </a:solidFill>
                  </a:tcPr>
                </a:tc>
                <a:tc>
                  <a:txBody>
                    <a:bodyPr anchorCtr="0"/>
                    <a:lstStyle/>
                    <a:p>
                      <a:pPr algn="r"/>
                      <a:r>
                        <a:rPr dirty="1">
                          <a:solidFill>
                            <a:srgbClr val="000000"/>
                          </a:solidFill>
                        </a:rPr>
                        <a:t>28,635</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1.79%</a:t>
                      </a:r>
                    </a:p>
                  </a:txBody>
                  <a:tcPr anchor="ctr">
                    <a:solidFill>
                      <a:srgbClr val="D5E3CF"/>
                    </a:solidFill>
                  </a:tcPr>
                </a:tc>
                <a:tc>
                  <a:txBody>
                    <a:bodyPr anchorCtr="0"/>
                    <a:lstStyle/>
                    <a:p>
                      <a:pPr algn="r"/>
                      <a:r>
                        <a:rPr dirty="1">
                          <a:solidFill>
                            <a:srgbClr val="000000"/>
                          </a:solidFill>
                        </a:rPr>
                        <a:t>28,172</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1.61%</a:t>
                      </a:r>
                    </a:p>
                  </a:txBody>
                  <a:tcPr anchor="ctr">
                    <a:solidFill>
                      <a:srgbClr val="D5E3CF"/>
                    </a:solidFill>
                  </a:tcPr>
                </a:tc>
                <a:tc>
                  <a:txBody>
                    <a:bodyPr anchorCtr="0"/>
                    <a:lstStyle/>
                    <a:p>
                      <a:pPr algn="r"/>
                      <a:r>
                        <a:rPr dirty="1">
                          <a:solidFill>
                            <a:srgbClr val="000000"/>
                          </a:solidFill>
                        </a:rPr>
                        <a:t>25,437</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Tata Consultancy Services Limited</a:t>
                      </a:r>
                    </a:p>
                  </a:txBody>
                  <a:tcPr anchor="ctr">
                    <a:solidFill>
                      <a:srgbClr val="D5E3CF"/>
                    </a:solidFill>
                  </a:tcPr>
                </a:tc>
                <a:tc>
                  <a:txBody>
                    <a:bodyPr anchorCtr="0"/>
                    <a:lstStyle/>
                    <a:p>
                      <a:pPr algn="ctr"/>
                      <a:r>
                        <a:rPr dirty="1">
                          <a:solidFill>
                            <a:srgbClr val="000000"/>
                          </a:solidFill>
                        </a:rPr>
                        <a:t>1.60%</a:t>
                      </a:r>
                    </a:p>
                  </a:txBody>
                  <a:tcPr anchor="ctr">
                    <a:solidFill>
                      <a:srgbClr val="D5E3CF"/>
                    </a:solidFill>
                  </a:tcPr>
                </a:tc>
                <a:tc>
                  <a:txBody>
                    <a:bodyPr anchorCtr="0"/>
                    <a:lstStyle/>
                    <a:p>
                      <a:pPr algn="r"/>
                      <a:r>
                        <a:rPr dirty="1">
                          <a:solidFill>
                            <a:srgbClr val="000000"/>
                          </a:solidFill>
                        </a:rPr>
                        <a:t>25,285</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1.60%</a:t>
                      </a:r>
                    </a:p>
                  </a:txBody>
                  <a:tcPr anchor="ctr">
                    <a:solidFill>
                      <a:srgbClr val="D5E3CF"/>
                    </a:solidFill>
                  </a:tcPr>
                </a:tc>
                <a:tc>
                  <a:txBody>
                    <a:bodyPr anchorCtr="0"/>
                    <a:lstStyle/>
                    <a:p>
                      <a:pPr algn="r"/>
                      <a:r>
                        <a:rPr dirty="1">
                          <a:solidFill>
                            <a:srgbClr val="000000"/>
                          </a:solidFill>
                        </a:rPr>
                        <a:t>25,259</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24.44%</a:t>
                      </a:r>
                    </a:p>
                  </a:txBody>
                  <a:tcPr>
                    <a:solidFill>
                      <a:srgbClr val="70AD47"/>
                    </a:solidFill>
                  </a:tcPr>
                </a:tc>
                <a:tc>
                  <a:txBody>
                    <a:bodyPr anchorCtr="0"/>
                    <a:lstStyle/>
                    <a:p>
                      <a:pPr algn="r"/>
                      <a:r>
                        <a:rPr dirty="1">
                          <a:solidFill>
                            <a:srgbClr val="FFFFFF"/>
                          </a:solidFill>
                        </a:rPr>
                        <a:t>3,85,596</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92024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GHANSHYAM JAGDISH VADODARIA</a:t>
                      </a:r>
                    </a:p>
                  </a:txBody>
                  <a:tcPr>
                    <a:solidFill>
                      <a:srgbClr val="D5E3CF"/>
                    </a:solidFill>
                  </a:tcPr>
                </a:tc>
                <a:tc>
                  <a:txBody>
                    <a:bodyPr anchorCtr="0"/>
                    <a:lstStyle/>
                    <a:p>
                      <a:pPr algn="r"/>
                      <a:r>
                        <a:rPr sz="1600" dirty="1">
                          <a:solidFill>
                            <a:srgbClr val="000000"/>
                          </a:solidFill>
                          <a:latin typeface="Arial"/>
                        </a:rPr>
                        <a:t>5,10,671</a:t>
                      </a:r>
                    </a:p>
                  </a:txBody>
                  <a:tcPr>
                    <a:solidFill>
                      <a:srgbClr val="D5E3CF"/>
                    </a:solidFill>
                  </a:tcPr>
                </a:tc>
                <a:tc>
                  <a:txBody>
                    <a:bodyPr anchorCtr="0"/>
                    <a:lstStyle/>
                    <a:p>
                      <a:pPr algn="r"/>
                      <a:r>
                        <a:rPr sz="1600" dirty="1">
                          <a:solidFill>
                            <a:srgbClr val="000000"/>
                          </a:solidFill>
                          <a:latin typeface="Arial"/>
                        </a:rPr>
                        <a:t>6,62,250</a:t>
                      </a:r>
                    </a:p>
                  </a:txBody>
                  <a:tcPr>
                    <a:solidFill>
                      <a:srgbClr val="D5E3CF"/>
                    </a:solidFill>
                  </a:tcPr>
                </a:tc>
                <a:tc>
                  <a:txBody>
                    <a:bodyPr anchorCtr="0"/>
                    <a:lstStyle/>
                    <a:p>
                      <a:pPr algn="r"/>
                      <a:r>
                        <a:rPr sz="1600" dirty="1">
                          <a:solidFill>
                            <a:srgbClr val="000000"/>
                          </a:solidFill>
                          <a:latin typeface="Arial"/>
                        </a:rPr>
                        <a:t>10.67</a:t>
                      </a:r>
                    </a:p>
                  </a:txBody>
                  <a:tcPr>
                    <a:solidFill>
                      <a:srgbClr val="D5E3CF"/>
                    </a:solidFill>
                  </a:tcPr>
                </a:tc>
                <a:tc>
                  <a:txBody>
                    <a:bodyPr anchorCtr="0"/>
                    <a:lstStyle/>
                    <a:p>
                      <a:pPr algn="r"/>
                      <a:r>
                        <a:rPr sz="1600" dirty="1">
                          <a:solidFill>
                            <a:srgbClr val="000000"/>
                          </a:solidFill>
                          <a:latin typeface="Arial"/>
                        </a:rPr>
                        <a:t>47.36</a:t>
                      </a:r>
                    </a:p>
                  </a:txBody>
                  <a:tcPr>
                    <a:solidFill>
                      <a:srgbClr val="D5E3CF"/>
                    </a:solidFill>
                  </a:tcPr>
                </a:tc>
              </a:tr>
              <a:tr h="317500">
                <a:tc>
                  <a:txBody>
                    <a:bodyPr anchorCtr="0"/>
                    <a:lstStyle/>
                    <a:p>
                      <a:pPr algn="ct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BINA GHANSHYAM VADODARIA</a:t>
                      </a:r>
                    </a:p>
                  </a:txBody>
                  <a:tcPr>
                    <a:solidFill>
                      <a:srgbClr val="D5E3CF"/>
                    </a:solidFill>
                  </a:tcPr>
                </a:tc>
                <a:tc>
                  <a:txBody>
                    <a:bodyPr anchorCtr="0"/>
                    <a:lstStyle/>
                    <a:p>
                      <a:pPr algn="r"/>
                      <a:r>
                        <a:rPr sz="1600" dirty="1">
                          <a:solidFill>
                            <a:srgbClr val="000000"/>
                          </a:solidFill>
                          <a:latin typeface="Arial"/>
                        </a:rPr>
                        <a:t>3,52,500</a:t>
                      </a:r>
                    </a:p>
                  </a:txBody>
                  <a:tcPr>
                    <a:solidFill>
                      <a:srgbClr val="D5E3CF"/>
                    </a:solidFill>
                  </a:tcPr>
                </a:tc>
                <a:tc>
                  <a:txBody>
                    <a:bodyPr anchorCtr="0"/>
                    <a:lstStyle/>
                    <a:p>
                      <a:pPr algn="r"/>
                      <a:r>
                        <a:rPr sz="1600" dirty="1">
                          <a:solidFill>
                            <a:srgbClr val="000000"/>
                          </a:solidFill>
                          <a:latin typeface="Arial"/>
                        </a:rPr>
                        <a:t>5,75,984</a:t>
                      </a:r>
                    </a:p>
                  </a:txBody>
                  <a:tcPr>
                    <a:solidFill>
                      <a:srgbClr val="D5E3CF"/>
                    </a:solidFill>
                  </a:tcPr>
                </a:tc>
                <a:tc>
                  <a:txBody>
                    <a:bodyPr anchorCtr="0"/>
                    <a:lstStyle/>
                    <a:p>
                      <a:pPr algn="r"/>
                      <a:r>
                        <a:rPr sz="1600" dirty="1">
                          <a:solidFill>
                            <a:srgbClr val="000000"/>
                          </a:solidFill>
                          <a:latin typeface="Arial"/>
                        </a:rPr>
                        <a:t>22.14</a:t>
                      </a:r>
                    </a:p>
                  </a:txBody>
                  <a:tcPr>
                    <a:solidFill>
                      <a:srgbClr val="D5E3CF"/>
                    </a:solidFill>
                  </a:tcPr>
                </a:tc>
                <a:tc>
                  <a:txBody>
                    <a:bodyPr anchorCtr="0"/>
                    <a:lstStyle/>
                    <a:p>
                      <a:pPr algn="r"/>
                      <a:r>
                        <a:rPr sz="1600" dirty="1">
                          <a:solidFill>
                            <a:srgbClr val="000000"/>
                          </a:solidFill>
                          <a:latin typeface="Arial"/>
                        </a:rPr>
                        <a:t>32.69</a:t>
                      </a:r>
                    </a:p>
                  </a:txBody>
                  <a:tcPr>
                    <a:solidFill>
                      <a:srgbClr val="D5E3CF"/>
                    </a:solidFill>
                  </a:tcPr>
                </a:tc>
              </a:tr>
              <a:tr h="317500">
                <a:tc>
                  <a:txBody>
                    <a:bodyPr anchorCtr="0"/>
                    <a:lstStyle/>
                    <a:p>
                      <a:pPr algn="ctr"/>
                      <a:r>
                        <a:rPr sz="1600" dirty="1">
                          <a:solidFill>
                            <a:srgbClr val="000000"/>
                          </a:solidFill>
                        </a:rPr>
                        <a:t>3</a:t>
                      </a:r>
                    </a:p>
                  </a:txBody>
                  <a:tcPr>
                    <a:solidFill>
                      <a:srgbClr val="D5E3CF"/>
                    </a:solidFill>
                  </a:tcPr>
                </a:tc>
                <a:tc>
                  <a:txBody>
                    <a:bodyPr anchorCtr="0"/>
                    <a:lstStyle/>
                    <a:p>
                      <a:pPr algn="l"/>
                      <a:r>
                        <a:rPr sz="1600" dirty="1">
                          <a:solidFill>
                            <a:srgbClr val="000000"/>
                          </a:solidFill>
                        </a:rPr>
                        <a:t>NEHA AKASH GANDHI</a:t>
                      </a:r>
                    </a:p>
                  </a:txBody>
                  <a:tcPr>
                    <a:solidFill>
                      <a:srgbClr val="D5E3CF"/>
                    </a:solidFill>
                  </a:tcPr>
                </a:tc>
                <a:tc>
                  <a:txBody>
                    <a:bodyPr anchorCtr="0"/>
                    <a:lstStyle/>
                    <a:p>
                      <a:pPr algn="r"/>
                      <a:r>
                        <a:rPr sz="1600" dirty="1">
                          <a:solidFill>
                            <a:srgbClr val="000000"/>
                          </a:solidFill>
                        </a:rPr>
                        <a:t>2,15,001</a:t>
                      </a:r>
                    </a:p>
                  </a:txBody>
                  <a:tcPr>
                    <a:solidFill>
                      <a:srgbClr val="D5E3CF"/>
                    </a:solidFill>
                  </a:tcPr>
                </a:tc>
                <a:tc>
                  <a:txBody>
                    <a:bodyPr anchorCtr="0"/>
                    <a:lstStyle/>
                    <a:p>
                      <a:pPr algn="r"/>
                      <a:r>
                        <a:rPr sz="1600" dirty="1">
                          <a:solidFill>
                            <a:srgbClr val="000000"/>
                          </a:solidFill>
                        </a:rPr>
                        <a:t>3,09,682</a:t>
                      </a:r>
                    </a:p>
                  </a:txBody>
                  <a:tcPr>
                    <a:solidFill>
                      <a:srgbClr val="D5E3CF"/>
                    </a:solidFill>
                  </a:tcPr>
                </a:tc>
                <a:tc>
                  <a:txBody>
                    <a:bodyPr anchorCtr="0"/>
                    <a:lstStyle/>
                    <a:p>
                      <a:pPr algn="r"/>
                      <a:r>
                        <a:rPr sz="1600" dirty="1">
                          <a:solidFill>
                            <a:srgbClr val="000000"/>
                          </a:solidFill>
                        </a:rPr>
                        <a:t>20.67</a:t>
                      </a:r>
                    </a:p>
                  </a:txBody>
                  <a:tcPr>
                    <a:solidFill>
                      <a:srgbClr val="D5E3CF"/>
                    </a:solidFill>
                  </a:tcPr>
                </a:tc>
                <a:tc>
                  <a:txBody>
                    <a:bodyPr anchorCtr="0"/>
                    <a:lstStyle/>
                    <a:p>
                      <a:pPr algn="r"/>
                      <a:r>
                        <a:rPr sz="1600" dirty="1">
                          <a:solidFill>
                            <a:srgbClr val="000000"/>
                          </a:solidFill>
                        </a:rPr>
                        <a:t>19.94</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10,78,172</a:t>
                      </a:r>
                    </a:p>
                  </a:txBody>
                  <a:tcPr>
                    <a:solidFill>
                      <a:srgbClr val="70AD47"/>
                    </a:solidFill>
                  </a:tcPr>
                </a:tc>
                <a:tc>
                  <a:txBody>
                    <a:bodyPr anchorCtr="0"/>
                    <a:lstStyle/>
                    <a:p>
                      <a:pPr algn="r"/>
                      <a:r>
                        <a:rPr sz="1600" dirty="1">
                          <a:solidFill>
                            <a:srgbClr val="FFFFFF"/>
                          </a:solidFill>
                          <a:latin typeface="Arial Bold"/>
                        </a:rPr>
                        <a:t>15,47,915</a:t>
                      </a:r>
                    </a:p>
                  </a:txBody>
                  <a:tcPr>
                    <a:solidFill>
                      <a:srgbClr val="70AD47"/>
                    </a:solidFill>
                  </a:tcPr>
                </a:tc>
                <a:tc>
                  <a:txBody>
                    <a:bodyPr anchorCtr="0"/>
                    <a:lstStyle/>
                    <a:p>
                      <a:pPr algn="r"/>
                      <a:r>
                        <a:rPr sz="1600" dirty="1">
                          <a:solidFill>
                            <a:srgbClr val="FFFFFF"/>
                          </a:solidFill>
                          <a:latin typeface="Arial Bold"/>
                        </a:rPr>
                        <a:t>17.16</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334264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BINA GHANSHYAM VADODARIA</a:t>
                      </a:r>
                    </a:p>
                  </a:txBody>
                  <a:tcPr>
                    <a:solidFill>
                      <a:srgbClr val="D5E3CF"/>
                    </a:solidFill>
                  </a:tcPr>
                </a:tc>
                <a:tc>
                  <a:txBody>
                    <a:bodyPr anchorCtr="0"/>
                    <a:lstStyle/>
                    <a:p>
                      <a:pPr algn="l"/>
                      <a:r>
                        <a:rPr sz="900" dirty="1">
                          <a:solidFill>
                            <a:srgbClr val="000000"/>
                          </a:solidFill>
                          <a:latin typeface="Arial"/>
                        </a:rPr>
                        <a:t>31015603782</a:t>
                      </a:r>
                    </a:p>
                  </a:txBody>
                  <a:tcPr>
                    <a:solidFill>
                      <a:srgbClr val="D5E3CF"/>
                    </a:solidFill>
                  </a:tcPr>
                </a:tc>
                <a:tc>
                  <a:txBody>
                    <a:bodyPr anchorCtr="0"/>
                    <a:lstStyle/>
                    <a:p>
                      <a:pPr algn="l"/>
                      <a:r>
                        <a:rPr sz="900" dirty="1">
                          <a:solidFill>
                            <a:srgbClr val="000000"/>
                          </a:solidFill>
                          <a:latin typeface="Arial"/>
                        </a:rPr>
                        <a:t>Invesco India Mid Cap Fund (G)</a:t>
                      </a:r>
                    </a:p>
                  </a:txBody>
                  <a:tcPr>
                    <a:solidFill>
                      <a:srgbClr val="D5E3CF"/>
                    </a:solidFill>
                  </a:tcPr>
                </a:tc>
                <a:tc>
                  <a:txBody>
                    <a:bodyPr anchorCtr="0"/>
                    <a:lstStyle/>
                    <a:p>
                      <a:pPr algn="l"/>
                      <a:r>
                        <a:rPr sz="900" dirty="1">
                          <a:solidFill>
                            <a:srgbClr val="000000"/>
                          </a:solidFill>
                          <a:latin typeface="Arial"/>
                        </a:rPr>
                        <a:t>Bank of Baroda - Retail Banking</a:t>
                      </a:r>
                    </a:p>
                  </a:txBody>
                  <a:tcPr>
                    <a:solidFill>
                      <a:srgbClr val="D5E3CF"/>
                    </a:solidFill>
                  </a:tcPr>
                </a:tc>
                <a:tc>
                  <a:txBody>
                    <a:bodyPr anchorCtr="0"/>
                    <a:lstStyle/>
                    <a:p>
                      <a:pPr algn="l"/>
                      <a:r>
                        <a:rPr sz="900" dirty="1">
                          <a:solidFill>
                            <a:srgbClr val="000000"/>
                          </a:solidFill>
                          <a:latin typeface="Arial"/>
                        </a:rPr>
                        <a:t>xxxxxxxxx05910</a:t>
                      </a:r>
                    </a:p>
                  </a:txBody>
                  <a:tcPr>
                    <a:solidFill>
                      <a:srgbClr val="D5E3CF"/>
                    </a:solidFill>
                  </a:tcPr>
                </a:tc>
                <a:tc>
                  <a:txBody>
                    <a:bodyPr anchorCtr="0"/>
                    <a:lstStyle/>
                    <a:p>
                      <a:pPr algn="l"/>
                      <a:r>
                        <a:rPr sz="900" dirty="1">
                          <a:solidFill>
                            <a:srgbClr val="000000"/>
                          </a:solidFill>
                          <a:latin typeface="Arial"/>
                        </a:rPr>
                        <a:t>BARB0DBCKOP</a:t>
                      </a:r>
                    </a:p>
                  </a:txBody>
                  <a:tcPr>
                    <a:solidFill>
                      <a:srgbClr val="D5E3CF"/>
                    </a:solidFill>
                  </a:tcPr>
                </a:tc>
                <a:tc>
                  <a:txBody>
                    <a:bodyPr anchorCtr="0"/>
                    <a:lstStyle/>
                    <a:p>
                      <a:pPr algn="l"/>
                      <a:r>
                        <a:rPr sz="900" dirty="1">
                          <a:solidFill>
                            <a:srgbClr val="000000"/>
                          </a:solidFill>
                          <a:latin typeface="Arial"/>
                        </a:rPr>
                        <a:t>GHANSHYAM VADODARIA</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BINA GHANSHYAM VADODARIA</a:t>
                      </a:r>
                    </a:p>
                  </a:txBody>
                  <a:tcPr>
                    <a:solidFill>
                      <a:srgbClr val="D5E3CF"/>
                    </a:solidFill>
                  </a:tcPr>
                </a:tc>
                <a:tc>
                  <a:txBody>
                    <a:bodyPr anchorCtr="0"/>
                    <a:lstStyle/>
                    <a:p>
                      <a:pPr algn="l"/>
                      <a:r>
                        <a:rPr sz="900" dirty="1">
                          <a:solidFill>
                            <a:srgbClr val="000000"/>
                          </a:solidFill>
                          <a:latin typeface="Arial"/>
                        </a:rPr>
                        <a:t>6906984/91</a:t>
                      </a:r>
                    </a:p>
                  </a:txBody>
                  <a:tcPr>
                    <a:solidFill>
                      <a:srgbClr val="D5E3CF"/>
                    </a:solidFill>
                  </a:tcPr>
                </a:tc>
                <a:tc>
                  <a:txBody>
                    <a:bodyPr anchorCtr="0"/>
                    <a:lstStyle/>
                    <a:p>
                      <a:pPr algn="l"/>
                      <a:r>
                        <a:rPr sz="900" dirty="1">
                          <a:solidFill>
                            <a:srgbClr val="000000"/>
                          </a:solidFill>
                          <a:latin typeface="Arial"/>
                        </a:rPr>
                        <a:t>Kotak Equity Opportunities Fund (G)</a:t>
                      </a:r>
                    </a:p>
                  </a:txBody>
                  <a:tcPr>
                    <a:solidFill>
                      <a:srgbClr val="D5E3CF"/>
                    </a:solidFill>
                  </a:tcPr>
                </a:tc>
                <a:tc>
                  <a:txBody>
                    <a:bodyPr anchorCtr="0"/>
                    <a:lstStyle/>
                    <a:p>
                      <a:pPr algn="l"/>
                      <a:r>
                        <a:rPr sz="900" dirty="1">
                          <a:solidFill>
                            <a:srgbClr val="000000"/>
                          </a:solidFill>
                          <a:latin typeface="Arial"/>
                        </a:rPr>
                        <a:t>BANK OF BARODA</a:t>
                      </a:r>
                    </a:p>
                  </a:txBody>
                  <a:tcPr>
                    <a:solidFill>
                      <a:srgbClr val="D5E3CF"/>
                    </a:solidFill>
                  </a:tcPr>
                </a:tc>
                <a:tc>
                  <a:txBody>
                    <a:bodyPr anchorCtr="0"/>
                    <a:lstStyle/>
                    <a:p>
                      <a:pPr algn="l"/>
                      <a:r>
                        <a:rPr sz="900" dirty="1">
                          <a:solidFill>
                            <a:srgbClr val="000000"/>
                          </a:solidFill>
                          <a:latin typeface="Arial"/>
                        </a:rPr>
                        <a:t>xxxxxxxxx05910</a:t>
                      </a:r>
                    </a:p>
                  </a:txBody>
                  <a:tcPr>
                    <a:solidFill>
                      <a:srgbClr val="D5E3CF"/>
                    </a:solidFill>
                  </a:tcPr>
                </a:tc>
                <a:tc>
                  <a:txBody>
                    <a:bodyPr anchorCtr="0"/>
                    <a:lstStyle/>
                    <a:p>
                      <a:pPr algn="l"/>
                      <a:r>
                        <a:rPr sz="900" dirty="1">
                          <a:solidFill>
                            <a:srgbClr val="000000"/>
                          </a:solidFill>
                          <a:latin typeface="Arial"/>
                        </a:rPr>
                        <a:t>BARB0DBCKOP</a:t>
                      </a:r>
                    </a:p>
                  </a:txBody>
                  <a:tcPr>
                    <a:solidFill>
                      <a:srgbClr val="D5E3CF"/>
                    </a:solidFill>
                  </a:tcPr>
                </a:tc>
                <a:tc>
                  <a:txBody>
                    <a:bodyPr anchorCtr="0"/>
                    <a:lstStyle/>
                    <a:p>
                      <a:pPr algn="l"/>
                      <a:r>
                        <a:rPr sz="900" dirty="1">
                          <a:solidFill>
                            <a:srgbClr val="000000"/>
                          </a:solidFill>
                          <a:latin typeface="Arial"/>
                        </a:rPr>
                        <a:t>Ghashyam Vadodaria</a:t>
                      </a: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BINA GHANSHYAM VADODARIA</a:t>
                      </a:r>
                    </a:p>
                  </a:txBody>
                  <a:tcPr>
                    <a:solidFill>
                      <a:srgbClr val="D5E3CF"/>
                    </a:solidFill>
                  </a:tcPr>
                </a:tc>
                <a:tc>
                  <a:txBody>
                    <a:bodyPr anchorCtr="0"/>
                    <a:lstStyle/>
                    <a:p>
                      <a:pPr algn="l"/>
                      <a:r>
                        <a:rPr sz="900" dirty="1">
                          <a:solidFill>
                            <a:srgbClr val="000000"/>
                          </a:solidFill>
                          <a:latin typeface="Arial"/>
                        </a:rPr>
                        <a:t>20067614/14</a:t>
                      </a:r>
                    </a:p>
                  </a:txBody>
                  <a:tcPr>
                    <a:solidFill>
                      <a:srgbClr val="D5E3CF"/>
                    </a:solidFill>
                  </a:tcPr>
                </a:tc>
                <a:tc>
                  <a:txBody>
                    <a:bodyPr anchorCtr="0"/>
                    <a:lstStyle/>
                    <a:p>
                      <a:pPr algn="l"/>
                      <a:r>
                        <a:rPr sz="900" dirty="1">
                          <a:solidFill>
                            <a:srgbClr val="000000"/>
                          </a:solidFill>
                          <a:latin typeface="Arial"/>
                        </a:rPr>
                        <a:t>HDFC Large And Mid Cap Fund Reg (G)</a:t>
                      </a:r>
                    </a:p>
                  </a:txBody>
                  <a:tcPr>
                    <a:solidFill>
                      <a:srgbClr val="D5E3CF"/>
                    </a:solidFill>
                  </a:tcPr>
                </a:tc>
                <a:tc>
                  <a:txBody>
                    <a:bodyPr anchorCtr="0"/>
                    <a:lstStyle/>
                    <a:p>
                      <a:pPr algn="l"/>
                      <a:r>
                        <a:rPr sz="900" dirty="1">
                          <a:solidFill>
                            <a:srgbClr val="000000"/>
                          </a:solidFill>
                          <a:latin typeface="Arial"/>
                        </a:rPr>
                        <a:t>BANK OF BARODA  RETAIL BA</a:t>
                      </a:r>
                    </a:p>
                  </a:txBody>
                  <a:tcPr>
                    <a:solidFill>
                      <a:srgbClr val="D5E3CF"/>
                    </a:solidFill>
                  </a:tcPr>
                </a:tc>
                <a:tc>
                  <a:txBody>
                    <a:bodyPr anchorCtr="0"/>
                    <a:lstStyle/>
                    <a:p>
                      <a:pPr algn="l"/>
                      <a:r>
                        <a:rPr sz="900" dirty="1">
                          <a:solidFill>
                            <a:srgbClr val="000000"/>
                          </a:solidFill>
                          <a:latin typeface="Arial"/>
                        </a:rPr>
                        <a:t>xxxxxxxxx05910</a:t>
                      </a:r>
                    </a:p>
                  </a:txBody>
                  <a:tcPr>
                    <a:solidFill>
                      <a:srgbClr val="D5E3CF"/>
                    </a:solidFill>
                  </a:tcPr>
                </a:tc>
                <a:tc>
                  <a:txBody>
                    <a:bodyPr anchorCtr="0"/>
                    <a:lstStyle/>
                    <a:p>
                      <a:pPr algn="l"/>
                      <a:r>
                        <a:rPr sz="900" dirty="1">
                          <a:solidFill>
                            <a:srgbClr val="000000"/>
                          </a:solidFill>
                          <a:latin typeface="Arial"/>
                        </a:rPr>
                        <a:t>BARB0DBCKOP</a:t>
                      </a:r>
                    </a:p>
                  </a:txBody>
                  <a:tcPr>
                    <a:solidFill>
                      <a:srgbClr val="D5E3CF"/>
                    </a:solidFill>
                  </a:tcPr>
                </a:tc>
                <a:tc>
                  <a:txBody>
                    <a:bodyPr anchorCtr="0"/>
                    <a:lstStyle/>
                    <a:p>
                      <a:pPr algn="l"/>
                      <a:r>
                        <a:rPr sz="900" dirty="1">
                          <a:solidFill>
                            <a:srgbClr val="000000"/>
                          </a:solidFill>
                          <a:latin typeface="Arial"/>
                        </a:rPr>
                        <a:t>GHANSHYAM VADODARIA</a:t>
                      </a: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GHANSHYAM JAGDISH VADODARIA</a:t>
                      </a:r>
                    </a:p>
                  </a:txBody>
                  <a:tcPr>
                    <a:solidFill>
                      <a:srgbClr val="D5E3CF"/>
                    </a:solidFill>
                  </a:tcPr>
                </a:tc>
                <a:tc>
                  <a:txBody>
                    <a:bodyPr anchorCtr="0"/>
                    <a:lstStyle/>
                    <a:p>
                      <a:pPr algn="l"/>
                      <a:r>
                        <a:rPr sz="900" dirty="1">
                          <a:solidFill>
                            <a:srgbClr val="000000"/>
                          </a:solidFill>
                          <a:latin typeface="Arial"/>
                        </a:rPr>
                        <a:t>14221142/84</a:t>
                      </a:r>
                    </a:p>
                  </a:txBody>
                  <a:tcPr>
                    <a:solidFill>
                      <a:srgbClr val="D5E3CF"/>
                    </a:solidFill>
                  </a:tcPr>
                </a:tc>
                <a:tc>
                  <a:txBody>
                    <a:bodyPr anchorCtr="0"/>
                    <a:lstStyle/>
                    <a:p>
                      <a:pPr algn="l"/>
                      <a:r>
                        <a:rPr sz="900" dirty="1">
                          <a:solidFill>
                            <a:srgbClr val="000000"/>
                          </a:solidFill>
                          <a:latin typeface="Arial"/>
                        </a:rPr>
                        <a:t>HDFC Hybrid Debt Fund (Q) IDCW</a:t>
                      </a:r>
                    </a:p>
                  </a:txBody>
                  <a:tcPr>
                    <a:solidFill>
                      <a:srgbClr val="D5E3CF"/>
                    </a:solidFill>
                  </a:tcPr>
                </a:tc>
                <a:tc>
                  <a:txBody>
                    <a:bodyPr anchorCtr="0"/>
                    <a:lstStyle/>
                    <a:p>
                      <a:pPr algn="l"/>
                      <a:r>
                        <a:rPr sz="900" dirty="1">
                          <a:solidFill>
                            <a:srgbClr val="000000"/>
                          </a:solidFill>
                          <a:latin typeface="Arial"/>
                        </a:rPr>
                        <a:t>BANK OF BARODA</a:t>
                      </a:r>
                    </a:p>
                  </a:txBody>
                  <a:tcPr>
                    <a:solidFill>
                      <a:srgbClr val="D5E3CF"/>
                    </a:solidFill>
                  </a:tcPr>
                </a:tc>
                <a:tc>
                  <a:txBody>
                    <a:bodyPr anchorCtr="0"/>
                    <a:lstStyle/>
                    <a:p>
                      <a:pPr algn="l"/>
                      <a:r>
                        <a:rPr sz="900" dirty="1">
                          <a:solidFill>
                            <a:srgbClr val="000000"/>
                          </a:solidFill>
                          <a:latin typeface="Arial"/>
                        </a:rPr>
                        <a:t>xxxxxxxxx14692</a:t>
                      </a:r>
                    </a:p>
                  </a:txBody>
                  <a:tcPr>
                    <a:solidFill>
                      <a:srgbClr val="D5E3CF"/>
                    </a:solidFill>
                  </a:tcPr>
                </a:tc>
                <a:tc>
                  <a:txBody>
                    <a:bodyPr anchorCtr="0"/>
                    <a:lstStyle/>
                    <a:p>
                      <a:pPr algn="l"/>
                      <a:r>
                        <a:rPr sz="900" dirty="1">
                          <a:solidFill>
                            <a:srgbClr val="000000"/>
                          </a:solidFill>
                          <a:latin typeface="Arial"/>
                        </a:rPr>
                        <a:t>BARB0DBDAHI</a:t>
                      </a:r>
                    </a:p>
                  </a:txBody>
                  <a:tcPr>
                    <a:solidFill>
                      <a:srgbClr val="D5E3CF"/>
                    </a:solidFill>
                  </a:tcPr>
                </a:tc>
                <a:tc>
                  <a:txBody>
                    <a:bodyPr anchorCtr="0"/>
                    <a:lstStyle/>
                    <a:p>
                      <a:pPr algn="l"/>
                      <a:r>
                        <a:rPr sz="900" dirty="1">
                          <a:solidFill>
                            <a:srgbClr val="000000"/>
                          </a:solidFill>
                          <a:latin typeface="Arial"/>
                        </a:rPr>
                        <a:t>NEHA AKASH GANDHI</a:t>
                      </a:r>
                    </a:p>
                  </a:txBody>
                  <a:tcPr>
                    <a:solidFill>
                      <a:srgbClr val="D5E3CF"/>
                    </a:solidFill>
                  </a:tcPr>
                </a:tc>
              </a:tr>
              <a:tr h="254000">
                <a:tc>
                  <a:txBody>
                    <a:bodyPr anchorCtr="0"/>
                    <a:lstStyle/>
                    <a:p>
                      <a:pPr algn="ctr"/>
                      <a:r>
                        <a:rPr sz="900" dirty="1">
                          <a:solidFill>
                            <a:srgbClr val="000000"/>
                          </a:solidFill>
                          <a:latin typeface="Arial"/>
                        </a:rPr>
                        <a:t>5</a:t>
                      </a:r>
                    </a:p>
                  </a:txBody>
                  <a:tcPr>
                    <a:solidFill>
                      <a:srgbClr val="D5E3CF"/>
                    </a:solidFill>
                  </a:tcPr>
                </a:tc>
                <a:tc>
                  <a:txBody>
                    <a:bodyPr anchorCtr="0"/>
                    <a:lstStyle/>
                    <a:p>
                      <a:pPr algn="l"/>
                      <a:r>
                        <a:rPr sz="900" dirty="1">
                          <a:solidFill>
                            <a:srgbClr val="000000"/>
                          </a:solidFill>
                          <a:latin typeface="Arial"/>
                        </a:rPr>
                        <a:t>GHANSHYAM JAGDISH VADODARIA</a:t>
                      </a:r>
                    </a:p>
                  </a:txBody>
                  <a:tcPr>
                    <a:solidFill>
                      <a:srgbClr val="D5E3CF"/>
                    </a:solidFill>
                  </a:tcPr>
                </a:tc>
                <a:tc>
                  <a:txBody>
                    <a:bodyPr anchorCtr="0"/>
                    <a:lstStyle/>
                    <a:p>
                      <a:pPr algn="l"/>
                      <a:r>
                        <a:rPr sz="900" dirty="1">
                          <a:solidFill>
                            <a:srgbClr val="000000"/>
                          </a:solidFill>
                          <a:latin typeface="Arial"/>
                        </a:rPr>
                        <a:t>17727314911</a:t>
                      </a:r>
                    </a:p>
                  </a:txBody>
                  <a:tcPr>
                    <a:solidFill>
                      <a:srgbClr val="D5E3CF"/>
                    </a:solidFill>
                  </a:tcPr>
                </a:tc>
                <a:tc>
                  <a:txBody>
                    <a:bodyPr anchorCtr="0"/>
                    <a:lstStyle/>
                    <a:p>
                      <a:pPr algn="l"/>
                      <a:r>
                        <a:rPr sz="900" dirty="1">
                          <a:solidFill>
                            <a:srgbClr val="000000"/>
                          </a:solidFill>
                          <a:latin typeface="Arial"/>
                        </a:rPr>
                        <a:t>Canara Robeco Equity Hybrid Fund Reg (G)</a:t>
                      </a:r>
                    </a:p>
                  </a:txBody>
                  <a:tcPr>
                    <a:solidFill>
                      <a:srgbClr val="D5E3CF"/>
                    </a:solidFill>
                  </a:tcPr>
                </a:tc>
                <a:tc>
                  <a:txBody>
                    <a:bodyPr anchorCtr="0"/>
                    <a:lstStyle/>
                    <a:p>
                      <a:pPr algn="l"/>
                      <a:r>
                        <a:rPr sz="900" dirty="1">
                          <a:solidFill>
                            <a:srgbClr val="000000"/>
                          </a:solidFill>
                          <a:latin typeface="Arial"/>
                        </a:rPr>
                        <a:t>BANK OF BARODA</a:t>
                      </a:r>
                    </a:p>
                  </a:txBody>
                  <a:tcPr>
                    <a:solidFill>
                      <a:srgbClr val="D5E3CF"/>
                    </a:solidFill>
                  </a:tcPr>
                </a:tc>
                <a:tc>
                  <a:txBody>
                    <a:bodyPr anchorCtr="0"/>
                    <a:lstStyle/>
                    <a:p>
                      <a:pPr algn="l"/>
                      <a:r>
                        <a:rPr sz="900" dirty="1">
                          <a:solidFill>
                            <a:srgbClr val="000000"/>
                          </a:solidFill>
                          <a:latin typeface="Arial"/>
                        </a:rPr>
                        <a:t>xxxxxxxxx14692</a:t>
                      </a:r>
                    </a:p>
                  </a:txBody>
                  <a:tcPr>
                    <a:solidFill>
                      <a:srgbClr val="D5E3CF"/>
                    </a:solidFill>
                  </a:tcPr>
                </a:tc>
                <a:tc>
                  <a:txBody>
                    <a:bodyPr anchorCtr="0"/>
                    <a:lstStyle/>
                    <a:p>
                      <a:pPr algn="l"/>
                      <a:r>
                        <a:rPr sz="900" dirty="1">
                          <a:solidFill>
                            <a:srgbClr val="000000"/>
                          </a:solidFill>
                          <a:latin typeface="Arial"/>
                        </a:rPr>
                        <a:t>BARB0DBDAHI</a:t>
                      </a:r>
                    </a:p>
                  </a:txBody>
                  <a:tcPr>
                    <a:solidFill>
                      <a:srgbClr val="D5E3CF"/>
                    </a:solidFill>
                  </a:tcPr>
                </a:tc>
                <a:tc>
                  <a:txBody>
                    <a:bodyPr anchorCtr="0"/>
                    <a:lstStyle/>
                    <a:p>
                      <a:pPr algn="l"/>
                      <a:r>
                        <a:rPr sz="900" dirty="1">
                          <a:solidFill>
                            <a:srgbClr val="000000"/>
                          </a:solidFill>
                          <a:latin typeface="Arial"/>
                        </a:rPr>
                        <a:t>NEHA AKASH GANDHI</a:t>
                      </a:r>
                    </a:p>
                  </a:txBody>
                  <a:tcPr>
                    <a:solidFill>
                      <a:srgbClr val="D5E3CF"/>
                    </a:solidFill>
                  </a:tcPr>
                </a:tc>
              </a:tr>
              <a:tr h="254000">
                <a:tc>
                  <a:txBody>
                    <a:bodyPr anchorCtr="0"/>
                    <a:lstStyle/>
                    <a:p>
                      <a:pPr algn="ctr"/>
                      <a:r>
                        <a:rPr sz="900" dirty="1">
                          <a:solidFill>
                            <a:srgbClr val="000000"/>
                          </a:solidFill>
                          <a:latin typeface="Arial"/>
                        </a:rPr>
                        <a:t>6</a:t>
                      </a:r>
                    </a:p>
                  </a:txBody>
                  <a:tcPr>
                    <a:solidFill>
                      <a:srgbClr val="D5E3CF"/>
                    </a:solidFill>
                  </a:tcPr>
                </a:tc>
                <a:tc>
                  <a:txBody>
                    <a:bodyPr anchorCtr="0"/>
                    <a:lstStyle/>
                    <a:p>
                      <a:pPr algn="l"/>
                      <a:r>
                        <a:rPr sz="900" dirty="1">
                          <a:solidFill>
                            <a:srgbClr val="000000"/>
                          </a:solidFill>
                          <a:latin typeface="Arial"/>
                        </a:rPr>
                        <a:t>GHANSHYAM JAGDISH VADODARIA</a:t>
                      </a:r>
                    </a:p>
                  </a:txBody>
                  <a:tcPr>
                    <a:solidFill>
                      <a:srgbClr val="D5E3CF"/>
                    </a:solidFill>
                  </a:tcPr>
                </a:tc>
                <a:tc>
                  <a:txBody>
                    <a:bodyPr anchorCtr="0"/>
                    <a:lstStyle/>
                    <a:p>
                      <a:pPr algn="l"/>
                      <a:r>
                        <a:rPr sz="900" dirty="1">
                          <a:solidFill>
                            <a:srgbClr val="000000"/>
                          </a:solidFill>
                          <a:latin typeface="Arial"/>
                        </a:rPr>
                        <a:t>14221142/84</a:t>
                      </a:r>
                    </a:p>
                  </a:txBody>
                  <a:tcPr>
                    <a:solidFill>
                      <a:srgbClr val="D5E3CF"/>
                    </a:solidFill>
                  </a:tcPr>
                </a:tc>
                <a:tc>
                  <a:txBody>
                    <a:bodyPr anchorCtr="0"/>
                    <a:lstStyle/>
                    <a:p>
                      <a:pPr algn="l"/>
                      <a:r>
                        <a:rPr sz="900" dirty="1">
                          <a:solidFill>
                            <a:srgbClr val="000000"/>
                          </a:solidFill>
                          <a:latin typeface="Arial"/>
                        </a:rPr>
                        <a:t>HDFC Income Fund (Q) IDCW</a:t>
                      </a:r>
                    </a:p>
                  </a:txBody>
                  <a:tcPr>
                    <a:solidFill>
                      <a:srgbClr val="D5E3CF"/>
                    </a:solidFill>
                  </a:tcPr>
                </a:tc>
                <a:tc>
                  <a:txBody>
                    <a:bodyPr anchorCtr="0"/>
                    <a:lstStyle/>
                    <a:p>
                      <a:pPr algn="l"/>
                      <a:r>
                        <a:rPr sz="900" dirty="1">
                          <a:solidFill>
                            <a:srgbClr val="000000"/>
                          </a:solidFill>
                          <a:latin typeface="Arial"/>
                        </a:rPr>
                        <a:t>BANK OF BARODA</a:t>
                      </a:r>
                    </a:p>
                  </a:txBody>
                  <a:tcPr>
                    <a:solidFill>
                      <a:srgbClr val="D5E3CF"/>
                    </a:solidFill>
                  </a:tcPr>
                </a:tc>
                <a:tc>
                  <a:txBody>
                    <a:bodyPr anchorCtr="0"/>
                    <a:lstStyle/>
                    <a:p>
                      <a:pPr algn="l"/>
                      <a:r>
                        <a:rPr sz="900" dirty="1">
                          <a:solidFill>
                            <a:srgbClr val="000000"/>
                          </a:solidFill>
                          <a:latin typeface="Arial"/>
                        </a:rPr>
                        <a:t>xxxxxxxxx14692</a:t>
                      </a:r>
                    </a:p>
                  </a:txBody>
                  <a:tcPr>
                    <a:solidFill>
                      <a:srgbClr val="D5E3CF"/>
                    </a:solidFill>
                  </a:tcPr>
                </a:tc>
                <a:tc>
                  <a:txBody>
                    <a:bodyPr anchorCtr="0"/>
                    <a:lstStyle/>
                    <a:p>
                      <a:pPr algn="l"/>
                      <a:r>
                        <a:rPr sz="900" dirty="1">
                          <a:solidFill>
                            <a:srgbClr val="000000"/>
                          </a:solidFill>
                          <a:latin typeface="Arial"/>
                        </a:rPr>
                        <a:t>BARB0DBDAHI</a:t>
                      </a:r>
                    </a:p>
                  </a:txBody>
                  <a:tcPr>
                    <a:solidFill>
                      <a:srgbClr val="D5E3CF"/>
                    </a:solidFill>
                  </a:tcPr>
                </a:tc>
                <a:tc>
                  <a:txBody>
                    <a:bodyPr anchorCtr="0"/>
                    <a:lstStyle/>
                    <a:p>
                      <a:pPr algn="l"/>
                      <a:r>
                        <a:rPr sz="900" dirty="1">
                          <a:solidFill>
                            <a:srgbClr val="000000"/>
                          </a:solidFill>
                          <a:latin typeface="Arial"/>
                        </a:rPr>
                        <a:t>NEHA AKASH GANDHI</a:t>
                      </a:r>
                    </a:p>
                  </a:txBody>
                  <a:tcPr>
                    <a:solidFill>
                      <a:srgbClr val="D5E3CF"/>
                    </a:solidFill>
                  </a:tcPr>
                </a:tc>
              </a:tr>
              <a:tr h="254000">
                <a:tc>
                  <a:txBody>
                    <a:bodyPr anchorCtr="0"/>
                    <a:lstStyle/>
                    <a:p>
                      <a:pPr algn="ctr"/>
                      <a:r>
                        <a:rPr sz="900" dirty="1">
                          <a:solidFill>
                            <a:srgbClr val="000000"/>
                          </a:solidFill>
                          <a:latin typeface="Arial"/>
                        </a:rPr>
                        <a:t>7</a:t>
                      </a:r>
                    </a:p>
                  </a:txBody>
                  <a:tcPr>
                    <a:solidFill>
                      <a:srgbClr val="D5E3CF"/>
                    </a:solidFill>
                  </a:tcPr>
                </a:tc>
                <a:tc>
                  <a:txBody>
                    <a:bodyPr anchorCtr="0"/>
                    <a:lstStyle/>
                    <a:p>
                      <a:pPr algn="l"/>
                      <a:r>
                        <a:rPr sz="900" dirty="1">
                          <a:solidFill>
                            <a:srgbClr val="000000"/>
                          </a:solidFill>
                          <a:latin typeface="Arial"/>
                        </a:rPr>
                        <a:t>GHANSHYAM JAGDISH VADODARIA</a:t>
                      </a:r>
                    </a:p>
                  </a:txBody>
                  <a:tcPr>
                    <a:solidFill>
                      <a:srgbClr val="D5E3CF"/>
                    </a:solidFill>
                  </a:tcPr>
                </a:tc>
                <a:tc>
                  <a:txBody>
                    <a:bodyPr anchorCtr="0"/>
                    <a:lstStyle/>
                    <a:p>
                      <a:pPr algn="l"/>
                      <a:r>
                        <a:rPr sz="900" dirty="1">
                          <a:solidFill>
                            <a:srgbClr val="000000"/>
                          </a:solidFill>
                          <a:latin typeface="Arial"/>
                        </a:rPr>
                        <a:t>91012674144</a:t>
                      </a:r>
                    </a:p>
                  </a:txBody>
                  <a:tcPr>
                    <a:solidFill>
                      <a:srgbClr val="D5E3CF"/>
                    </a:solidFill>
                  </a:tcPr>
                </a:tc>
                <a:tc>
                  <a:txBody>
                    <a:bodyPr anchorCtr="0"/>
                    <a:lstStyle/>
                    <a:p>
                      <a:pPr algn="l"/>
                      <a:r>
                        <a:rPr sz="900" dirty="1">
                          <a:solidFill>
                            <a:srgbClr val="000000"/>
                          </a:solidFill>
                          <a:latin typeface="Arial"/>
                        </a:rPr>
                        <a:t>PGIM India Flexi Cap Fund (G)</a:t>
                      </a:r>
                    </a:p>
                  </a:txBody>
                  <a:tcPr>
                    <a:solidFill>
                      <a:srgbClr val="D5E3CF"/>
                    </a:solidFill>
                  </a:tcPr>
                </a:tc>
                <a:tc>
                  <a:txBody>
                    <a:bodyPr anchorCtr="0"/>
                    <a:lstStyle/>
                    <a:p>
                      <a:pPr algn="l"/>
                      <a:r>
                        <a:rPr sz="900" dirty="1">
                          <a:solidFill>
                            <a:srgbClr val="000000"/>
                          </a:solidFill>
                          <a:latin typeface="Arial"/>
                        </a:rPr>
                        <a:t>BANK OF BARODA</a:t>
                      </a:r>
                    </a:p>
                  </a:txBody>
                  <a:tcPr>
                    <a:solidFill>
                      <a:srgbClr val="D5E3CF"/>
                    </a:solidFill>
                  </a:tcPr>
                </a:tc>
                <a:tc>
                  <a:txBody>
                    <a:bodyPr anchorCtr="0"/>
                    <a:lstStyle/>
                    <a:p>
                      <a:pPr algn="l"/>
                      <a:r>
                        <a:rPr sz="900" dirty="1">
                          <a:solidFill>
                            <a:srgbClr val="000000"/>
                          </a:solidFill>
                          <a:latin typeface="Arial"/>
                        </a:rPr>
                        <a:t>xxxxxxxxx14692</a:t>
                      </a:r>
                    </a:p>
                  </a:txBody>
                  <a:tcPr>
                    <a:solidFill>
                      <a:srgbClr val="D5E3CF"/>
                    </a:solidFill>
                  </a:tcPr>
                </a:tc>
                <a:tc>
                  <a:txBody>
                    <a:bodyPr anchorCtr="0"/>
                    <a:lstStyle/>
                    <a:p>
                      <a:pPr algn="l"/>
                      <a:r>
                        <a:rPr sz="900" dirty="1">
                          <a:solidFill>
                            <a:srgbClr val="000000"/>
                          </a:solidFill>
                          <a:latin typeface="Arial"/>
                        </a:rPr>
                        <a:t>BARB0DBDAHI</a:t>
                      </a:r>
                    </a:p>
                  </a:txBody>
                  <a:tcPr>
                    <a:solidFill>
                      <a:srgbClr val="D5E3CF"/>
                    </a:solidFill>
                  </a:tcPr>
                </a:tc>
                <a:tc>
                  <a:txBody>
                    <a:bodyPr anchorCtr="0"/>
                    <a:lstStyle/>
                    <a:p>
                      <a:pPr algn="l"/>
                      <a:r>
                        <a:rPr sz="900" dirty="1">
                          <a:solidFill>
                            <a:srgbClr val="000000"/>
                          </a:solidFill>
                          <a:latin typeface="Arial"/>
                        </a:rPr>
                        <a:t>NEHA AKASH GANDHI</a:t>
                      </a:r>
                    </a:p>
                  </a:txBody>
                  <a:tcPr>
                    <a:solidFill>
                      <a:srgbClr val="D5E3CF"/>
                    </a:solidFill>
                  </a:tcPr>
                </a:tc>
              </a:tr>
              <a:tr h="254000">
                <a:tc>
                  <a:txBody>
                    <a:bodyPr anchorCtr="0"/>
                    <a:lstStyle/>
                    <a:p>
                      <a:pPr algn="ctr"/>
                      <a:r>
                        <a:rPr sz="900" dirty="1">
                          <a:solidFill>
                            <a:srgbClr val="000000"/>
                          </a:solidFill>
                          <a:latin typeface="Arial"/>
                        </a:rPr>
                        <a:t>8</a:t>
                      </a:r>
                    </a:p>
                  </a:txBody>
                  <a:tcPr>
                    <a:solidFill>
                      <a:srgbClr val="D5E3CF"/>
                    </a:solidFill>
                  </a:tcPr>
                </a:tc>
                <a:tc>
                  <a:txBody>
                    <a:bodyPr anchorCtr="0"/>
                    <a:lstStyle/>
                    <a:p>
                      <a:pPr algn="l"/>
                      <a:r>
                        <a:rPr sz="900" dirty="1">
                          <a:solidFill>
                            <a:srgbClr val="000000"/>
                          </a:solidFill>
                          <a:latin typeface="Arial"/>
                        </a:rPr>
                        <a:t>NEHA AKASH GANDHI</a:t>
                      </a:r>
                    </a:p>
                  </a:txBody>
                  <a:tcPr>
                    <a:solidFill>
                      <a:srgbClr val="D5E3CF"/>
                    </a:solidFill>
                  </a:tcPr>
                </a:tc>
                <a:tc>
                  <a:txBody>
                    <a:bodyPr anchorCtr="0"/>
                    <a:lstStyle/>
                    <a:p>
                      <a:pPr algn="l"/>
                      <a:r>
                        <a:rPr sz="900" dirty="1">
                          <a:solidFill>
                            <a:srgbClr val="000000"/>
                          </a:solidFill>
                          <a:latin typeface="Arial"/>
                        </a:rPr>
                        <a:t>6906743/38</a:t>
                      </a:r>
                    </a:p>
                  </a:txBody>
                  <a:tcPr>
                    <a:solidFill>
                      <a:srgbClr val="D5E3CF"/>
                    </a:solidFill>
                  </a:tcPr>
                </a:tc>
                <a:tc>
                  <a:txBody>
                    <a:bodyPr anchorCtr="0"/>
                    <a:lstStyle/>
                    <a:p>
                      <a:pPr algn="l"/>
                      <a:r>
                        <a:rPr sz="900" dirty="1">
                          <a:solidFill>
                            <a:srgbClr val="000000"/>
                          </a:solidFill>
                          <a:latin typeface="Arial"/>
                        </a:rPr>
                        <a:t>Kotak Equity Opportunities Fund (G)</a:t>
                      </a:r>
                    </a:p>
                  </a:txBody>
                  <a:tcPr>
                    <a:solidFill>
                      <a:srgbClr val="D5E3CF"/>
                    </a:solidFill>
                  </a:tcPr>
                </a:tc>
                <a:tc>
                  <a:txBody>
                    <a:bodyPr anchorCtr="0"/>
                    <a:lstStyle/>
                    <a:p>
                      <a:pPr algn="l"/>
                      <a:r>
                        <a:rPr sz="900" dirty="1">
                          <a:solidFill>
                            <a:srgbClr val="000000"/>
                          </a:solidFill>
                          <a:latin typeface="Arial"/>
                        </a:rPr>
                        <a:t>BANK OF BARODA</a:t>
                      </a:r>
                    </a:p>
                  </a:txBody>
                  <a:tcPr>
                    <a:solidFill>
                      <a:srgbClr val="D5E3CF"/>
                    </a:solidFill>
                  </a:tcPr>
                </a:tc>
                <a:tc>
                  <a:txBody>
                    <a:bodyPr anchorCtr="0"/>
                    <a:lstStyle/>
                    <a:p>
                      <a:pPr algn="l"/>
                      <a:r>
                        <a:rPr sz="900" dirty="1">
                          <a:solidFill>
                            <a:srgbClr val="000000"/>
                          </a:solidFill>
                          <a:latin typeface="Arial"/>
                        </a:rPr>
                        <a:t>xxxxxxxxx15392</a:t>
                      </a:r>
                    </a:p>
                  </a:txBody>
                  <a:tcPr>
                    <a:solidFill>
                      <a:srgbClr val="D5E3CF"/>
                    </a:solidFill>
                  </a:tcPr>
                </a:tc>
                <a:tc>
                  <a:txBody>
                    <a:bodyPr anchorCtr="0"/>
                    <a:lstStyle/>
                    <a:p>
                      <a:pPr algn="l"/>
                      <a:r>
                        <a:rPr sz="900" dirty="1">
                          <a:solidFill>
                            <a:srgbClr val="000000"/>
                          </a:solidFill>
                          <a:latin typeface="Arial"/>
                        </a:rPr>
                        <a:t>BARB0DBCKOP</a:t>
                      </a:r>
                    </a:p>
                  </a:txBody>
                  <a:tcPr>
                    <a:solidFill>
                      <a:srgbClr val="D5E3CF"/>
                    </a:solidFill>
                  </a:tcPr>
                </a:tc>
                <a:tc>
                  <a:txBody>
                    <a:bodyPr anchorCtr="0"/>
                    <a:lstStyle/>
                    <a:p>
                      <a:pPr algn="l"/>
                      <a:r>
                        <a:rPr sz="900" dirty="1">
                          <a:solidFill>
                            <a:srgbClr val="000000"/>
                          </a:solidFill>
                          <a:latin typeface="Arial"/>
                        </a:rPr>
                        <a:t>Varsha Notaria</a:t>
                      </a:r>
                    </a:p>
                  </a:txBody>
                  <a:tcPr>
                    <a:solidFill>
                      <a:srgbClr val="D5E3CF"/>
                    </a:solidFill>
                  </a:tcPr>
                </a:tc>
              </a:tr>
              <a:tr h="254000">
                <a:tc>
                  <a:txBody>
                    <a:bodyPr anchorCtr="0"/>
                    <a:lstStyle/>
                    <a:p>
                      <a:pPr algn="ctr"/>
                      <a:r>
                        <a:rPr sz="900" dirty="1">
                          <a:solidFill>
                            <a:srgbClr val="000000"/>
                          </a:solidFill>
                        </a:rPr>
                        <a:t>9</a:t>
                      </a:r>
                    </a:p>
                  </a:txBody>
                  <a:tcPr>
                    <a:solidFill>
                      <a:srgbClr val="D5E3CF"/>
                    </a:solidFill>
                  </a:tcPr>
                </a:tc>
                <a:tc>
                  <a:txBody>
                    <a:bodyPr anchorCtr="0"/>
                    <a:lstStyle/>
                    <a:p>
                      <a:pPr algn="l"/>
                      <a:r>
                        <a:rPr sz="900" dirty="1">
                          <a:solidFill>
                            <a:srgbClr val="000000"/>
                          </a:solidFill>
                        </a:rPr>
                        <a:t>NEHA AKASH GANDHI</a:t>
                      </a:r>
                    </a:p>
                  </a:txBody>
                  <a:tcPr>
                    <a:solidFill>
                      <a:srgbClr val="D5E3CF"/>
                    </a:solidFill>
                  </a:tcPr>
                </a:tc>
                <a:tc>
                  <a:txBody>
                    <a:bodyPr anchorCtr="0"/>
                    <a:lstStyle/>
                    <a:p>
                      <a:pPr algn="l"/>
                      <a:r>
                        <a:rPr sz="900" dirty="1">
                          <a:solidFill>
                            <a:srgbClr val="000000"/>
                          </a:solidFill>
                        </a:rPr>
                        <a:t>477351080983</a:t>
                      </a:r>
                    </a:p>
                  </a:txBody>
                  <a:tcPr>
                    <a:solidFill>
                      <a:srgbClr val="D5E3CF"/>
                    </a:solidFill>
                  </a:tcPr>
                </a:tc>
                <a:tc>
                  <a:txBody>
                    <a:bodyPr anchorCtr="0"/>
                    <a:lstStyle/>
                    <a:p>
                      <a:pPr algn="l"/>
                      <a:r>
                        <a:rPr sz="900" dirty="1">
                          <a:solidFill>
                            <a:srgbClr val="000000"/>
                          </a:solidFill>
                        </a:rPr>
                        <a:t>Nippon India Multi Cap Fund (G)</a:t>
                      </a:r>
                    </a:p>
                  </a:txBody>
                  <a:tcPr>
                    <a:solidFill>
                      <a:srgbClr val="D5E3CF"/>
                    </a:solidFill>
                  </a:tcPr>
                </a:tc>
                <a:tc>
                  <a:txBody>
                    <a:bodyPr anchorCtr="0"/>
                    <a:lstStyle/>
                    <a:p>
                      <a:pPr algn="l"/>
                      <a:r>
                        <a:rPr sz="900" dirty="1">
                          <a:solidFill>
                            <a:srgbClr val="000000"/>
                          </a:solidFill>
                        </a:rPr>
                        <a:t>Bank of Baroda - Retail Banking</a:t>
                      </a:r>
                    </a:p>
                  </a:txBody>
                  <a:tcPr>
                    <a:solidFill>
                      <a:srgbClr val="D5E3CF"/>
                    </a:solidFill>
                  </a:tcPr>
                </a:tc>
                <a:tc>
                  <a:txBody>
                    <a:bodyPr anchorCtr="0"/>
                    <a:lstStyle/>
                    <a:p>
                      <a:pPr algn="l"/>
                      <a:r>
                        <a:rPr sz="900" dirty="1">
                          <a:solidFill>
                            <a:srgbClr val="000000"/>
                          </a:solidFill>
                        </a:rPr>
                        <a:t>xxxxxxx31110</a:t>
                      </a:r>
                    </a:p>
                  </a:txBody>
                  <a:tcPr>
                    <a:solidFill>
                      <a:srgbClr val="D5E3CF"/>
                    </a:solidFill>
                  </a:tcPr>
                </a:tc>
                <a:tc>
                  <a:txBody>
                    <a:bodyPr anchorCtr="0"/>
                    <a:lstStyle/>
                    <a:p>
                      <a:pPr algn="l"/>
                      <a:r>
                        <a:rPr sz="900" dirty="1">
                          <a:solidFill>
                            <a:srgbClr val="000000"/>
                          </a:solidFill>
                        </a:rPr>
                        <a:t>BARB0DBCKOP</a:t>
                      </a:r>
                    </a:p>
                  </a:txBody>
                  <a:tcPr>
                    <a:solidFill>
                      <a:srgbClr val="D5E3CF"/>
                    </a:solidFill>
                  </a:tcPr>
                </a:tc>
                <a:tc>
                  <a:txBody>
                    <a:bodyPr anchorCtr="0"/>
                    <a:lstStyle/>
                    <a:p>
                      <a:pPr algn="l"/>
                      <a:r>
                        <a:rPr sz="900" dirty="1">
                          <a:solidFill>
                            <a:srgbClr val="000000"/>
                          </a:solidFill>
                        </a:rPr>
                        <a:t>VARSHA NOTARIA</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256032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BINA GHANSHYAM VADODARIA</a:t>
                      </a:r>
                    </a:p>
                  </a:txBody>
                  <a:tcPr>
                    <a:solidFill>
                      <a:srgbClr val="D5E3CF"/>
                    </a:solidFill>
                  </a:tcPr>
                </a:tc>
                <a:tc>
                  <a:txBody>
                    <a:bodyPr anchorCtr="0"/>
                    <a:lstStyle/>
                    <a:p>
                      <a:pPr algn="ctr"/>
                      <a:r>
                        <a:rPr sz="2000" dirty="1">
                          <a:solidFill>
                            <a:srgbClr val="000000"/>
                          </a:solidFill>
                        </a:rPr>
                        <a:t>₹ 2,500</a:t>
                      </a:r>
                    </a:p>
                  </a:txBody>
                  <a:tcPr>
                    <a:solidFill>
                      <a:srgbClr val="D5E3CF"/>
                    </a:solidFill>
                  </a:tcPr>
                </a:tc>
              </a:tr>
              <a:tr h="127000">
                <a:tc>
                  <a:txBody>
                    <a:bodyPr tIns="0" bIns="0" anchorCtr="0"/>
                    <a:lstStyle/>
                    <a:p>
                      <a:pPr algn="l"/>
                      <a:r>
                        <a:rPr sz="1800" dirty="1">
                          <a:solidFill>
                            <a:srgbClr val="000000"/>
                          </a:solidFill>
                        </a:rPr>
                        <a:t>Kotak Equity Opportunities Fund (G)</a:t>
                      </a:r>
                    </a:p>
                  </a:txBody>
                  <a:tcPr>
                    <a:solidFill>
                      <a:srgbClr val="D5E3CF"/>
                    </a:solidFill>
                  </a:tcPr>
                </a:tc>
                <a:tc>
                  <a:txBody>
                    <a:bodyPr anchorCtr="0"/>
                    <a:lstStyle/>
                    <a:p>
                      <a:pPr algn="r"/>
                      <a:r>
                        <a:rPr sz="1800" dirty="1">
                          <a:solidFill>
                            <a:srgbClr val="000000"/>
                          </a:solidFill>
                        </a:rPr>
                        <a:t>₹ 2,500</a:t>
                      </a:r>
                    </a:p>
                  </a:txBody>
                  <a:tcPr>
                    <a:solidFill>
                      <a:srgbClr val="D5E3CF"/>
                    </a:solidFill>
                  </a:tcPr>
                </a:tc>
              </a:tr>
              <a:tr h="127000">
                <a:tc>
                  <a:txBody>
                    <a:bodyPr tIns="0" bIns="0" anchorCtr="0"/>
                    <a:lstStyle/>
                    <a:p>
                      <a:pPr algn="ctr"/>
                      <a:r>
                        <a:rPr sz="2000" dirty="1">
                          <a:solidFill>
                            <a:srgbClr val="000000"/>
                          </a:solidFill>
                        </a:rPr>
                        <a:t>NEHA AKASH GANDHI</a:t>
                      </a:r>
                    </a:p>
                  </a:txBody>
                  <a:tcPr>
                    <a:solidFill>
                      <a:srgbClr val="D5E3CF"/>
                    </a:solidFill>
                  </a:tcPr>
                </a:tc>
                <a:tc>
                  <a:txBody>
                    <a:bodyPr anchorCtr="0"/>
                    <a:lstStyle/>
                    <a:p>
                      <a:pPr algn="ctr"/>
                      <a:r>
                        <a:rPr sz="2000" dirty="1">
                          <a:solidFill>
                            <a:srgbClr val="000000"/>
                          </a:solidFill>
                        </a:rPr>
                        <a:t>₹ 10,000</a:t>
                      </a:r>
                    </a:p>
                  </a:txBody>
                  <a:tcPr>
                    <a:solidFill>
                      <a:srgbClr val="D5E3CF"/>
                    </a:solidFill>
                  </a:tcPr>
                </a:tc>
              </a:tr>
              <a:tr h="127000">
                <a:tc>
                  <a:txBody>
                    <a:bodyPr tIns="0" bIns="0" anchorCtr="0"/>
                    <a:lstStyle/>
                    <a:p>
                      <a:pPr algn="l"/>
                      <a:r>
                        <a:rPr sz="1800" dirty="1">
                          <a:solidFill>
                            <a:srgbClr val="000000"/>
                          </a:solidFill>
                        </a:rPr>
                        <a:t>Kotak Equity Opportunities Fund (G)</a:t>
                      </a:r>
                    </a:p>
                  </a:txBody>
                  <a:tcPr>
                    <a:solidFill>
                      <a:srgbClr val="D5E3CF"/>
                    </a:solidFill>
                  </a:tcPr>
                </a:tc>
                <a:tc>
                  <a:txBody>
                    <a:bodyPr anchorCtr="0"/>
                    <a:lstStyle/>
                    <a:p>
                      <a:pPr algn="r"/>
                      <a:r>
                        <a:rPr sz="1800" dirty="1">
                          <a:solidFill>
                            <a:srgbClr val="000000"/>
                          </a:solidFill>
                        </a:rPr>
                        <a:t>₹ 2,500</a:t>
                      </a:r>
                    </a:p>
                  </a:txBody>
                  <a:tcPr>
                    <a:solidFill>
                      <a:srgbClr val="D5E3CF"/>
                    </a:solidFill>
                  </a:tcPr>
                </a:tc>
              </a:tr>
              <a:tr h="127000">
                <a:tc>
                  <a:txBody>
                    <a:bodyPr tIns="0" bIns="0" anchorCtr="0"/>
                    <a:lstStyle/>
                    <a:p>
                      <a:pPr algn="l"/>
                      <a:r>
                        <a:rPr sz="1800" dirty="1">
                          <a:solidFill>
                            <a:srgbClr val="000000"/>
                          </a:solidFill>
                        </a:rPr>
                        <a:t>Nippon India Multi Cap Fund (G)</a:t>
                      </a:r>
                    </a:p>
                  </a:txBody>
                  <a:tcPr>
                    <a:solidFill>
                      <a:srgbClr val="D5E3CF"/>
                    </a:solidFill>
                  </a:tcPr>
                </a:tc>
                <a:tc>
                  <a:txBody>
                    <a:bodyPr anchorCtr="0"/>
                    <a:lstStyle/>
                    <a:p>
                      <a:pPr algn="r"/>
                      <a:r>
                        <a:rPr sz="1800" dirty="1">
                          <a:solidFill>
                            <a:srgbClr val="000000"/>
                          </a:solidFill>
                        </a:rPr>
                        <a:t>₹ 7,500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12,500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25908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Canara Robeco Equity Hybrid Fund Reg (G)</a:t>
                      </a:r>
                    </a:p>
                  </a:txBody>
                  <a:tcPr>
                    <a:solidFill>
                      <a:srgbClr val="D5E3CF"/>
                    </a:solidFill>
                  </a:tcPr>
                </a:tc>
                <a:tc>
                  <a:txBody>
                    <a:bodyPr anchorCtr="0"/>
                    <a:lstStyle/>
                    <a:p>
                      <a:pPr algn="r"/>
                      <a:r>
                        <a:rPr sz="1600" dirty="1">
                          <a:solidFill>
                            <a:srgbClr val="000000"/>
                          </a:solidFill>
                          <a:latin typeface="Arial"/>
                        </a:rPr>
                        <a:t>2,51,369</a:t>
                      </a:r>
                    </a:p>
                  </a:txBody>
                  <a:tcPr>
                    <a:solidFill>
                      <a:srgbClr val="D5E3CF"/>
                    </a:solidFill>
                  </a:tcPr>
                </a:tc>
                <a:tc>
                  <a:txBody>
                    <a:bodyPr anchorCtr="0"/>
                    <a:lstStyle/>
                    <a:p>
                      <a:pPr algn="r"/>
                      <a:r>
                        <a:rPr sz="1600" dirty="1">
                          <a:solidFill>
                            <a:srgbClr val="000000"/>
                          </a:solidFill>
                          <a:latin typeface="Arial"/>
                        </a:rPr>
                        <a:t>3,37,057</a:t>
                      </a:r>
                    </a:p>
                  </a:txBody>
                  <a:tcPr>
                    <a:solidFill>
                      <a:srgbClr val="D5E3CF"/>
                    </a:solidFill>
                  </a:tcPr>
                </a:tc>
                <a:tc>
                  <a:txBody>
                    <a:bodyPr anchorCtr="0"/>
                    <a:lstStyle/>
                    <a:p>
                      <a:pPr algn="r"/>
                      <a:r>
                        <a:rPr sz="1600" dirty="1">
                          <a:solidFill>
                            <a:srgbClr val="000000"/>
                          </a:solidFill>
                          <a:latin typeface="Arial"/>
                        </a:rPr>
                        <a:t>13.35</a:t>
                      </a:r>
                    </a:p>
                  </a:txBody>
                  <a:tcPr>
                    <a:solidFill>
                      <a:srgbClr val="D5E3CF"/>
                    </a:solidFill>
                  </a:tcPr>
                </a:tc>
                <a:tc>
                  <a:txBody>
                    <a:bodyPr anchorCtr="0"/>
                    <a:lstStyle/>
                    <a:p>
                      <a:pPr algn="r"/>
                      <a:r>
                        <a:rPr sz="1600" dirty="1">
                          <a:solidFill>
                            <a:srgbClr val="000000"/>
                          </a:solidFill>
                          <a:latin typeface="Arial"/>
                        </a:rPr>
                        <a:t>23.31</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Invesco India Mid Cap Fund (G)</a:t>
                      </a:r>
                    </a:p>
                  </a:txBody>
                  <a:tcPr>
                    <a:solidFill>
                      <a:srgbClr val="D5E3CF"/>
                    </a:solidFill>
                  </a:tcPr>
                </a:tc>
                <a:tc>
                  <a:txBody>
                    <a:bodyPr anchorCtr="0"/>
                    <a:lstStyle/>
                    <a:p>
                      <a:pPr algn="r"/>
                      <a:r>
                        <a:rPr sz="1600" dirty="1">
                          <a:solidFill>
                            <a:srgbClr val="000000"/>
                          </a:solidFill>
                          <a:latin typeface="Arial"/>
                        </a:rPr>
                        <a:t>1,00,000</a:t>
                      </a:r>
                    </a:p>
                  </a:txBody>
                  <a:tcPr>
                    <a:solidFill>
                      <a:srgbClr val="D5E3CF"/>
                    </a:solidFill>
                  </a:tcPr>
                </a:tc>
                <a:tc>
                  <a:txBody>
                    <a:bodyPr anchorCtr="0"/>
                    <a:lstStyle/>
                    <a:p>
                      <a:pPr algn="r"/>
                      <a:r>
                        <a:rPr sz="1600" dirty="1">
                          <a:solidFill>
                            <a:srgbClr val="000000"/>
                          </a:solidFill>
                          <a:latin typeface="Arial"/>
                        </a:rPr>
                        <a:t>1,72,959</a:t>
                      </a:r>
                    </a:p>
                  </a:txBody>
                  <a:tcPr>
                    <a:solidFill>
                      <a:srgbClr val="D5E3CF"/>
                    </a:solidFill>
                  </a:tcPr>
                </a:tc>
                <a:tc>
                  <a:txBody>
                    <a:bodyPr anchorCtr="0"/>
                    <a:lstStyle/>
                    <a:p>
                      <a:pPr algn="r"/>
                      <a:r>
                        <a:rPr sz="1600" dirty="1">
                          <a:solidFill>
                            <a:srgbClr val="000000"/>
                          </a:solidFill>
                          <a:latin typeface="Arial"/>
                        </a:rPr>
                        <a:t>25.58</a:t>
                      </a:r>
                    </a:p>
                  </a:txBody>
                  <a:tcPr>
                    <a:solidFill>
                      <a:srgbClr val="D5E3CF"/>
                    </a:solidFill>
                  </a:tcPr>
                </a:tc>
                <a:tc>
                  <a:txBody>
                    <a:bodyPr anchorCtr="0"/>
                    <a:lstStyle/>
                    <a:p>
                      <a:pPr algn="r"/>
                      <a:r>
                        <a:rPr sz="1600" dirty="1">
                          <a:solidFill>
                            <a:srgbClr val="000000"/>
                          </a:solidFill>
                          <a:latin typeface="Arial"/>
                        </a:rPr>
                        <a:t>9.27</a:t>
                      </a:r>
                    </a:p>
                  </a:txBody>
                  <a:tcPr>
                    <a:solidFill>
                      <a:srgbClr val="D5E3CF"/>
                    </a:solidFill>
                  </a:tcPr>
                </a:tc>
              </a:tr>
              <a:tr h="317500">
                <a:tc>
                  <a:txBody>
                    <a:bodyPr anchorCtr="0"/>
                    <a:lstStyle/>
                    <a:p>
                      <a:pPr algn="r"/>
                      <a:r>
                        <a:rPr sz="1600" dirty="1">
                          <a:solidFill>
                            <a:srgbClr val="000000"/>
                          </a:solidFill>
                          <a:latin typeface="Arial"/>
                        </a:rPr>
                        <a:t>3</a:t>
                      </a:r>
                    </a:p>
                  </a:txBody>
                  <a:tcPr>
                    <a:solidFill>
                      <a:srgbClr val="D5E3CF"/>
                    </a:solidFill>
                  </a:tcPr>
                </a:tc>
                <a:tc>
                  <a:txBody>
                    <a:bodyPr anchorCtr="0"/>
                    <a:lstStyle/>
                    <a:p>
                      <a:pPr algn="l"/>
                      <a:r>
                        <a:rPr sz="1600" dirty="1">
                          <a:solidFill>
                            <a:srgbClr val="000000"/>
                          </a:solidFill>
                          <a:latin typeface="Arial"/>
                        </a:rPr>
                        <a:t>Kotak Equity Opportunities Fund (G)</a:t>
                      </a:r>
                    </a:p>
                  </a:txBody>
                  <a:tcPr>
                    <a:solidFill>
                      <a:srgbClr val="D5E3CF"/>
                    </a:solidFill>
                  </a:tcPr>
                </a:tc>
                <a:tc>
                  <a:txBody>
                    <a:bodyPr anchorCtr="0"/>
                    <a:lstStyle/>
                    <a:p>
                      <a:pPr algn="r"/>
                      <a:r>
                        <a:rPr sz="1600" dirty="1">
                          <a:solidFill>
                            <a:srgbClr val="000000"/>
                          </a:solidFill>
                          <a:latin typeface="Arial"/>
                        </a:rPr>
                        <a:t>3,15,001</a:t>
                      </a:r>
                    </a:p>
                  </a:txBody>
                  <a:tcPr>
                    <a:solidFill>
                      <a:srgbClr val="D5E3CF"/>
                    </a:solidFill>
                  </a:tcPr>
                </a:tc>
                <a:tc>
                  <a:txBody>
                    <a:bodyPr anchorCtr="0"/>
                    <a:lstStyle/>
                    <a:p>
                      <a:pPr algn="r"/>
                      <a:r>
                        <a:rPr sz="1600" dirty="1">
                          <a:solidFill>
                            <a:srgbClr val="000000"/>
                          </a:solidFill>
                          <a:latin typeface="Arial"/>
                        </a:rPr>
                        <a:t>5,10,250</a:t>
                      </a:r>
                    </a:p>
                  </a:txBody>
                  <a:tcPr>
                    <a:solidFill>
                      <a:srgbClr val="D5E3CF"/>
                    </a:solidFill>
                  </a:tcPr>
                </a:tc>
                <a:tc>
                  <a:txBody>
                    <a:bodyPr anchorCtr="0"/>
                    <a:lstStyle/>
                    <a:p>
                      <a:pPr algn="r"/>
                      <a:r>
                        <a:rPr sz="1600" dirty="1">
                          <a:solidFill>
                            <a:srgbClr val="000000"/>
                          </a:solidFill>
                          <a:latin typeface="Arial"/>
                        </a:rPr>
                        <a:t>21.27</a:t>
                      </a:r>
                    </a:p>
                  </a:txBody>
                  <a:tcPr>
                    <a:solidFill>
                      <a:srgbClr val="D5E3CF"/>
                    </a:solidFill>
                  </a:tcPr>
                </a:tc>
                <a:tc>
                  <a:txBody>
                    <a:bodyPr anchorCtr="0"/>
                    <a:lstStyle/>
                    <a:p>
                      <a:pPr algn="r"/>
                      <a:r>
                        <a:rPr sz="1600" dirty="1">
                          <a:solidFill>
                            <a:srgbClr val="000000"/>
                          </a:solidFill>
                          <a:latin typeface="Arial"/>
                        </a:rPr>
                        <a:t>29.22</a:t>
                      </a:r>
                    </a:p>
                  </a:txBody>
                  <a:tcPr>
                    <a:solidFill>
                      <a:srgbClr val="D5E3CF"/>
                    </a:solidFill>
                  </a:tcPr>
                </a:tc>
              </a:tr>
              <a:tr h="317500">
                <a:tc>
                  <a:txBody>
                    <a:bodyPr anchorCtr="0"/>
                    <a:lstStyle/>
                    <a:p>
                      <a:pPr algn="r"/>
                      <a:r>
                        <a:rPr sz="1600" dirty="1">
                          <a:solidFill>
                            <a:srgbClr val="000000"/>
                          </a:solidFill>
                          <a:latin typeface="Arial"/>
                        </a:rPr>
                        <a:t>4</a:t>
                      </a:r>
                    </a:p>
                  </a:txBody>
                  <a:tcPr>
                    <a:solidFill>
                      <a:srgbClr val="D5E3CF"/>
                    </a:solidFill>
                  </a:tcPr>
                </a:tc>
                <a:tc>
                  <a:txBody>
                    <a:bodyPr anchorCtr="0"/>
                    <a:lstStyle/>
                    <a:p>
                      <a:pPr algn="l"/>
                      <a:r>
                        <a:rPr sz="1600" dirty="1">
                          <a:solidFill>
                            <a:srgbClr val="000000"/>
                          </a:solidFill>
                          <a:latin typeface="Arial"/>
                        </a:rPr>
                        <a:t>HDFC Large And Mid Cap Fund Reg (G)</a:t>
                      </a:r>
                    </a:p>
                  </a:txBody>
                  <a:tcPr>
                    <a:solidFill>
                      <a:srgbClr val="D5E3CF"/>
                    </a:solidFill>
                  </a:tcPr>
                </a:tc>
                <a:tc>
                  <a:txBody>
                    <a:bodyPr anchorCtr="0"/>
                    <a:lstStyle/>
                    <a:p>
                      <a:pPr algn="r"/>
                      <a:r>
                        <a:rPr sz="1600" dirty="1">
                          <a:solidFill>
                            <a:srgbClr val="000000"/>
                          </a:solidFill>
                          <a:latin typeface="Arial"/>
                        </a:rPr>
                        <a:t>1,00,000</a:t>
                      </a:r>
                    </a:p>
                  </a:txBody>
                  <a:tcPr>
                    <a:solidFill>
                      <a:srgbClr val="D5E3CF"/>
                    </a:solidFill>
                  </a:tcPr>
                </a:tc>
                <a:tc>
                  <a:txBody>
                    <a:bodyPr anchorCtr="0"/>
                    <a:lstStyle/>
                    <a:p>
                      <a:pPr algn="r"/>
                      <a:r>
                        <a:rPr sz="1600" dirty="1">
                          <a:solidFill>
                            <a:srgbClr val="000000"/>
                          </a:solidFill>
                          <a:latin typeface="Arial"/>
                        </a:rPr>
                        <a:t>1,55,186</a:t>
                      </a:r>
                    </a:p>
                  </a:txBody>
                  <a:tcPr>
                    <a:solidFill>
                      <a:srgbClr val="D5E3CF"/>
                    </a:solidFill>
                  </a:tcPr>
                </a:tc>
                <a:tc>
                  <a:txBody>
                    <a:bodyPr anchorCtr="0"/>
                    <a:lstStyle/>
                    <a:p>
                      <a:pPr algn="r"/>
                      <a:r>
                        <a:rPr sz="1600" dirty="1">
                          <a:solidFill>
                            <a:srgbClr val="000000"/>
                          </a:solidFill>
                          <a:latin typeface="Arial"/>
                        </a:rPr>
                        <a:t>20.04</a:t>
                      </a:r>
                    </a:p>
                  </a:txBody>
                  <a:tcPr>
                    <a:solidFill>
                      <a:srgbClr val="D5E3CF"/>
                    </a:solidFill>
                  </a:tcPr>
                </a:tc>
                <a:tc>
                  <a:txBody>
                    <a:bodyPr anchorCtr="0"/>
                    <a:lstStyle/>
                    <a:p>
                      <a:pPr algn="r"/>
                      <a:r>
                        <a:rPr sz="1600" dirty="1">
                          <a:solidFill>
                            <a:srgbClr val="000000"/>
                          </a:solidFill>
                          <a:latin typeface="Arial"/>
                        </a:rPr>
                        <a:t>9.27</a:t>
                      </a:r>
                    </a:p>
                  </a:txBody>
                  <a:tcPr>
                    <a:solidFill>
                      <a:srgbClr val="D5E3CF"/>
                    </a:solidFill>
                  </a:tcPr>
                </a:tc>
              </a:tr>
              <a:tr h="317500">
                <a:tc>
                  <a:txBody>
                    <a:bodyPr anchorCtr="0"/>
                    <a:lstStyle/>
                    <a:p>
                      <a:pPr algn="r"/>
                      <a:r>
                        <a:rPr sz="1600" dirty="1">
                          <a:solidFill>
                            <a:srgbClr val="000000"/>
                          </a:solidFill>
                        </a:rPr>
                        <a:t>5</a:t>
                      </a:r>
                    </a:p>
                  </a:txBody>
                  <a:tcPr>
                    <a:solidFill>
                      <a:srgbClr val="D5E3CF"/>
                    </a:solidFill>
                  </a:tcPr>
                </a:tc>
                <a:tc>
                  <a:txBody>
                    <a:bodyPr anchorCtr="0"/>
                    <a:lstStyle/>
                    <a:p>
                      <a:pPr algn="l"/>
                      <a:r>
                        <a:rPr sz="1600" dirty="1">
                          <a:solidFill>
                            <a:srgbClr val="000000"/>
                          </a:solidFill>
                        </a:rPr>
                        <a:t>Nippon India Multi Cap Fund (G)</a:t>
                      </a:r>
                    </a:p>
                  </a:txBody>
                  <a:tcPr>
                    <a:solidFill>
                      <a:srgbClr val="D5E3CF"/>
                    </a:solidFill>
                  </a:tcPr>
                </a:tc>
                <a:tc>
                  <a:txBody>
                    <a:bodyPr anchorCtr="0"/>
                    <a:lstStyle/>
                    <a:p>
                      <a:pPr algn="r"/>
                      <a:r>
                        <a:rPr sz="1600" dirty="1">
                          <a:solidFill>
                            <a:srgbClr val="000000"/>
                          </a:solidFill>
                        </a:rPr>
                        <a:t>52,500</a:t>
                      </a:r>
                    </a:p>
                  </a:txBody>
                  <a:tcPr>
                    <a:solidFill>
                      <a:srgbClr val="D5E3CF"/>
                    </a:solidFill>
                  </a:tcPr>
                </a:tc>
                <a:tc>
                  <a:txBody>
                    <a:bodyPr anchorCtr="0"/>
                    <a:lstStyle/>
                    <a:p>
                      <a:pPr algn="r"/>
                      <a:r>
                        <a:rPr sz="1600" dirty="1">
                          <a:solidFill>
                            <a:srgbClr val="000000"/>
                          </a:solidFill>
                        </a:rPr>
                        <a:t>47,270</a:t>
                      </a:r>
                    </a:p>
                  </a:txBody>
                  <a:tcPr>
                    <a:solidFill>
                      <a:srgbClr val="D5E3CF"/>
                    </a:solidFill>
                  </a:tcPr>
                </a:tc>
                <a:tc>
                  <a:txBody>
                    <a:bodyPr anchorCtr="0"/>
                    <a:lstStyle/>
                    <a:p>
                      <a:pPr algn="r"/>
                      <a:r>
                        <a:rPr sz="1600" dirty="1">
                          <a:solidFill>
                            <a:srgbClr val="000000"/>
                          </a:solidFill>
                        </a:rPr>
                        <a:t>-37.54</a:t>
                      </a:r>
                    </a:p>
                  </a:txBody>
                  <a:tcPr>
                    <a:solidFill>
                      <a:srgbClr val="D5E3CF"/>
                    </a:solidFill>
                  </a:tcPr>
                </a:tc>
                <a:tc>
                  <a:txBody>
                    <a:bodyPr anchorCtr="0"/>
                    <a:lstStyle/>
                    <a:p>
                      <a:pPr algn="r"/>
                      <a:r>
                        <a:rPr sz="1600" dirty="1">
                          <a:solidFill>
                            <a:srgbClr val="000000"/>
                          </a:solidFill>
                        </a:rPr>
                        <a:t>4.87</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8,18,870.45</a:t>
                      </a:r>
                    </a:p>
                  </a:txBody>
                  <a:tcPr>
                    <a:solidFill>
                      <a:srgbClr val="70AD47"/>
                    </a:solidFill>
                  </a:tcPr>
                </a:tc>
                <a:tc>
                  <a:txBody>
                    <a:bodyPr anchorCtr="0"/>
                    <a:lstStyle/>
                    <a:p>
                      <a:pPr algn="r"/>
                      <a:r>
                        <a:rPr sz="1600" dirty="1">
                          <a:solidFill>
                            <a:srgbClr val="FFFFFF"/>
                          </a:solidFill>
                        </a:rPr>
                        <a:t>12,22,722.56</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75.94</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rPr>
                        <a:t>1</a:t>
                      </a:r>
                    </a:p>
                  </a:txBody>
                  <a:tcPr>
                    <a:solidFill>
                      <a:srgbClr val="FFE8CB"/>
                    </a:solidFill>
                  </a:tcPr>
                </a:tc>
                <a:tc>
                  <a:txBody>
                    <a:bodyPr anchorCtr="0"/>
                    <a:lstStyle/>
                    <a:p>
                      <a:pPr algn="l"/>
                      <a:r>
                        <a:rPr sz="1600" dirty="1">
                          <a:solidFill>
                            <a:srgbClr val="000000"/>
                          </a:solidFill>
                        </a:rPr>
                        <a:t>PGIM India Flexi Cap Fund (G)</a:t>
                      </a:r>
                    </a:p>
                  </a:txBody>
                  <a:tcPr>
                    <a:solidFill>
                      <a:srgbClr val="FFE8CB"/>
                    </a:solidFill>
                  </a:tcPr>
                </a:tc>
                <a:tc>
                  <a:txBody>
                    <a:bodyPr anchorCtr="0"/>
                    <a:lstStyle/>
                    <a:p>
                      <a:pPr algn="r"/>
                      <a:r>
                        <a:rPr sz="1600" dirty="1">
                          <a:solidFill>
                            <a:srgbClr val="000000"/>
                          </a:solidFill>
                        </a:rPr>
                        <a:t>2,49,690</a:t>
                      </a:r>
                    </a:p>
                  </a:txBody>
                  <a:tcPr>
                    <a:solidFill>
                      <a:srgbClr val="FFE8CB"/>
                    </a:solidFill>
                  </a:tcPr>
                </a:tc>
                <a:tc>
                  <a:txBody>
                    <a:bodyPr anchorCtr="0"/>
                    <a:lstStyle/>
                    <a:p>
                      <a:pPr algn="r"/>
                      <a:r>
                        <a:rPr sz="1600" dirty="1">
                          <a:solidFill>
                            <a:srgbClr val="000000"/>
                          </a:solidFill>
                        </a:rPr>
                        <a:t>3,14,311</a:t>
                      </a:r>
                    </a:p>
                  </a:txBody>
                  <a:tcPr>
                    <a:solidFill>
                      <a:srgbClr val="FFE8CB"/>
                    </a:solidFill>
                  </a:tcPr>
                </a:tc>
                <a:tc>
                  <a:txBody>
                    <a:bodyPr anchorCtr="0"/>
                    <a:lstStyle/>
                    <a:p>
                      <a:pPr algn="r"/>
                      <a:r>
                        <a:rPr sz="1600" dirty="1">
                          <a:solidFill>
                            <a:srgbClr val="000000"/>
                          </a:solidFill>
                        </a:rPr>
                        <a:t>11.87</a:t>
                      </a:r>
                    </a:p>
                  </a:txBody>
                  <a:tcPr>
                    <a:solidFill>
                      <a:srgbClr val="FFE8CB"/>
                    </a:solidFill>
                  </a:tcPr>
                </a:tc>
                <a:tc>
                  <a:txBody>
                    <a:bodyPr anchorCtr="0"/>
                    <a:lstStyle/>
                    <a:p>
                      <a:pPr algn="r"/>
                      <a:r>
                        <a:rPr sz="1600" dirty="1">
                          <a:solidFill>
                            <a:srgbClr val="000000"/>
                          </a:solidFill>
                        </a:rPr>
                        <a:t>23.16</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2,49,689.97</a:t>
                      </a:r>
                    </a:p>
                  </a:txBody>
                  <a:tcPr>
                    <a:solidFill>
                      <a:srgbClr val="FFC000"/>
                    </a:solidFill>
                  </a:tcPr>
                </a:tc>
                <a:tc>
                  <a:txBody>
                    <a:bodyPr anchorCtr="0"/>
                    <a:lstStyle/>
                    <a:p>
                      <a:pPr algn="r"/>
                      <a:r>
                        <a:rPr sz="1600" dirty="1">
                          <a:solidFill>
                            <a:srgbClr val="FFFFFF"/>
                          </a:solidFill>
                        </a:rPr>
                        <a:t>3,14,310.60</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23.16</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ED7D31"/>
                    </a:solidFill>
                  </a:tcPr>
                </a:tc>
                <a:tc>
                  <a:txBody>
                    <a:bodyPr anchorCtr="0"/>
                    <a:lstStyle/>
                    <a:p>
                      <a:pPr algn="ctr"/>
                      <a:r>
                        <a:rPr sz="1600" dirty="1">
                          <a:solidFill>
                            <a:srgbClr val="FFFFFF"/>
                          </a:solidFill>
                          <a:latin typeface="Arial"/>
                        </a:rPr>
                        <a:t>Scheme</a:t>
                      </a:r>
                    </a:p>
                  </a:txBody>
                  <a:tcPr>
                    <a:solidFill>
                      <a:srgbClr val="ED7D31"/>
                    </a:solidFill>
                  </a:tcPr>
                </a:tc>
                <a:tc>
                  <a:txBody>
                    <a:bodyPr anchorCtr="0"/>
                    <a:lstStyle/>
                    <a:p>
                      <a:pPr algn="ctr"/>
                      <a:r>
                        <a:rPr sz="1600" dirty="1">
                          <a:solidFill>
                            <a:srgbClr val="FFFFFF"/>
                          </a:solidFill>
                          <a:latin typeface="Arial"/>
                        </a:rPr>
                        <a:t>Investment value (₹)</a:t>
                      </a:r>
                    </a:p>
                  </a:txBody>
                  <a:tcPr>
                    <a:solidFill>
                      <a:srgbClr val="ED7D31"/>
                    </a:solidFill>
                  </a:tcPr>
                </a:tc>
                <a:tc>
                  <a:txBody>
                    <a:bodyPr anchorCtr="0"/>
                    <a:lstStyle/>
                    <a:p>
                      <a:pPr algn="ctr"/>
                      <a:r>
                        <a:rPr sz="1600" dirty="1">
                          <a:solidFill>
                            <a:srgbClr val="FFFFFF"/>
                          </a:solidFill>
                          <a:latin typeface="Arial"/>
                        </a:rPr>
                        <a:t>Market Value(₹)</a:t>
                      </a:r>
                    </a:p>
                  </a:txBody>
                  <a:tcPr>
                    <a:solidFill>
                      <a:srgbClr val="ED7D31"/>
                    </a:solidFill>
                  </a:tcPr>
                </a:tc>
                <a:tc>
                  <a:txBody>
                    <a:bodyPr anchorCtr="0"/>
                    <a:lstStyle/>
                    <a:p>
                      <a:pPr algn="ctr"/>
                      <a:r>
                        <a:rPr sz="1600" dirty="1">
                          <a:solidFill>
                            <a:srgbClr val="FFFFFF"/>
                          </a:solidFill>
                          <a:latin typeface="Arial"/>
                        </a:rPr>
                        <a:t>CAGR (%)</a:t>
                      </a:r>
                    </a:p>
                  </a:txBody>
                  <a:tcPr>
                    <a:solidFill>
                      <a:srgbClr val="ED7D31"/>
                    </a:solidFill>
                  </a:tcPr>
                </a:tc>
                <a:tc>
                  <a:txBody>
                    <a:bodyPr anchorCtr="0"/>
                    <a:lstStyle/>
                    <a:p>
                      <a:pPr algn="ctr"/>
                      <a:r>
                        <a:rPr sz="1600" dirty="1">
                          <a:solidFill>
                            <a:srgbClr val="FFFFFF"/>
                          </a:solidFill>
                          <a:latin typeface="Arial"/>
                        </a:rPr>
                        <a:t>Allocation (%)</a:t>
                      </a:r>
                    </a:p>
                  </a:txBody>
                  <a:tcPr>
                    <a:solidFill>
                      <a:srgbClr val="ED7D31"/>
                    </a:solidFill>
                  </a:tcPr>
                </a:tc>
              </a:tr>
              <a:tr h="317500">
                <a:tc>
                  <a:txBody>
                    <a:bodyPr anchorCtr="0"/>
                    <a:lstStyle/>
                    <a:p>
                      <a:pPr algn="r"/>
                      <a:r>
                        <a:rPr sz="1600" dirty="1">
                          <a:solidFill>
                            <a:srgbClr val="000000"/>
                          </a:solidFill>
                        </a:rPr>
                        <a:t>1</a:t>
                      </a:r>
                    </a:p>
                  </a:txBody>
                  <a:tcPr>
                    <a:solidFill>
                      <a:srgbClr val="F8D7CD"/>
                    </a:solidFill>
                  </a:tcPr>
                </a:tc>
                <a:tc>
                  <a:txBody>
                    <a:bodyPr anchorCtr="0"/>
                    <a:lstStyle/>
                    <a:p>
                      <a:pPr algn="l"/>
                      <a:r>
                        <a:rPr sz="1600" dirty="1">
                          <a:solidFill>
                            <a:srgbClr val="000000"/>
                          </a:solidFill>
                        </a:rPr>
                        <a:t>HDFC Hybrid Debt Fund (Q) IDCW</a:t>
                      </a:r>
                    </a:p>
                  </a:txBody>
                  <a:tcPr>
                    <a:solidFill>
                      <a:srgbClr val="F8D7CD"/>
                    </a:solidFill>
                  </a:tcPr>
                </a:tc>
                <a:tc>
                  <a:txBody>
                    <a:bodyPr anchorCtr="0"/>
                    <a:lstStyle/>
                    <a:p>
                      <a:pPr algn="r"/>
                      <a:r>
                        <a:rPr sz="1600" dirty="1">
                          <a:solidFill>
                            <a:srgbClr val="000000"/>
                          </a:solidFill>
                        </a:rPr>
                        <a:t>2,000</a:t>
                      </a:r>
                    </a:p>
                  </a:txBody>
                  <a:tcPr>
                    <a:solidFill>
                      <a:srgbClr val="F8D7CD"/>
                    </a:solidFill>
                  </a:tcPr>
                </a:tc>
                <a:tc>
                  <a:txBody>
                    <a:bodyPr anchorCtr="0"/>
                    <a:lstStyle/>
                    <a:p>
                      <a:pPr algn="r"/>
                      <a:r>
                        <a:rPr sz="1600" dirty="1">
                          <a:solidFill>
                            <a:srgbClr val="000000"/>
                          </a:solidFill>
                        </a:rPr>
                        <a:t>24,405</a:t>
                      </a:r>
                    </a:p>
                  </a:txBody>
                  <a:tcPr>
                    <a:solidFill>
                      <a:srgbClr val="F8D7CD"/>
                    </a:solidFill>
                  </a:tcPr>
                </a:tc>
                <a:tc>
                  <a:txBody>
                    <a:bodyPr anchorCtr="0"/>
                    <a:lstStyle/>
                    <a:p>
                      <a:pPr algn="r"/>
                      <a:r>
                        <a:rPr sz="1600" dirty="1">
                          <a:solidFill>
                            <a:srgbClr val="000000"/>
                          </a:solidFill>
                        </a:rPr>
                        <a:t>13.06</a:t>
                      </a:r>
                    </a:p>
                  </a:txBody>
                  <a:tcPr>
                    <a:solidFill>
                      <a:srgbClr val="F8D7CD"/>
                    </a:solidFill>
                  </a:tcPr>
                </a:tc>
                <a:tc>
                  <a:txBody>
                    <a:bodyPr anchorCtr="0"/>
                    <a:lstStyle/>
                    <a:p>
                      <a:pPr algn="r"/>
                      <a:r>
                        <a:rPr sz="1600" dirty="1">
                          <a:solidFill>
                            <a:srgbClr val="000000"/>
                          </a:solidFill>
                        </a:rPr>
                        <a:t>0.19</a:t>
                      </a:r>
                    </a:p>
                  </a:txBody>
                  <a:tcPr>
                    <a:solidFill>
                      <a:srgbClr val="F8D7CD"/>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2,000.00</a:t>
                      </a:r>
                    </a:p>
                  </a:txBody>
                  <a:tcPr>
                    <a:solidFill>
                      <a:srgbClr val="ED7D31"/>
                    </a:solidFill>
                  </a:tcPr>
                </a:tc>
                <a:tc>
                  <a:txBody>
                    <a:bodyPr anchorCtr="0"/>
                    <a:lstStyle/>
                    <a:p>
                      <a:pPr algn="r"/>
                      <a:r>
                        <a:rPr sz="1600" dirty="1">
                          <a:solidFill>
                            <a:srgbClr val="FFFFFF"/>
                          </a:solidFill>
                        </a:rPr>
                        <a:t>24,404.54</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.19</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355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10,04,591</a:t>
                      </a:r>
                    </a:p>
                  </a:txBody>
                  <a:tcPr>
                    <a:solidFill>
                      <a:srgbClr val="0066CC"/>
                    </a:solidFill>
                  </a:tcPr>
                </a:tc>
                <a:tc>
                  <a:txBody>
                    <a:bodyPr anchorCtr="0"/>
                    <a:lstStyle/>
                    <a:p>
                      <a:pPr algn="r"/>
                      <a:r>
                        <a:rPr dirty="1">
                          <a:solidFill>
                            <a:srgbClr val="FFFF00"/>
                          </a:solidFill>
                          <a:latin typeface="Arial Narrow"/>
                        </a:rPr>
                        <a:t>1,65,097</a:t>
                      </a:r>
                    </a:p>
                  </a:txBody>
                  <a:tcPr>
                    <a:solidFill>
                      <a:srgbClr val="0066CC"/>
                    </a:solidFill>
                  </a:tcPr>
                </a:tc>
                <a:tc>
                  <a:txBody>
                    <a:bodyPr anchorCtr="0"/>
                    <a:lstStyle/>
                    <a:p>
                      <a:pPr algn="r"/>
                      <a:r>
                        <a:rPr dirty="1">
                          <a:solidFill>
                            <a:srgbClr val="FFFF00"/>
                          </a:solidFill>
                          <a:latin typeface="Arial Narrow"/>
                        </a:rPr>
                        <a:t>7,570</a:t>
                      </a:r>
                    </a:p>
                  </a:txBody>
                  <a:tcPr>
                    <a:solidFill>
                      <a:srgbClr val="0066CC"/>
                    </a:solidFill>
                  </a:tcPr>
                </a:tc>
                <a:tc>
                  <a:txBody>
                    <a:bodyPr anchorCtr="0"/>
                    <a:lstStyle/>
                    <a:p>
                      <a:pPr algn="r"/>
                      <a:r>
                        <a:rPr dirty="1">
                          <a:solidFill>
                            <a:srgbClr val="FFFF00"/>
                          </a:solidFill>
                          <a:latin typeface="Arial Narrow"/>
                        </a:rPr>
                        <a:t>11,77,258</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1,60,000</a:t>
                      </a:r>
                    </a:p>
                  </a:txBody>
                  <a:tcPr/>
                </a:tc>
                <a:tc>
                  <a:txBody>
                    <a:bodyPr anchorCtr="0"/>
                    <a:lstStyle/>
                    <a:p>
                      <a:pPr algn="r"/>
                      <a:r>
                        <a:rPr dirty="1">
                          <a:latin typeface="Arial Narrow"/>
                        </a:rPr>
                        <a:t>1,00,000</a:t>
                      </a:r>
                    </a:p>
                  </a:txBody>
                  <a:tcPr/>
                </a:tc>
                <a:tc>
                  <a:txBody>
                    <a:bodyPr anchorCtr="0"/>
                    <a:lstStyle/>
                    <a:p>
                      <a:pPr algn="r"/>
                      <a:endParaRPr>
                        <a:latin typeface="Arial Narrow"/>
                      </a:endParaRPr>
                    </a:p>
                  </a:txBody>
                  <a:tcPr/>
                </a:tc>
                <a:tc>
                  <a:txBody>
                    <a:bodyPr anchorCtr="0"/>
                    <a:lstStyle/>
                    <a:p>
                      <a:pPr algn="r"/>
                      <a:r>
                        <a:rPr dirty="1">
                          <a:latin typeface="Arial Narrow"/>
                        </a:rPr>
                        <a:t>2,60,000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r>
                        <a:rPr dirty="1">
                          <a:latin typeface="Arial Narrow"/>
                        </a:rPr>
                        <a:t>1,499</a:t>
                      </a:r>
                    </a:p>
                  </a:txBody>
                  <a:tcPr/>
                </a:tc>
                <a:tc>
                  <a:txBody>
                    <a:bodyPr anchorCtr="0"/>
                    <a:lstStyle/>
                    <a:p>
                      <a:pPr algn="r"/>
                      <a:r>
                        <a:rPr dirty="1">
                          <a:latin typeface="Arial Narrow"/>
                        </a:rPr>
                        <a:t>417</a:t>
                      </a:r>
                    </a:p>
                  </a:txBody>
                  <a:tcPr/>
                </a:tc>
                <a:tc>
                  <a:txBody>
                    <a:bodyPr anchorCtr="0"/>
                    <a:lstStyle/>
                    <a:p>
                      <a:pPr algn="r"/>
                      <a:r>
                        <a:rPr dirty="1">
                          <a:latin typeface="Arial Narrow"/>
                        </a:rPr>
                        <a:t>1,915</a:t>
                      </a: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5,03,827</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5,03,827</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-3,43,827</a:t>
                      </a:r>
                    </a:p>
                  </a:txBody>
                  <a:tcPr/>
                </a:tc>
                <a:tc>
                  <a:txBody>
                    <a:bodyPr anchorCtr="0"/>
                    <a:lstStyle/>
                    <a:p>
                      <a:pPr algn="r"/>
                      <a:r>
                        <a:rPr dirty="1">
                          <a:latin typeface="Arial Narrow"/>
                        </a:rPr>
                        <a:t>98,501</a:t>
                      </a:r>
                    </a:p>
                  </a:txBody>
                  <a:tcPr/>
                </a:tc>
                <a:tc>
                  <a:txBody>
                    <a:bodyPr anchorCtr="0"/>
                    <a:lstStyle/>
                    <a:p>
                      <a:pPr algn="r"/>
                      <a:r>
                        <a:rPr dirty="1">
                          <a:latin typeface="Arial Narrow"/>
                        </a:rPr>
                        <a:t>-417</a:t>
                      </a:r>
                    </a:p>
                  </a:txBody>
                  <a:tcPr/>
                </a:tc>
                <a:tc>
                  <a:txBody>
                    <a:bodyPr anchorCtr="0"/>
                    <a:lstStyle/>
                    <a:p>
                      <a:pPr algn="r"/>
                      <a:r>
                        <a:rPr dirty="1">
                          <a:latin typeface="Arial Narrow"/>
                        </a:rPr>
                        <a:t>-2,45,743</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10,31,557</a:t>
                      </a:r>
                    </a:p>
                  </a:txBody>
                  <a:tcPr/>
                </a:tc>
                <a:tc>
                  <a:txBody>
                    <a:bodyPr anchorCtr="0"/>
                    <a:lstStyle/>
                    <a:p>
                      <a:pPr algn="r"/>
                      <a:r>
                        <a:rPr dirty="1">
                          <a:latin typeface="Arial Narrow"/>
                        </a:rPr>
                        <a:t>3,21,254</a:t>
                      </a:r>
                    </a:p>
                  </a:txBody>
                  <a:tcPr/>
                </a:tc>
                <a:tc>
                  <a:txBody>
                    <a:bodyPr anchorCtr="0"/>
                    <a:lstStyle/>
                    <a:p>
                      <a:pPr algn="r"/>
                      <a:r>
                        <a:rPr dirty="1">
                          <a:latin typeface="Arial Narrow"/>
                        </a:rPr>
                        <a:t>7,727</a:t>
                      </a:r>
                    </a:p>
                  </a:txBody>
                  <a:tcPr/>
                </a:tc>
                <a:tc>
                  <a:txBody>
                    <a:bodyPr anchorCtr="0"/>
                    <a:lstStyle/>
                    <a:p>
                      <a:pPr algn="r"/>
                      <a:r>
                        <a:rPr dirty="1">
                          <a:latin typeface="Arial Narrow"/>
                        </a:rPr>
                        <a:t>13,60,538</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3,70,793</a:t>
                      </a:r>
                    </a:p>
                  </a:txBody>
                  <a:tcPr>
                    <a:solidFill>
                      <a:srgbClr val="0066CC"/>
                    </a:solidFill>
                  </a:tcPr>
                </a:tc>
                <a:tc>
                  <a:txBody>
                    <a:bodyPr anchorCtr="0"/>
                    <a:lstStyle/>
                    <a:p>
                      <a:pPr algn="r"/>
                      <a:r>
                        <a:rPr dirty="1">
                          <a:solidFill>
                            <a:srgbClr val="FFFF00"/>
                          </a:solidFill>
                          <a:latin typeface="Arial Narrow"/>
                        </a:rPr>
                        <a:t>57,656</a:t>
                      </a:r>
                    </a:p>
                  </a:txBody>
                  <a:tcPr>
                    <a:solidFill>
                      <a:srgbClr val="0066CC"/>
                    </a:solidFill>
                  </a:tcPr>
                </a:tc>
                <a:tc>
                  <a:txBody>
                    <a:bodyPr anchorCtr="0"/>
                    <a:lstStyle/>
                    <a:p>
                      <a:pPr algn="r"/>
                      <a:r>
                        <a:rPr dirty="1">
                          <a:solidFill>
                            <a:srgbClr val="FFFF00"/>
                          </a:solidFill>
                          <a:latin typeface="Arial Narrow"/>
                        </a:rPr>
                        <a:t>574</a:t>
                      </a:r>
                    </a:p>
                  </a:txBody>
                  <a:tcPr>
                    <a:solidFill>
                      <a:srgbClr val="0066CC"/>
                    </a:solidFill>
                  </a:tcPr>
                </a:tc>
                <a:tc>
                  <a:txBody>
                    <a:bodyPr anchorCtr="0"/>
                    <a:lstStyle/>
                    <a:p>
                      <a:pPr algn="r"/>
                      <a:r>
                        <a:rPr dirty="1">
                          <a:solidFill>
                            <a:srgbClr val="FFFF00"/>
                          </a:solidFill>
                          <a:latin typeface="Arial Narrow"/>
                        </a:rPr>
                        <a:t>4,29,023</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40.59</a:t>
                      </a:r>
                    </a:p>
                  </a:txBody>
                  <a:tcPr>
                    <a:solidFill>
                      <a:srgbClr val="008000"/>
                    </a:solidFill>
                  </a:tcPr>
                </a:tc>
                <a:tc>
                  <a:txBody>
                    <a:bodyPr anchorCtr="0"/>
                    <a:lstStyle/>
                    <a:p>
                      <a:pPr algn="r"/>
                      <a:r>
                        <a:rPr dirty="1">
                          <a:solidFill>
                            <a:srgbClr val="FFFFFF"/>
                          </a:solidFill>
                          <a:latin typeface="Arial Narrow"/>
                        </a:rPr>
                        <a:t>26.60</a:t>
                      </a:r>
                    </a:p>
                  </a:txBody>
                  <a:tcPr>
                    <a:solidFill>
                      <a:srgbClr val="008000"/>
                    </a:solidFill>
                  </a:tcPr>
                </a:tc>
                <a:tc>
                  <a:txBody>
                    <a:bodyPr anchorCtr="0"/>
                    <a:lstStyle/>
                    <a:p>
                      <a:pPr algn="r"/>
                      <a:r>
                        <a:rPr dirty="1">
                          <a:solidFill>
                            <a:srgbClr val="FFFFFF"/>
                          </a:solidFill>
                          <a:latin typeface="Arial Narrow"/>
                        </a:rPr>
                        <a:t>7.73</a:t>
                      </a:r>
                    </a:p>
                  </a:txBody>
                  <a:tcPr>
                    <a:solidFill>
                      <a:srgbClr val="008000"/>
                    </a:solidFill>
                  </a:tcPr>
                </a:tc>
                <a:tc>
                  <a:txBody>
                    <a:bodyPr anchorCtr="0"/>
                    <a:lstStyle/>
                    <a:p>
                      <a:pPr algn="r"/>
                      <a:r>
                        <a:rPr sz="3000" dirty="1">
                          <a:solidFill>
                            <a:srgbClr val="FFFFFF"/>
                          </a:solidFill>
                          <a:latin typeface="Arial Narrow"/>
                        </a:rPr>
                        <a:t>37.78</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10,31,557</a:t>
                      </a:r>
                    </a:p>
                  </a:txBody>
                  <a:tcPr>
                    <a:solidFill>
                      <a:srgbClr val="0066CC"/>
                    </a:solidFill>
                  </a:tcPr>
                </a:tc>
                <a:tc>
                  <a:txBody>
                    <a:bodyPr anchorCtr="0"/>
                    <a:lstStyle/>
                    <a:p>
                      <a:pPr algn="r"/>
                      <a:r>
                        <a:rPr dirty="1">
                          <a:solidFill>
                            <a:srgbClr val="FFFF00"/>
                          </a:solidFill>
                          <a:latin typeface="Arial Narrow"/>
                        </a:rPr>
                        <a:t>3,21,254</a:t>
                      </a:r>
                    </a:p>
                  </a:txBody>
                  <a:tcPr>
                    <a:solidFill>
                      <a:srgbClr val="0066CC"/>
                    </a:solidFill>
                  </a:tcPr>
                </a:tc>
                <a:tc>
                  <a:txBody>
                    <a:bodyPr anchorCtr="0"/>
                    <a:lstStyle/>
                    <a:p>
                      <a:pPr algn="r"/>
                      <a:r>
                        <a:rPr dirty="1">
                          <a:solidFill>
                            <a:srgbClr val="FFFF00"/>
                          </a:solidFill>
                          <a:latin typeface="Arial Narrow"/>
                        </a:rPr>
                        <a:t>7,727</a:t>
                      </a:r>
                    </a:p>
                  </a:txBody>
                  <a:tcPr>
                    <a:solidFill>
                      <a:srgbClr val="0066CC"/>
                    </a:solidFill>
                  </a:tcPr>
                </a:tc>
                <a:tc>
                  <a:txBody>
                    <a:bodyPr anchorCtr="0"/>
                    <a:lstStyle/>
                    <a:p>
                      <a:pPr algn="r"/>
                      <a:r>
                        <a:rPr dirty="1">
                          <a:solidFill>
                            <a:srgbClr val="FFFF00"/>
                          </a:solidFill>
                          <a:latin typeface="Arial Narrow"/>
                        </a:rPr>
                        <a:t>13,60,538</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1,02,501</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1,02,501</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r>
                        <a:rPr dirty="1">
                          <a:latin typeface="Arial Narrow"/>
                        </a:rPr>
                        <a:t>1,054</a:t>
                      </a:r>
                    </a:p>
                  </a:txBody>
                  <a:tcPr/>
                </a:tc>
                <a:tc>
                  <a:txBody>
                    <a:bodyPr anchorCtr="0"/>
                    <a:lstStyle/>
                    <a:p>
                      <a:pPr algn="r"/>
                      <a:r>
                        <a:rPr dirty="1">
                          <a:latin typeface="Arial Narrow"/>
                        </a:rPr>
                        <a:t>299</a:t>
                      </a:r>
                    </a:p>
                  </a:txBody>
                  <a:tcPr/>
                </a:tc>
                <a:tc>
                  <a:txBody>
                    <a:bodyPr anchorCtr="0"/>
                    <a:lstStyle/>
                    <a:p>
                      <a:pPr algn="r"/>
                      <a:r>
                        <a:rPr dirty="1">
                          <a:latin typeface="Arial Narrow"/>
                        </a:rPr>
                        <a:t>1,352</a:t>
                      </a: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1,02,501</a:t>
                      </a:r>
                    </a:p>
                  </a:txBody>
                  <a:tcPr/>
                </a:tc>
                <a:tc>
                  <a:txBody>
                    <a:bodyPr anchorCtr="0"/>
                    <a:lstStyle/>
                    <a:p>
                      <a:pPr algn="r"/>
                      <a:r>
                        <a:rPr dirty="1">
                          <a:latin typeface="Arial Narrow"/>
                        </a:rPr>
                        <a:t>-1,054</a:t>
                      </a:r>
                    </a:p>
                  </a:txBody>
                  <a:tcPr/>
                </a:tc>
                <a:tc>
                  <a:txBody>
                    <a:bodyPr anchorCtr="0"/>
                    <a:lstStyle/>
                    <a:p>
                      <a:pPr algn="r"/>
                      <a:r>
                        <a:rPr dirty="1">
                          <a:latin typeface="Arial Narrow"/>
                        </a:rPr>
                        <a:t>-299</a:t>
                      </a:r>
                    </a:p>
                  </a:txBody>
                  <a:tcPr/>
                </a:tc>
                <a:tc>
                  <a:txBody>
                    <a:bodyPr anchorCtr="0"/>
                    <a:lstStyle/>
                    <a:p>
                      <a:pPr algn="r"/>
                      <a:r>
                        <a:rPr dirty="1">
                          <a:latin typeface="Arial Narrow"/>
                        </a:rPr>
                        <a:t>1,01,149</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11,99,976</a:t>
                      </a:r>
                    </a:p>
                  </a:txBody>
                  <a:tcPr/>
                </a:tc>
                <a:tc>
                  <a:txBody>
                    <a:bodyPr anchorCtr="0"/>
                    <a:lstStyle/>
                    <a:p>
                      <a:pPr algn="r"/>
                      <a:r>
                        <a:rPr dirty="1">
                          <a:latin typeface="Arial Narrow"/>
                        </a:rPr>
                        <a:t>3,40,008</a:t>
                      </a:r>
                    </a:p>
                  </a:txBody>
                  <a:tcPr/>
                </a:tc>
                <a:tc>
                  <a:txBody>
                    <a:bodyPr anchorCtr="0"/>
                    <a:lstStyle/>
                    <a:p>
                      <a:pPr algn="r"/>
                      <a:r>
                        <a:rPr dirty="1">
                          <a:latin typeface="Arial Narrow"/>
                        </a:rPr>
                        <a:t>7,931</a:t>
                      </a:r>
                    </a:p>
                  </a:txBody>
                  <a:tcPr/>
                </a:tc>
                <a:tc>
                  <a:txBody>
                    <a:bodyPr anchorCtr="0"/>
                    <a:lstStyle/>
                    <a:p>
                      <a:pPr algn="r"/>
                      <a:r>
                        <a:rPr dirty="1">
                          <a:latin typeface="Arial Narrow"/>
                        </a:rPr>
                        <a:t>15,47,915</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65,918</a:t>
                      </a:r>
                    </a:p>
                  </a:txBody>
                  <a:tcPr>
                    <a:solidFill>
                      <a:srgbClr val="0066CC"/>
                    </a:solidFill>
                  </a:tcPr>
                </a:tc>
                <a:tc>
                  <a:txBody>
                    <a:bodyPr anchorCtr="0"/>
                    <a:lstStyle/>
                    <a:p>
                      <a:pPr algn="r"/>
                      <a:r>
                        <a:rPr dirty="1">
                          <a:solidFill>
                            <a:srgbClr val="FFFF00"/>
                          </a:solidFill>
                          <a:latin typeface="Arial Narrow"/>
                        </a:rPr>
                        <a:t>19,808</a:t>
                      </a:r>
                    </a:p>
                  </a:txBody>
                  <a:tcPr>
                    <a:solidFill>
                      <a:srgbClr val="0066CC"/>
                    </a:solidFill>
                  </a:tcPr>
                </a:tc>
                <a:tc>
                  <a:txBody>
                    <a:bodyPr anchorCtr="0"/>
                    <a:lstStyle/>
                    <a:p>
                      <a:pPr algn="r"/>
                      <a:r>
                        <a:rPr dirty="1">
                          <a:solidFill>
                            <a:srgbClr val="FFFF00"/>
                          </a:solidFill>
                          <a:latin typeface="Arial Narrow"/>
                        </a:rPr>
                        <a:t>503</a:t>
                      </a:r>
                    </a:p>
                  </a:txBody>
                  <a:tcPr>
                    <a:solidFill>
                      <a:srgbClr val="0066CC"/>
                    </a:solidFill>
                  </a:tcPr>
                </a:tc>
                <a:tc>
                  <a:txBody>
                    <a:bodyPr anchorCtr="0"/>
                    <a:lstStyle/>
                    <a:p>
                      <a:pPr algn="r"/>
                      <a:r>
                        <a:rPr dirty="1">
                          <a:solidFill>
                            <a:srgbClr val="FFFF00"/>
                          </a:solidFill>
                          <a:latin typeface="Arial Narrow"/>
                        </a:rPr>
                        <a:t>86,228</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7.51</a:t>
                      </a:r>
                    </a:p>
                  </a:txBody>
                  <a:tcPr>
                    <a:solidFill>
                      <a:srgbClr val="008000"/>
                    </a:solidFill>
                  </a:tcPr>
                </a:tc>
                <a:tc>
                  <a:txBody>
                    <a:bodyPr anchorCtr="0"/>
                    <a:lstStyle/>
                    <a:p>
                      <a:pPr algn="r"/>
                      <a:r>
                        <a:rPr dirty="1">
                          <a:solidFill>
                            <a:srgbClr val="FFFFFF"/>
                          </a:solidFill>
                          <a:latin typeface="Arial Narrow"/>
                        </a:rPr>
                        <a:t>7.53</a:t>
                      </a:r>
                    </a:p>
                  </a:txBody>
                  <a:tcPr>
                    <a:solidFill>
                      <a:srgbClr val="008000"/>
                    </a:solidFill>
                  </a:tcPr>
                </a:tc>
                <a:tc>
                  <a:txBody>
                    <a:bodyPr anchorCtr="0"/>
                    <a:lstStyle/>
                    <a:p>
                      <a:pPr algn="r"/>
                      <a:r>
                        <a:rPr dirty="1">
                          <a:solidFill>
                            <a:srgbClr val="FFFFFF"/>
                          </a:solidFill>
                          <a:latin typeface="Arial Narrow"/>
                        </a:rPr>
                        <a:t>8.07</a:t>
                      </a:r>
                    </a:p>
                  </a:txBody>
                  <a:tcPr>
                    <a:solidFill>
                      <a:srgbClr val="008000"/>
                    </a:solidFill>
                  </a:tcPr>
                </a:tc>
                <a:tc>
                  <a:txBody>
                    <a:bodyPr anchorCtr="0"/>
                    <a:lstStyle/>
                    <a:p>
                      <a:pPr algn="r"/>
                      <a:r>
                        <a:rPr sz="3000" dirty="1">
                          <a:solidFill>
                            <a:srgbClr val="FFFFFF"/>
                          </a:solidFill>
                          <a:latin typeface="Arial Narrow"/>
                        </a:rPr>
                        <a:t>7.51</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9,87,501</a:t>
                      </a:r>
                    </a:p>
                  </a:txBody>
                  <a:tcPr/>
                </a:tc>
                <a:tc>
                  <a:txBody>
                    <a:bodyPr anchorCtr="0"/>
                    <a:lstStyle/>
                    <a:p>
                      <a:pPr algn="r"/>
                      <a:r>
                        <a:rPr dirty="1">
                          <a:latin typeface="Arial Narrow"/>
                        </a:rPr>
                        <a:t>2,00,000</a:t>
                      </a:r>
                    </a:p>
                  </a:txBody>
                  <a:tcPr/>
                </a:tc>
                <a:tc>
                  <a:txBody>
                    <a:bodyPr anchorCtr="0"/>
                    <a:lstStyle/>
                    <a:p>
                      <a:pPr algn="r"/>
                      <a:r>
                        <a:rPr dirty="1">
                          <a:latin typeface="Arial Narrow"/>
                        </a:rPr>
                        <a:t>2,70,000</a:t>
                      </a:r>
                    </a:p>
                  </a:txBody>
                  <a:tcPr/>
                </a:tc>
                <a:tc>
                  <a:txBody>
                    <a:bodyPr anchorCtr="0"/>
                    <a:lstStyle/>
                    <a:p>
                      <a:pPr algn="r"/>
                      <a:r>
                        <a:rPr dirty="1">
                          <a:latin typeface="Arial Narrow"/>
                        </a:rPr>
                        <a:t>14,57,501</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1,02,692</a:t>
                      </a:r>
                    </a:p>
                  </a:txBody>
                  <a:tcPr/>
                </a:tc>
                <a:tc>
                  <a:txBody>
                    <a:bodyPr anchorCtr="0"/>
                    <a:lstStyle/>
                    <a:p>
                      <a:pPr algn="r"/>
                      <a:r>
                        <a:rPr dirty="1">
                          <a:latin typeface="Arial Narrow"/>
                        </a:rPr>
                        <a:t>53,369</a:t>
                      </a:r>
                    </a:p>
                  </a:txBody>
                  <a:tcPr/>
                </a:tc>
                <a:tc>
                  <a:txBody>
                    <a:bodyPr anchorCtr="0"/>
                    <a:lstStyle/>
                    <a:p>
                      <a:pPr algn="r"/>
                      <a:r>
                        <a:rPr dirty="1">
                          <a:latin typeface="Arial Narrow"/>
                        </a:rPr>
                        <a:t>50,000</a:t>
                      </a:r>
                    </a:p>
                  </a:txBody>
                  <a:tcPr/>
                </a:tc>
                <a:tc>
                  <a:txBody>
                    <a:bodyPr anchorCtr="0"/>
                    <a:lstStyle/>
                    <a:p>
                      <a:pPr algn="r"/>
                      <a:r>
                        <a:rPr dirty="1">
                          <a:latin typeface="Arial Narrow"/>
                        </a:rPr>
                        <a:t>2,06,061</a:t>
                      </a:r>
                    </a:p>
                  </a:txBody>
                  <a:tcPr/>
                </a:tc>
              </a:tr>
              <a:tr h="190500">
                <a:tc>
                  <a:txBody>
                    <a:bodyPr anchorCtr="0"/>
                    <a:lstStyle/>
                    <a:p>
                      <a:pPr algn="l"/>
                      <a:r>
                        <a:rPr dirty="1">
                          <a:latin typeface="Arial Narrow"/>
                        </a:rPr>
                        <a:t>SwitchOut</a:t>
                      </a:r>
                    </a:p>
                  </a:txBody>
                  <a:tcPr/>
                </a:tc>
                <a:tc>
                  <a:txBody>
                    <a:bodyPr anchorCtr="0"/>
                    <a:lstStyle/>
                    <a:p>
                      <a:pPr algn="r"/>
                      <a:r>
                        <a:rPr dirty="1">
                          <a:latin typeface="Arial Narrow"/>
                        </a:rPr>
                        <a:t>50,001</a:t>
                      </a:r>
                    </a:p>
                  </a:txBody>
                  <a:tcPr/>
                </a:tc>
                <a:tc>
                  <a:txBody>
                    <a:bodyPr anchorCtr="0"/>
                    <a:lstStyle/>
                    <a:p>
                      <a:pPr algn="r"/>
                      <a:endParaRPr>
                        <a:latin typeface="Arial Narrow"/>
                      </a:endParaRPr>
                    </a:p>
                  </a:txBody>
                  <a:tcPr/>
                </a:tc>
                <a:tc>
                  <a:txBody>
                    <a:bodyPr anchorCtr="0"/>
                    <a:lstStyle/>
                    <a:p>
                      <a:pPr algn="r"/>
                      <a:r>
                        <a:rPr dirty="1">
                          <a:latin typeface="Arial Narrow"/>
                        </a:rPr>
                        <a:t>1,66,062</a:t>
                      </a:r>
                    </a:p>
                  </a:txBody>
                  <a:tcPr/>
                </a:tc>
                <a:tc>
                  <a:txBody>
                    <a:bodyPr anchorCtr="0"/>
                    <a:lstStyle/>
                    <a:p>
                      <a:pPr algn="r"/>
                      <a:r>
                        <a:rPr dirty="1">
                          <a:latin typeface="Arial Narrow"/>
                        </a:rPr>
                        <a:t>2,16,062</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r>
                        <a:rPr dirty="1">
                          <a:latin typeface="Arial Narrow"/>
                        </a:rPr>
                        <a:t>21,454</a:t>
                      </a:r>
                    </a:p>
                  </a:txBody>
                  <a:tcPr/>
                </a:tc>
                <a:tc>
                  <a:txBody>
                    <a:bodyPr anchorCtr="0"/>
                    <a:lstStyle/>
                    <a:p>
                      <a:pPr algn="r"/>
                      <a:r>
                        <a:rPr dirty="1">
                          <a:latin typeface="Arial Narrow"/>
                        </a:rPr>
                        <a:t>9,761</a:t>
                      </a:r>
                    </a:p>
                  </a:txBody>
                  <a:tcPr/>
                </a:tc>
                <a:tc>
                  <a:txBody>
                    <a:bodyPr anchorCtr="0"/>
                    <a:lstStyle/>
                    <a:p>
                      <a:pPr algn="r"/>
                      <a:r>
                        <a:rPr dirty="1">
                          <a:latin typeface="Arial Narrow"/>
                        </a:rPr>
                        <a:t>31,215</a:t>
                      </a: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5,03,827</a:t>
                      </a:r>
                    </a:p>
                  </a:txBody>
                  <a:tcPr/>
                </a:tc>
                <a:tc>
                  <a:txBody>
                    <a:bodyPr anchorCtr="0"/>
                    <a:lstStyle/>
                    <a:p>
                      <a:pPr algn="r"/>
                      <a:endParaRPr>
                        <a:latin typeface="Arial Narrow"/>
                      </a:endParaRPr>
                    </a:p>
                  </a:txBody>
                  <a:tcPr/>
                </a:tc>
                <a:tc>
                  <a:txBody>
                    <a:bodyPr anchorCtr="0"/>
                    <a:lstStyle/>
                    <a:p>
                      <a:pPr algn="r"/>
                      <a:r>
                        <a:rPr dirty="1">
                          <a:latin typeface="Arial Narrow"/>
                        </a:rPr>
                        <a:t>1,54,153</a:t>
                      </a:r>
                    </a:p>
                  </a:txBody>
                  <a:tcPr/>
                </a:tc>
                <a:tc>
                  <a:txBody>
                    <a:bodyPr anchorCtr="0"/>
                    <a:lstStyle/>
                    <a:p>
                      <a:pPr algn="r"/>
                      <a:r>
                        <a:rPr dirty="1">
                          <a:latin typeface="Arial Narrow"/>
                        </a:rPr>
                        <a:t>6,57,981</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5,36,365</a:t>
                      </a:r>
                    </a:p>
                  </a:txBody>
                  <a:tcPr/>
                </a:tc>
                <a:tc>
                  <a:txBody>
                    <a:bodyPr anchorCtr="0"/>
                    <a:lstStyle/>
                    <a:p>
                      <a:pPr algn="r"/>
                      <a:r>
                        <a:rPr dirty="1">
                          <a:latin typeface="Arial Narrow"/>
                        </a:rPr>
                        <a:t>2,31,916</a:t>
                      </a:r>
                    </a:p>
                  </a:txBody>
                  <a:tcPr/>
                </a:tc>
                <a:tc>
                  <a:txBody>
                    <a:bodyPr anchorCtr="0"/>
                    <a:lstStyle/>
                    <a:p>
                      <a:pPr algn="r"/>
                      <a:r>
                        <a:rPr dirty="1">
                          <a:latin typeface="Arial Narrow"/>
                        </a:rPr>
                        <a:t>-9,977</a:t>
                      </a:r>
                    </a:p>
                  </a:txBody>
                  <a:tcPr/>
                </a:tc>
                <a:tc>
                  <a:txBody>
                    <a:bodyPr anchorCtr="0"/>
                    <a:lstStyle/>
                    <a:p>
                      <a:pPr algn="r"/>
                      <a:r>
                        <a:rPr dirty="1">
                          <a:latin typeface="Arial Narrow"/>
                        </a:rPr>
                        <a:t>7,58,305</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11,99,976</a:t>
                      </a:r>
                    </a:p>
                  </a:txBody>
                  <a:tcPr/>
                </a:tc>
                <a:tc>
                  <a:txBody>
                    <a:bodyPr anchorCtr="0"/>
                    <a:lstStyle/>
                    <a:p>
                      <a:pPr algn="r"/>
                      <a:r>
                        <a:rPr dirty="1">
                          <a:latin typeface="Arial Narrow"/>
                        </a:rPr>
                        <a:t>3,40,008</a:t>
                      </a:r>
                    </a:p>
                  </a:txBody>
                  <a:tcPr/>
                </a:tc>
                <a:tc>
                  <a:txBody>
                    <a:bodyPr anchorCtr="0"/>
                    <a:lstStyle/>
                    <a:p>
                      <a:pPr algn="r"/>
                      <a:r>
                        <a:rPr dirty="1">
                          <a:latin typeface="Arial Narrow"/>
                        </a:rPr>
                        <a:t>7,931</a:t>
                      </a:r>
                    </a:p>
                  </a:txBody>
                  <a:tcPr/>
                </a:tc>
                <a:tc>
                  <a:txBody>
                    <a:bodyPr anchorCtr="0"/>
                    <a:lstStyle/>
                    <a:p>
                      <a:pPr algn="r"/>
                      <a:r>
                        <a:rPr dirty="1">
                          <a:latin typeface="Arial Narrow"/>
                        </a:rPr>
                        <a:t>15,47,915</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6,63,611</a:t>
                      </a:r>
                    </a:p>
                  </a:txBody>
                  <a:tcPr>
                    <a:solidFill>
                      <a:srgbClr val="0066CC"/>
                    </a:solidFill>
                  </a:tcPr>
                </a:tc>
                <a:tc>
                  <a:txBody>
                    <a:bodyPr anchorCtr="0"/>
                    <a:lstStyle/>
                    <a:p>
                      <a:pPr algn="r"/>
                      <a:r>
                        <a:rPr dirty="1">
                          <a:solidFill>
                            <a:srgbClr val="FFFF00"/>
                          </a:solidFill>
                          <a:latin typeface="Arial Narrow"/>
                        </a:rPr>
                        <a:t>1,08,092</a:t>
                      </a:r>
                    </a:p>
                  </a:txBody>
                  <a:tcPr>
                    <a:solidFill>
                      <a:srgbClr val="0066CC"/>
                    </a:solidFill>
                  </a:tcPr>
                </a:tc>
                <a:tc>
                  <a:txBody>
                    <a:bodyPr anchorCtr="0"/>
                    <a:lstStyle/>
                    <a:p>
                      <a:pPr algn="r"/>
                      <a:r>
                        <a:rPr dirty="1">
                          <a:solidFill>
                            <a:srgbClr val="FFFF00"/>
                          </a:solidFill>
                          <a:latin typeface="Arial Narrow"/>
                        </a:rPr>
                        <a:t>17,908</a:t>
                      </a:r>
                    </a:p>
                  </a:txBody>
                  <a:tcPr>
                    <a:solidFill>
                      <a:srgbClr val="0066CC"/>
                    </a:solidFill>
                  </a:tcPr>
                </a:tc>
                <a:tc>
                  <a:txBody>
                    <a:bodyPr anchorCtr="0"/>
                    <a:lstStyle/>
                    <a:p>
                      <a:pPr algn="r"/>
                      <a:r>
                        <a:rPr dirty="1">
                          <a:solidFill>
                            <a:srgbClr val="FFFF00"/>
                          </a:solidFill>
                          <a:latin typeface="Arial Narrow"/>
                        </a:rPr>
                        <a:t>7,89,610</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19.64</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5.00</a:t>
                      </a:r>
                    </a:p>
                  </a:txBody>
                  <a:tcPr>
                    <a:solidFill>
                      <a:srgbClr val="008000"/>
                    </a:solidFill>
                  </a:tcPr>
                </a:tc>
                <a:tc>
                  <a:txBody>
                    <a:bodyPr anchorCtr="0"/>
                    <a:lstStyle/>
                    <a:p>
                      <a:pPr algn="r"/>
                      <a:r>
                        <a:rPr sz="3000" dirty="1">
                          <a:solidFill>
                            <a:srgbClr val="FFFFFF"/>
                          </a:solidFill>
                          <a:latin typeface="Arial Narrow"/>
                        </a:rPr>
                        <a:t>16.37</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(₹)10,78,172</a:t>
                      </a:r>
                    </a:p>
                  </a:txBody>
                  <a:tcPr anchor="ctr">
                    <a:solidFill>
                      <a:srgbClr val="D5E3CF"/>
                    </a:solidFill>
                  </a:tcPr>
                </a:tc>
                <a:tc>
                  <a:txBody>
                    <a:bodyPr anchorCtr="0"/>
                    <a:lstStyle/>
                    <a:p>
                      <a:pPr algn="ctr"/>
                      <a:r>
                        <a:rPr dirty="1">
                          <a:solidFill>
                            <a:srgbClr val="000000"/>
                          </a:solidFill>
                          <a:latin typeface="Arial Rounded MT Bold"/>
                        </a:rPr>
                        <a:t>(₹)15,77,898</a:t>
                      </a:r>
                    </a:p>
                  </a:txBody>
                  <a:tcPr anchor="ctr">
                    <a:solidFill>
                      <a:srgbClr val="D5E3CF"/>
                    </a:solidFill>
                  </a:tcPr>
                </a:tc>
                <a:tc>
                  <a:txBody>
                    <a:bodyPr anchorCtr="0"/>
                    <a:lstStyle/>
                    <a:p>
                      <a:pPr algn="ctr"/>
                      <a:r>
                        <a:rPr dirty="1">
                          <a:solidFill>
                            <a:srgbClr val="000000"/>
                          </a:solidFill>
                          <a:latin typeface="Arial Rounded MT Bold"/>
                        </a:rPr>
                        <a:t>(₹)4,99,726</a:t>
                      </a:r>
                    </a:p>
                  </a:txBody>
                  <a:tcPr anchor="ctr">
                    <a:solidFill>
                      <a:srgbClr val="D5E3CF"/>
                    </a:solidFill>
                  </a:tcPr>
                </a:tc>
                <a:tc>
                  <a:txBody>
                    <a:bodyPr anchorCtr="0"/>
                    <a:lstStyle/>
                    <a:p>
                      <a:pPr algn="ctr"/>
                      <a:r>
                        <a:rPr dirty="1">
                          <a:solidFill>
                            <a:srgbClr val="000000"/>
                          </a:solidFill>
                          <a:latin typeface="Arial Rounded MT Bold"/>
                        </a:rPr>
                        <a:t>17.16%</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2025-01-28T04:20:21.3779853Z</dcterms:created>
  <dcterms:modified xsi:type="dcterms:W3CDTF">2025-01-28T04:20:21.3779853Z</dcterms:modified>
</cp:coreProperties>
</file>