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90e2d755-3fdc-4b04-a505-34862027ce65.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3c22a556-4058-4193-a78d-01c5386b63fb.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9794edd8-c93e-415e-8cb9-32e0a94a01df.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64f525af-ec1f-4681-bfe6-25ad57c0bb12.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216314f8-63cd-46f2-bdb6-4822fe5b67a3.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7501131c-644f-4e6e-872e-b8438e32fc9f.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59,997 ]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19-Jun-2024</c:v>
                </c:pt>
                <c:pt idx="1">
                  <c:v>23-Jun-2024</c:v>
                </c:pt>
                <c:pt idx="2">
                  <c:v>28-Jun-2024</c:v>
                </c:pt>
                <c:pt idx="3">
                  <c:v>02-Jul-2024</c:v>
                </c:pt>
                <c:pt idx="4">
                  <c:v>07-Jul-2024</c:v>
                </c:pt>
                <c:pt idx="5">
                  <c:v>11-Jul-2024</c:v>
                </c:pt>
                <c:pt idx="6">
                  <c:v>16-Jul-2024</c:v>
                </c:pt>
                <c:pt idx="7">
                  <c:v>20-Jul-2024</c:v>
                </c:pt>
                <c:pt idx="8">
                  <c:v>25-Jul-2024</c:v>
                </c:pt>
                <c:pt idx="9">
                  <c:v>29-Jul-2024</c:v>
                </c:pt>
                <c:pt idx="10">
                  <c:v>02-Aug-2024</c:v>
                </c:pt>
                <c:pt idx="11">
                  <c:v>07-Aug-2024</c:v>
                </c:pt>
                <c:pt idx="12">
                  <c:v>11-Aug-2024</c:v>
                </c:pt>
                <c:pt idx="13">
                  <c:v>16-Aug-2024</c:v>
                </c:pt>
                <c:pt idx="14">
                  <c:v>20-Aug-2024</c:v>
                </c:pt>
                <c:pt idx="15">
                  <c:v>25-Aug-2024</c:v>
                </c:pt>
                <c:pt idx="16">
                  <c:v>29-Aug-2024</c:v>
                </c:pt>
                <c:pt idx="17">
                  <c:v>02-Sep-2024</c:v>
                </c:pt>
                <c:pt idx="18">
                  <c:v>07-Sep-2024</c:v>
                </c:pt>
                <c:pt idx="19">
                  <c:v>11-Sep-2024</c:v>
                </c:pt>
                <c:pt idx="20">
                  <c:v>16-Sep-2024</c:v>
                </c:pt>
                <c:pt idx="21">
                  <c:v>20-Sep-2024</c:v>
                </c:pt>
                <c:pt idx="22">
                  <c:v>25-Sep-2024</c:v>
                </c:pt>
                <c:pt idx="23">
                  <c:v>29-Sep-2024</c:v>
                </c:pt>
                <c:pt idx="24">
                  <c:v>04-Oct-2024</c:v>
                </c:pt>
                <c:pt idx="25">
                  <c:v>08-Oct-2024</c:v>
                </c:pt>
                <c:pt idx="26">
                  <c:v>12-Oct-2024</c:v>
                </c:pt>
                <c:pt idx="27">
                  <c:v>17-Oct-2024</c:v>
                </c:pt>
                <c:pt idx="28">
                  <c:v>21-Oct-2024</c:v>
                </c:pt>
                <c:pt idx="29">
                  <c:v>26-Oct-2024</c:v>
                </c:pt>
                <c:pt idx="30">
                  <c:v>30-Oct-2024</c:v>
                </c:pt>
                <c:pt idx="31">
                  <c:v>04-Nov-2024</c:v>
                </c:pt>
                <c:pt idx="32">
                  <c:v>08-Nov-2024</c:v>
                </c:pt>
                <c:pt idx="33">
                  <c:v>13-Nov-2024</c:v>
                </c:pt>
                <c:pt idx="34">
                  <c:v>17-Nov-2024</c:v>
                </c:pt>
                <c:pt idx="35">
                  <c:v>21-Nov-2024</c:v>
                </c:pt>
                <c:pt idx="36">
                  <c:v>26-Nov-2024</c:v>
                </c:pt>
                <c:pt idx="37">
                  <c:v>30-Nov-2024</c:v>
                </c:pt>
                <c:pt idx="38">
                  <c:v>05-Dec-2024</c:v>
                </c:pt>
                <c:pt idx="39">
                  <c:v>09-Dec-2024</c:v>
                </c:pt>
                <c:pt idx="40">
                  <c:v>14-Dec-2024</c:v>
                </c:pt>
                <c:pt idx="41">
                  <c:v>18-Dec-2024</c:v>
                </c:pt>
                <c:pt idx="42">
                  <c:v>22-Dec-2024</c:v>
                </c:pt>
                <c:pt idx="43">
                  <c:v>27-Dec-2024</c:v>
                </c:pt>
                <c:pt idx="44">
                  <c:v>31-Dec-2024</c:v>
                </c:pt>
                <c:pt idx="45">
                  <c:v>05-Jan-2025</c:v>
                </c:pt>
                <c:pt idx="46">
                  <c:v>09-Jan-2025</c:v>
                </c:pt>
                <c:pt idx="47">
                  <c:v>14-Jan-2025</c:v>
                </c:pt>
                <c:pt idx="48">
                  <c:v>18-Jan-2025</c:v>
                </c:pt>
                <c:pt idx="49">
                  <c:v>23-Jan-2025</c:v>
                </c:pt>
                <c:pt idx="50">
                  <c:v>27-Jan-2025</c:v>
                </c:pt>
              </c:strCache>
            </c:strRef>
          </c:cat>
          <c:val>
            <c:numRef>
              <c:f>'Sheet1'!$B$2:$B$52</c:f>
              <c:numCache>
                <c:formatCode>General</c:formatCode>
                <c:ptCount val="51"/>
                <c:pt idx="0">
                  <c:v>4999.75</c:v>
                </c:pt>
                <c:pt idx="1">
                  <c:v>4999.75</c:v>
                </c:pt>
                <c:pt idx="2">
                  <c:v>4999.75</c:v>
                </c:pt>
                <c:pt idx="3">
                  <c:v>4999.75</c:v>
                </c:pt>
                <c:pt idx="4">
                  <c:v>4999.75</c:v>
                </c:pt>
                <c:pt idx="5">
                  <c:v>4999.75</c:v>
                </c:pt>
                <c:pt idx="6">
                  <c:v>4999.75</c:v>
                </c:pt>
                <c:pt idx="7">
                  <c:v>4999.75</c:v>
                </c:pt>
                <c:pt idx="8">
                  <c:v>9999.5</c:v>
                </c:pt>
                <c:pt idx="9">
                  <c:v>9999.5</c:v>
                </c:pt>
                <c:pt idx="10">
                  <c:v>9999.5</c:v>
                </c:pt>
                <c:pt idx="11">
                  <c:v>9999.5</c:v>
                </c:pt>
                <c:pt idx="12">
                  <c:v>9999.5</c:v>
                </c:pt>
                <c:pt idx="13">
                  <c:v>9999.5</c:v>
                </c:pt>
                <c:pt idx="14">
                  <c:v>9999.5</c:v>
                </c:pt>
                <c:pt idx="15">
                  <c:v>14999.25</c:v>
                </c:pt>
                <c:pt idx="16">
                  <c:v>14999.25</c:v>
                </c:pt>
                <c:pt idx="17">
                  <c:v>14999.25</c:v>
                </c:pt>
                <c:pt idx="18">
                  <c:v>14999.25</c:v>
                </c:pt>
                <c:pt idx="19">
                  <c:v>14999.25</c:v>
                </c:pt>
                <c:pt idx="20">
                  <c:v>14999.25</c:v>
                </c:pt>
                <c:pt idx="21">
                  <c:v>14999.25</c:v>
                </c:pt>
                <c:pt idx="22">
                  <c:v>19999</c:v>
                </c:pt>
                <c:pt idx="23">
                  <c:v>39998</c:v>
                </c:pt>
                <c:pt idx="24">
                  <c:v>39998</c:v>
                </c:pt>
                <c:pt idx="25">
                  <c:v>39998</c:v>
                </c:pt>
                <c:pt idx="26">
                  <c:v>39998</c:v>
                </c:pt>
                <c:pt idx="27">
                  <c:v>39998</c:v>
                </c:pt>
                <c:pt idx="28">
                  <c:v>39998</c:v>
                </c:pt>
                <c:pt idx="29">
                  <c:v>44997.75</c:v>
                </c:pt>
                <c:pt idx="30">
                  <c:v>44997.75</c:v>
                </c:pt>
                <c:pt idx="31">
                  <c:v>44997.75</c:v>
                </c:pt>
                <c:pt idx="32">
                  <c:v>44997.75</c:v>
                </c:pt>
                <c:pt idx="33">
                  <c:v>44997.75</c:v>
                </c:pt>
                <c:pt idx="34">
                  <c:v>44997.75</c:v>
                </c:pt>
                <c:pt idx="35">
                  <c:v>44997.75</c:v>
                </c:pt>
                <c:pt idx="36">
                  <c:v>49997.5</c:v>
                </c:pt>
                <c:pt idx="37">
                  <c:v>49997.5</c:v>
                </c:pt>
                <c:pt idx="38">
                  <c:v>49997.5</c:v>
                </c:pt>
                <c:pt idx="39">
                  <c:v>49997.5</c:v>
                </c:pt>
                <c:pt idx="40">
                  <c:v>49997.5</c:v>
                </c:pt>
                <c:pt idx="41">
                  <c:v>49997.5</c:v>
                </c:pt>
                <c:pt idx="42">
                  <c:v>49997.5</c:v>
                </c:pt>
                <c:pt idx="43">
                  <c:v>54997.25</c:v>
                </c:pt>
                <c:pt idx="44">
                  <c:v>54997.25</c:v>
                </c:pt>
                <c:pt idx="45">
                  <c:v>54997.25</c:v>
                </c:pt>
                <c:pt idx="46">
                  <c:v>54997.25</c:v>
                </c:pt>
                <c:pt idx="47">
                  <c:v>54997.25</c:v>
                </c:pt>
                <c:pt idx="48">
                  <c:v>54997.25</c:v>
                </c:pt>
                <c:pt idx="49">
                  <c:v>59997</c:v>
                </c:pt>
                <c:pt idx="50">
                  <c:v>59997</c:v>
                </c:pt>
              </c:numCache>
            </c:numRef>
          </c:val>
          <c:smooth val="0"/>
        </c:ser>
        <c:ser>
          <c:idx val="2"/>
          <c:order val="1"/>
          <c:tx>
            <c:strRef>
              <c:f>Sheet1!$C$1</c:f>
              <c:strCache>
                <c:ptCount val="1"/>
                <c:pt idx="0">
                  <c:v>Market Value [ Rs. 57,668 ]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19-Jun-2024</c:v>
                </c:pt>
                <c:pt idx="1">
                  <c:v>23-Jun-2024</c:v>
                </c:pt>
                <c:pt idx="2">
                  <c:v>28-Jun-2024</c:v>
                </c:pt>
                <c:pt idx="3">
                  <c:v>02-Jul-2024</c:v>
                </c:pt>
                <c:pt idx="4">
                  <c:v>07-Jul-2024</c:v>
                </c:pt>
                <c:pt idx="5">
                  <c:v>11-Jul-2024</c:v>
                </c:pt>
                <c:pt idx="6">
                  <c:v>16-Jul-2024</c:v>
                </c:pt>
                <c:pt idx="7">
                  <c:v>20-Jul-2024</c:v>
                </c:pt>
                <c:pt idx="8">
                  <c:v>25-Jul-2024</c:v>
                </c:pt>
                <c:pt idx="9">
                  <c:v>29-Jul-2024</c:v>
                </c:pt>
                <c:pt idx="10">
                  <c:v>02-Aug-2024</c:v>
                </c:pt>
                <c:pt idx="11">
                  <c:v>07-Aug-2024</c:v>
                </c:pt>
                <c:pt idx="12">
                  <c:v>11-Aug-2024</c:v>
                </c:pt>
                <c:pt idx="13">
                  <c:v>16-Aug-2024</c:v>
                </c:pt>
                <c:pt idx="14">
                  <c:v>20-Aug-2024</c:v>
                </c:pt>
                <c:pt idx="15">
                  <c:v>25-Aug-2024</c:v>
                </c:pt>
                <c:pt idx="16">
                  <c:v>29-Aug-2024</c:v>
                </c:pt>
                <c:pt idx="17">
                  <c:v>02-Sep-2024</c:v>
                </c:pt>
                <c:pt idx="18">
                  <c:v>07-Sep-2024</c:v>
                </c:pt>
                <c:pt idx="19">
                  <c:v>11-Sep-2024</c:v>
                </c:pt>
                <c:pt idx="20">
                  <c:v>16-Sep-2024</c:v>
                </c:pt>
                <c:pt idx="21">
                  <c:v>20-Sep-2024</c:v>
                </c:pt>
                <c:pt idx="22">
                  <c:v>25-Sep-2024</c:v>
                </c:pt>
                <c:pt idx="23">
                  <c:v>29-Sep-2024</c:v>
                </c:pt>
                <c:pt idx="24">
                  <c:v>04-Oct-2024</c:v>
                </c:pt>
                <c:pt idx="25">
                  <c:v>08-Oct-2024</c:v>
                </c:pt>
                <c:pt idx="26">
                  <c:v>12-Oct-2024</c:v>
                </c:pt>
                <c:pt idx="27">
                  <c:v>17-Oct-2024</c:v>
                </c:pt>
                <c:pt idx="28">
                  <c:v>21-Oct-2024</c:v>
                </c:pt>
                <c:pt idx="29">
                  <c:v>26-Oct-2024</c:v>
                </c:pt>
                <c:pt idx="30">
                  <c:v>30-Oct-2024</c:v>
                </c:pt>
                <c:pt idx="31">
                  <c:v>04-Nov-2024</c:v>
                </c:pt>
                <c:pt idx="32">
                  <c:v>08-Nov-2024</c:v>
                </c:pt>
                <c:pt idx="33">
                  <c:v>13-Nov-2024</c:v>
                </c:pt>
                <c:pt idx="34">
                  <c:v>17-Nov-2024</c:v>
                </c:pt>
                <c:pt idx="35">
                  <c:v>21-Nov-2024</c:v>
                </c:pt>
                <c:pt idx="36">
                  <c:v>26-Nov-2024</c:v>
                </c:pt>
                <c:pt idx="37">
                  <c:v>30-Nov-2024</c:v>
                </c:pt>
                <c:pt idx="38">
                  <c:v>05-Dec-2024</c:v>
                </c:pt>
                <c:pt idx="39">
                  <c:v>09-Dec-2024</c:v>
                </c:pt>
                <c:pt idx="40">
                  <c:v>14-Dec-2024</c:v>
                </c:pt>
                <c:pt idx="41">
                  <c:v>18-Dec-2024</c:v>
                </c:pt>
                <c:pt idx="42">
                  <c:v>22-Dec-2024</c:v>
                </c:pt>
                <c:pt idx="43">
                  <c:v>27-Dec-2024</c:v>
                </c:pt>
                <c:pt idx="44">
                  <c:v>31-Dec-2024</c:v>
                </c:pt>
                <c:pt idx="45">
                  <c:v>05-Jan-2025</c:v>
                </c:pt>
                <c:pt idx="46">
                  <c:v>09-Jan-2025</c:v>
                </c:pt>
                <c:pt idx="47">
                  <c:v>14-Jan-2025</c:v>
                </c:pt>
                <c:pt idx="48">
                  <c:v>18-Jan-2025</c:v>
                </c:pt>
                <c:pt idx="49">
                  <c:v>23-Jan-2025</c:v>
                </c:pt>
                <c:pt idx="50">
                  <c:v>27-Jan-2025</c:v>
                </c:pt>
              </c:strCache>
            </c:strRef>
          </c:cat>
          <c:val>
            <c:numRef>
              <c:f>'Sheet1'!$C$2:$C$52</c:f>
              <c:numCache>
                <c:formatCode>General</c:formatCode>
                <c:ptCount val="51"/>
                <c:pt idx="0">
                  <c:v>5000</c:v>
                </c:pt>
                <c:pt idx="1">
                  <c:v>5008</c:v>
                </c:pt>
                <c:pt idx="2">
                  <c:v>5046</c:v>
                </c:pt>
                <c:pt idx="3">
                  <c:v>5074</c:v>
                </c:pt>
                <c:pt idx="4">
                  <c:v>5130</c:v>
                </c:pt>
                <c:pt idx="5">
                  <c:v>5144</c:v>
                </c:pt>
                <c:pt idx="6">
                  <c:v>5185</c:v>
                </c:pt>
                <c:pt idx="7">
                  <c:v>5103</c:v>
                </c:pt>
                <c:pt idx="8">
                  <c:v>10161</c:v>
                </c:pt>
                <c:pt idx="9">
                  <c:v>10368</c:v>
                </c:pt>
                <c:pt idx="10">
                  <c:v>10304</c:v>
                </c:pt>
                <c:pt idx="11">
                  <c:v>10132</c:v>
                </c:pt>
                <c:pt idx="12">
                  <c:v>10176</c:v>
                </c:pt>
                <c:pt idx="13">
                  <c:v>10230</c:v>
                </c:pt>
                <c:pt idx="14">
                  <c:v>10320</c:v>
                </c:pt>
                <c:pt idx="15">
                  <c:v>15356</c:v>
                </c:pt>
                <c:pt idx="16">
                  <c:v>15510</c:v>
                </c:pt>
                <c:pt idx="17">
                  <c:v>15613</c:v>
                </c:pt>
                <c:pt idx="18">
                  <c:v>15519</c:v>
                </c:pt>
                <c:pt idx="19">
                  <c:v>15516</c:v>
                </c:pt>
                <c:pt idx="20">
                  <c:v>15762</c:v>
                </c:pt>
                <c:pt idx="21">
                  <c:v>15867</c:v>
                </c:pt>
                <c:pt idx="22">
                  <c:v>20959</c:v>
                </c:pt>
                <c:pt idx="23">
                  <c:v>41038</c:v>
                </c:pt>
                <c:pt idx="24">
                  <c:v>40347</c:v>
                </c:pt>
                <c:pt idx="25">
                  <c:v>40339</c:v>
                </c:pt>
                <c:pt idx="26">
                  <c:v>40480</c:v>
                </c:pt>
                <c:pt idx="27">
                  <c:v>40357</c:v>
                </c:pt>
                <c:pt idx="28">
                  <c:v>40256</c:v>
                </c:pt>
                <c:pt idx="29">
                  <c:v>44663</c:v>
                </c:pt>
                <c:pt idx="30">
                  <c:v>44906</c:v>
                </c:pt>
                <c:pt idx="31">
                  <c:v>44762</c:v>
                </c:pt>
                <c:pt idx="32">
                  <c:v>44911</c:v>
                </c:pt>
                <c:pt idx="33">
                  <c:v>44278</c:v>
                </c:pt>
                <c:pt idx="34">
                  <c:v>44346</c:v>
                </c:pt>
                <c:pt idx="35">
                  <c:v>44226</c:v>
                </c:pt>
                <c:pt idx="36">
                  <c:v>49972</c:v>
                </c:pt>
                <c:pt idx="37">
                  <c:v>50147</c:v>
                </c:pt>
                <c:pt idx="38">
                  <c:v>50825</c:v>
                </c:pt>
                <c:pt idx="39">
                  <c:v>50853</c:v>
                </c:pt>
                <c:pt idx="40">
                  <c:v>50877</c:v>
                </c:pt>
                <c:pt idx="41">
                  <c:v>50485</c:v>
                </c:pt>
                <c:pt idx="42">
                  <c:v>49852</c:v>
                </c:pt>
                <c:pt idx="43">
                  <c:v>55034</c:v>
                </c:pt>
                <c:pt idx="44">
                  <c:v>55007</c:v>
                </c:pt>
                <c:pt idx="45">
                  <c:v>55475</c:v>
                </c:pt>
                <c:pt idx="46">
                  <c:v>54566</c:v>
                </c:pt>
                <c:pt idx="47">
                  <c:v>53690</c:v>
                </c:pt>
                <c:pt idx="48">
                  <c:v>53972</c:v>
                </c:pt>
                <c:pt idx="49">
                  <c:v>58798</c:v>
                </c:pt>
                <c:pt idx="50">
                  <c:v>57668</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59,997 ]</a:t>
            </a:r>
          </a:p>
        </c:txPr>
      </c:legendEntry>
      <c:legendEntry>
        <c:idx val="1"/>
        <c:txPr>
          <a:bodyPr/>
          <a:lstStyle/>
          <a:p>
            <a:pPr>
              <a:defRPr sz="1400">
                <a:solidFill>
                  <a:prstClr val="black"/>
                </a:solidFill>
                <a:latin typeface="Arial Unicode MS"/>
              </a:defRPr>
            </a:pPr>
            <a:r>
              <a:t>Market Value [ Rs. 57,668 ]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59,997 ]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19-Jun-2024</c:v>
                </c:pt>
                <c:pt idx="1">
                  <c:v>23-Jun-2024</c:v>
                </c:pt>
                <c:pt idx="2">
                  <c:v>28-Jun-2024</c:v>
                </c:pt>
                <c:pt idx="3">
                  <c:v>02-Jul-2024</c:v>
                </c:pt>
                <c:pt idx="4">
                  <c:v>07-Jul-2024</c:v>
                </c:pt>
                <c:pt idx="5">
                  <c:v>11-Jul-2024</c:v>
                </c:pt>
                <c:pt idx="6">
                  <c:v>16-Jul-2024</c:v>
                </c:pt>
                <c:pt idx="7">
                  <c:v>20-Jul-2024</c:v>
                </c:pt>
                <c:pt idx="8">
                  <c:v>25-Jul-2024</c:v>
                </c:pt>
                <c:pt idx="9">
                  <c:v>29-Jul-2024</c:v>
                </c:pt>
                <c:pt idx="10">
                  <c:v>02-Aug-2024</c:v>
                </c:pt>
                <c:pt idx="11">
                  <c:v>07-Aug-2024</c:v>
                </c:pt>
                <c:pt idx="12">
                  <c:v>11-Aug-2024</c:v>
                </c:pt>
                <c:pt idx="13">
                  <c:v>16-Aug-2024</c:v>
                </c:pt>
                <c:pt idx="14">
                  <c:v>20-Aug-2024</c:v>
                </c:pt>
                <c:pt idx="15">
                  <c:v>25-Aug-2024</c:v>
                </c:pt>
                <c:pt idx="16">
                  <c:v>29-Aug-2024</c:v>
                </c:pt>
                <c:pt idx="17">
                  <c:v>02-Sep-2024</c:v>
                </c:pt>
                <c:pt idx="18">
                  <c:v>07-Sep-2024</c:v>
                </c:pt>
                <c:pt idx="19">
                  <c:v>11-Sep-2024</c:v>
                </c:pt>
                <c:pt idx="20">
                  <c:v>16-Sep-2024</c:v>
                </c:pt>
                <c:pt idx="21">
                  <c:v>20-Sep-2024</c:v>
                </c:pt>
                <c:pt idx="22">
                  <c:v>25-Sep-2024</c:v>
                </c:pt>
                <c:pt idx="23">
                  <c:v>29-Sep-2024</c:v>
                </c:pt>
                <c:pt idx="24">
                  <c:v>04-Oct-2024</c:v>
                </c:pt>
                <c:pt idx="25">
                  <c:v>08-Oct-2024</c:v>
                </c:pt>
                <c:pt idx="26">
                  <c:v>12-Oct-2024</c:v>
                </c:pt>
                <c:pt idx="27">
                  <c:v>17-Oct-2024</c:v>
                </c:pt>
                <c:pt idx="28">
                  <c:v>21-Oct-2024</c:v>
                </c:pt>
                <c:pt idx="29">
                  <c:v>26-Oct-2024</c:v>
                </c:pt>
                <c:pt idx="30">
                  <c:v>30-Oct-2024</c:v>
                </c:pt>
                <c:pt idx="31">
                  <c:v>04-Nov-2024</c:v>
                </c:pt>
                <c:pt idx="32">
                  <c:v>08-Nov-2024</c:v>
                </c:pt>
                <c:pt idx="33">
                  <c:v>13-Nov-2024</c:v>
                </c:pt>
                <c:pt idx="34">
                  <c:v>17-Nov-2024</c:v>
                </c:pt>
                <c:pt idx="35">
                  <c:v>21-Nov-2024</c:v>
                </c:pt>
                <c:pt idx="36">
                  <c:v>26-Nov-2024</c:v>
                </c:pt>
                <c:pt idx="37">
                  <c:v>30-Nov-2024</c:v>
                </c:pt>
                <c:pt idx="38">
                  <c:v>05-Dec-2024</c:v>
                </c:pt>
                <c:pt idx="39">
                  <c:v>09-Dec-2024</c:v>
                </c:pt>
                <c:pt idx="40">
                  <c:v>14-Dec-2024</c:v>
                </c:pt>
                <c:pt idx="41">
                  <c:v>18-Dec-2024</c:v>
                </c:pt>
                <c:pt idx="42">
                  <c:v>22-Dec-2024</c:v>
                </c:pt>
                <c:pt idx="43">
                  <c:v>27-Dec-2024</c:v>
                </c:pt>
                <c:pt idx="44">
                  <c:v>31-Dec-2024</c:v>
                </c:pt>
                <c:pt idx="45">
                  <c:v>05-Jan-2025</c:v>
                </c:pt>
                <c:pt idx="46">
                  <c:v>09-Jan-2025</c:v>
                </c:pt>
                <c:pt idx="47">
                  <c:v>14-Jan-2025</c:v>
                </c:pt>
                <c:pt idx="48">
                  <c:v>18-Jan-2025</c:v>
                </c:pt>
                <c:pt idx="49">
                  <c:v>23-Jan-2025</c:v>
                </c:pt>
                <c:pt idx="50">
                  <c:v>27-Jan-2025</c:v>
                </c:pt>
              </c:strCache>
            </c:strRef>
          </c:cat>
          <c:val>
            <c:numRef>
              <c:f>'Sheet1'!$B$2:$B$52</c:f>
              <c:numCache>
                <c:formatCode>General</c:formatCode>
                <c:ptCount val="51"/>
                <c:pt idx="0">
                  <c:v>4999.75</c:v>
                </c:pt>
                <c:pt idx="1">
                  <c:v>4999.75</c:v>
                </c:pt>
                <c:pt idx="2">
                  <c:v>4999.75</c:v>
                </c:pt>
                <c:pt idx="3">
                  <c:v>4999.75</c:v>
                </c:pt>
                <c:pt idx="4">
                  <c:v>4999.75</c:v>
                </c:pt>
                <c:pt idx="5">
                  <c:v>4999.75</c:v>
                </c:pt>
                <c:pt idx="6">
                  <c:v>4999.75</c:v>
                </c:pt>
                <c:pt idx="7">
                  <c:v>4999.75</c:v>
                </c:pt>
                <c:pt idx="8">
                  <c:v>9999.5</c:v>
                </c:pt>
                <c:pt idx="9">
                  <c:v>9999.5</c:v>
                </c:pt>
                <c:pt idx="10">
                  <c:v>9999.5</c:v>
                </c:pt>
                <c:pt idx="11">
                  <c:v>9999.5</c:v>
                </c:pt>
                <c:pt idx="12">
                  <c:v>9999.5</c:v>
                </c:pt>
                <c:pt idx="13">
                  <c:v>9999.5</c:v>
                </c:pt>
                <c:pt idx="14">
                  <c:v>9999.5</c:v>
                </c:pt>
                <c:pt idx="15">
                  <c:v>14999.25</c:v>
                </c:pt>
                <c:pt idx="16">
                  <c:v>14999.25</c:v>
                </c:pt>
                <c:pt idx="17">
                  <c:v>14999.25</c:v>
                </c:pt>
                <c:pt idx="18">
                  <c:v>14999.25</c:v>
                </c:pt>
                <c:pt idx="19">
                  <c:v>14999.25</c:v>
                </c:pt>
                <c:pt idx="20">
                  <c:v>14999.25</c:v>
                </c:pt>
                <c:pt idx="21">
                  <c:v>14999.25</c:v>
                </c:pt>
                <c:pt idx="22">
                  <c:v>19999</c:v>
                </c:pt>
                <c:pt idx="23">
                  <c:v>39998</c:v>
                </c:pt>
                <c:pt idx="24">
                  <c:v>39998</c:v>
                </c:pt>
                <c:pt idx="25">
                  <c:v>39998</c:v>
                </c:pt>
                <c:pt idx="26">
                  <c:v>39998</c:v>
                </c:pt>
                <c:pt idx="27">
                  <c:v>39998</c:v>
                </c:pt>
                <c:pt idx="28">
                  <c:v>39998</c:v>
                </c:pt>
                <c:pt idx="29">
                  <c:v>44997.75</c:v>
                </c:pt>
                <c:pt idx="30">
                  <c:v>44997.75</c:v>
                </c:pt>
                <c:pt idx="31">
                  <c:v>44997.75</c:v>
                </c:pt>
                <c:pt idx="32">
                  <c:v>44997.75</c:v>
                </c:pt>
                <c:pt idx="33">
                  <c:v>44997.75</c:v>
                </c:pt>
                <c:pt idx="34">
                  <c:v>44997.75</c:v>
                </c:pt>
                <c:pt idx="35">
                  <c:v>44997.75</c:v>
                </c:pt>
                <c:pt idx="36">
                  <c:v>49997.5</c:v>
                </c:pt>
                <c:pt idx="37">
                  <c:v>49997.5</c:v>
                </c:pt>
                <c:pt idx="38">
                  <c:v>49997.5</c:v>
                </c:pt>
                <c:pt idx="39">
                  <c:v>49997.5</c:v>
                </c:pt>
                <c:pt idx="40">
                  <c:v>49997.5</c:v>
                </c:pt>
                <c:pt idx="41">
                  <c:v>49997.5</c:v>
                </c:pt>
                <c:pt idx="42">
                  <c:v>49997.5</c:v>
                </c:pt>
                <c:pt idx="43">
                  <c:v>54997.25</c:v>
                </c:pt>
                <c:pt idx="44">
                  <c:v>54997.25</c:v>
                </c:pt>
                <c:pt idx="45">
                  <c:v>54997.25</c:v>
                </c:pt>
                <c:pt idx="46">
                  <c:v>54997.25</c:v>
                </c:pt>
                <c:pt idx="47">
                  <c:v>54997.25</c:v>
                </c:pt>
                <c:pt idx="48">
                  <c:v>54997.25</c:v>
                </c:pt>
                <c:pt idx="49">
                  <c:v>59997</c:v>
                </c:pt>
                <c:pt idx="50">
                  <c:v>59997</c:v>
                </c:pt>
              </c:numCache>
            </c:numRef>
          </c:val>
          <c:shape val="box"/>
        </c:ser>
        <c:ser>
          <c:idx val="2"/>
          <c:order val="1"/>
          <c:tx>
            <c:strRef>
              <c:f>Sheet1!$C$1</c:f>
              <c:strCache>
                <c:ptCount val="1"/>
                <c:pt idx="0">
                  <c:v>Market Value [ Rs. 57,668 ]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19-Jun-2024</c:v>
                </c:pt>
                <c:pt idx="1">
                  <c:v>23-Jun-2024</c:v>
                </c:pt>
                <c:pt idx="2">
                  <c:v>28-Jun-2024</c:v>
                </c:pt>
                <c:pt idx="3">
                  <c:v>02-Jul-2024</c:v>
                </c:pt>
                <c:pt idx="4">
                  <c:v>07-Jul-2024</c:v>
                </c:pt>
                <c:pt idx="5">
                  <c:v>11-Jul-2024</c:v>
                </c:pt>
                <c:pt idx="6">
                  <c:v>16-Jul-2024</c:v>
                </c:pt>
                <c:pt idx="7">
                  <c:v>20-Jul-2024</c:v>
                </c:pt>
                <c:pt idx="8">
                  <c:v>25-Jul-2024</c:v>
                </c:pt>
                <c:pt idx="9">
                  <c:v>29-Jul-2024</c:v>
                </c:pt>
                <c:pt idx="10">
                  <c:v>02-Aug-2024</c:v>
                </c:pt>
                <c:pt idx="11">
                  <c:v>07-Aug-2024</c:v>
                </c:pt>
                <c:pt idx="12">
                  <c:v>11-Aug-2024</c:v>
                </c:pt>
                <c:pt idx="13">
                  <c:v>16-Aug-2024</c:v>
                </c:pt>
                <c:pt idx="14">
                  <c:v>20-Aug-2024</c:v>
                </c:pt>
                <c:pt idx="15">
                  <c:v>25-Aug-2024</c:v>
                </c:pt>
                <c:pt idx="16">
                  <c:v>29-Aug-2024</c:v>
                </c:pt>
                <c:pt idx="17">
                  <c:v>02-Sep-2024</c:v>
                </c:pt>
                <c:pt idx="18">
                  <c:v>07-Sep-2024</c:v>
                </c:pt>
                <c:pt idx="19">
                  <c:v>11-Sep-2024</c:v>
                </c:pt>
                <c:pt idx="20">
                  <c:v>16-Sep-2024</c:v>
                </c:pt>
                <c:pt idx="21">
                  <c:v>20-Sep-2024</c:v>
                </c:pt>
                <c:pt idx="22">
                  <c:v>25-Sep-2024</c:v>
                </c:pt>
                <c:pt idx="23">
                  <c:v>29-Sep-2024</c:v>
                </c:pt>
                <c:pt idx="24">
                  <c:v>04-Oct-2024</c:v>
                </c:pt>
                <c:pt idx="25">
                  <c:v>08-Oct-2024</c:v>
                </c:pt>
                <c:pt idx="26">
                  <c:v>12-Oct-2024</c:v>
                </c:pt>
                <c:pt idx="27">
                  <c:v>17-Oct-2024</c:v>
                </c:pt>
                <c:pt idx="28">
                  <c:v>21-Oct-2024</c:v>
                </c:pt>
                <c:pt idx="29">
                  <c:v>26-Oct-2024</c:v>
                </c:pt>
                <c:pt idx="30">
                  <c:v>30-Oct-2024</c:v>
                </c:pt>
                <c:pt idx="31">
                  <c:v>04-Nov-2024</c:v>
                </c:pt>
                <c:pt idx="32">
                  <c:v>08-Nov-2024</c:v>
                </c:pt>
                <c:pt idx="33">
                  <c:v>13-Nov-2024</c:v>
                </c:pt>
                <c:pt idx="34">
                  <c:v>17-Nov-2024</c:v>
                </c:pt>
                <c:pt idx="35">
                  <c:v>21-Nov-2024</c:v>
                </c:pt>
                <c:pt idx="36">
                  <c:v>26-Nov-2024</c:v>
                </c:pt>
                <c:pt idx="37">
                  <c:v>30-Nov-2024</c:v>
                </c:pt>
                <c:pt idx="38">
                  <c:v>05-Dec-2024</c:v>
                </c:pt>
                <c:pt idx="39">
                  <c:v>09-Dec-2024</c:v>
                </c:pt>
                <c:pt idx="40">
                  <c:v>14-Dec-2024</c:v>
                </c:pt>
                <c:pt idx="41">
                  <c:v>18-Dec-2024</c:v>
                </c:pt>
                <c:pt idx="42">
                  <c:v>22-Dec-2024</c:v>
                </c:pt>
                <c:pt idx="43">
                  <c:v>27-Dec-2024</c:v>
                </c:pt>
                <c:pt idx="44">
                  <c:v>31-Dec-2024</c:v>
                </c:pt>
                <c:pt idx="45">
                  <c:v>05-Jan-2025</c:v>
                </c:pt>
                <c:pt idx="46">
                  <c:v>09-Jan-2025</c:v>
                </c:pt>
                <c:pt idx="47">
                  <c:v>14-Jan-2025</c:v>
                </c:pt>
                <c:pt idx="48">
                  <c:v>18-Jan-2025</c:v>
                </c:pt>
                <c:pt idx="49">
                  <c:v>23-Jan-2025</c:v>
                </c:pt>
                <c:pt idx="50">
                  <c:v>27-Jan-2025</c:v>
                </c:pt>
              </c:strCache>
            </c:strRef>
          </c:cat>
          <c:val>
            <c:numRef>
              <c:f>'Sheet1'!$C$2:$C$52</c:f>
              <c:numCache>
                <c:formatCode>General</c:formatCode>
                <c:ptCount val="51"/>
                <c:pt idx="0">
                  <c:v>5000</c:v>
                </c:pt>
                <c:pt idx="1">
                  <c:v>5008</c:v>
                </c:pt>
                <c:pt idx="2">
                  <c:v>5046</c:v>
                </c:pt>
                <c:pt idx="3">
                  <c:v>5074</c:v>
                </c:pt>
                <c:pt idx="4">
                  <c:v>5130</c:v>
                </c:pt>
                <c:pt idx="5">
                  <c:v>5144</c:v>
                </c:pt>
                <c:pt idx="6">
                  <c:v>5185</c:v>
                </c:pt>
                <c:pt idx="7">
                  <c:v>5103</c:v>
                </c:pt>
                <c:pt idx="8">
                  <c:v>10161</c:v>
                </c:pt>
                <c:pt idx="9">
                  <c:v>10368</c:v>
                </c:pt>
                <c:pt idx="10">
                  <c:v>10304</c:v>
                </c:pt>
                <c:pt idx="11">
                  <c:v>10132</c:v>
                </c:pt>
                <c:pt idx="12">
                  <c:v>10176</c:v>
                </c:pt>
                <c:pt idx="13">
                  <c:v>10230</c:v>
                </c:pt>
                <c:pt idx="14">
                  <c:v>10320</c:v>
                </c:pt>
                <c:pt idx="15">
                  <c:v>15356</c:v>
                </c:pt>
                <c:pt idx="16">
                  <c:v>15510</c:v>
                </c:pt>
                <c:pt idx="17">
                  <c:v>15613</c:v>
                </c:pt>
                <c:pt idx="18">
                  <c:v>15519</c:v>
                </c:pt>
                <c:pt idx="19">
                  <c:v>15516</c:v>
                </c:pt>
                <c:pt idx="20">
                  <c:v>15762</c:v>
                </c:pt>
                <c:pt idx="21">
                  <c:v>15867</c:v>
                </c:pt>
                <c:pt idx="22">
                  <c:v>20959</c:v>
                </c:pt>
                <c:pt idx="23">
                  <c:v>41038</c:v>
                </c:pt>
                <c:pt idx="24">
                  <c:v>40347</c:v>
                </c:pt>
                <c:pt idx="25">
                  <c:v>40339</c:v>
                </c:pt>
                <c:pt idx="26">
                  <c:v>40480</c:v>
                </c:pt>
                <c:pt idx="27">
                  <c:v>40357</c:v>
                </c:pt>
                <c:pt idx="28">
                  <c:v>40256</c:v>
                </c:pt>
                <c:pt idx="29">
                  <c:v>44663</c:v>
                </c:pt>
                <c:pt idx="30">
                  <c:v>44906</c:v>
                </c:pt>
                <c:pt idx="31">
                  <c:v>44762</c:v>
                </c:pt>
                <c:pt idx="32">
                  <c:v>44911</c:v>
                </c:pt>
                <c:pt idx="33">
                  <c:v>44278</c:v>
                </c:pt>
                <c:pt idx="34">
                  <c:v>44346</c:v>
                </c:pt>
                <c:pt idx="35">
                  <c:v>44226</c:v>
                </c:pt>
                <c:pt idx="36">
                  <c:v>49972</c:v>
                </c:pt>
                <c:pt idx="37">
                  <c:v>50147</c:v>
                </c:pt>
                <c:pt idx="38">
                  <c:v>50825</c:v>
                </c:pt>
                <c:pt idx="39">
                  <c:v>50853</c:v>
                </c:pt>
                <c:pt idx="40">
                  <c:v>50877</c:v>
                </c:pt>
                <c:pt idx="41">
                  <c:v>50485</c:v>
                </c:pt>
                <c:pt idx="42">
                  <c:v>49852</c:v>
                </c:pt>
                <c:pt idx="43">
                  <c:v>55034</c:v>
                </c:pt>
                <c:pt idx="44">
                  <c:v>55007</c:v>
                </c:pt>
                <c:pt idx="45">
                  <c:v>55475</c:v>
                </c:pt>
                <c:pt idx="46">
                  <c:v>54566</c:v>
                </c:pt>
                <c:pt idx="47">
                  <c:v>53690</c:v>
                </c:pt>
                <c:pt idx="48">
                  <c:v>53972</c:v>
                </c:pt>
                <c:pt idx="49">
                  <c:v>58798</c:v>
                </c:pt>
                <c:pt idx="50">
                  <c:v>57668</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59,997 ]</a:t>
            </a:r>
          </a:p>
        </c:txPr>
      </c:legendEntry>
      <c:legendEntry>
        <c:idx val="1"/>
        <c:txPr>
          <a:bodyPr/>
          <a:lstStyle/>
          <a:p>
            <a:pPr>
              <a:defRPr sz="1400">
                <a:solidFill>
                  <a:prstClr val="black"/>
                </a:solidFill>
                <a:latin typeface="Arial Unicode MS"/>
              </a:defRPr>
            </a:pPr>
            <a:r>
              <a:t>Market Value [ Rs. 57,668 ]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32,393 [56.17 %]</c:v>
                </c:pt>
                <c:pt idx="1">
                  <c:v>Debt -  Rs. 25,150 [43.61 %]</c:v>
                </c:pt>
              </c:strCache>
            </c:strRef>
          </c:cat>
          <c:val>
            <c:numRef>
              <c:f>'Sheet1'!$C$2:$C$3</c:f>
              <c:numCache>
                <c:formatCode>General</c:formatCode>
                <c:ptCount val="2"/>
                <c:pt idx="0">
                  <c:v>56.17</c:v>
                </c:pt>
                <c:pt idx="1">
                  <c:v>43.61</c:v>
                </c:pt>
              </c:numCache>
            </c:numRef>
          </c:val>
          <c:dPt>
            <c:idx val="0"/>
            <c:invertIfNegative/>
          </c:dPt>
          <c:dPt>
            <c:idx val="1"/>
            <c:invertIfNegative/>
          </c:dPt>
        </c:ser>
      </c:pie3DChart>
    </c:plotArea>
    <c:legend>
      <c:legendPos val="r"/>
      <c:legendEntry>
        <c:idx val="0"/>
        <c:txPr>
          <a:bodyPr/>
          <a:lstStyle/>
          <a:p>
            <a:pPr>
              <a:defRPr/>
            </a:pPr>
            <a:r>
              <a:t>Equity -  Rs. 32,393 [56.17 %]</a:t>
            </a:r>
          </a:p>
        </c:txPr>
      </c:legendEntry>
      <c:legendEntry>
        <c:idx val="1"/>
        <c:txPr>
          <a:bodyPr/>
          <a:lstStyle/>
          <a:p>
            <a:pPr>
              <a:defRPr/>
            </a:pPr>
            <a:r>
              <a:t>Debt -  Rs. 25,150 [43.61 %]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53.96 %</c:v>
                </c:pt>
                <c:pt idx="1">
                  <c:v>Mid Cap : 31.85 %</c:v>
                </c:pt>
                <c:pt idx="2">
                  <c:v>Small Cap : 14.19 %</c:v>
                </c:pt>
              </c:strCache>
            </c:strRef>
          </c:cat>
          <c:val>
            <c:numRef>
              <c:f>'Sheet1'!$C$2:$C$4</c:f>
              <c:numCache>
                <c:formatCode>General</c:formatCode>
                <c:ptCount val="3"/>
                <c:pt idx="0">
                  <c:v>53.9587014798464</c:v>
                </c:pt>
                <c:pt idx="1">
                  <c:v>31.8524871380201</c:v>
                </c:pt>
                <c:pt idx="2">
                  <c:v>14.1888113821335</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53.96 %</a:t>
            </a:r>
          </a:p>
        </c:txPr>
      </c:legendEntry>
      <c:legendEntry>
        <c:idx val="1"/>
        <c:txPr>
          <a:bodyPr/>
          <a:lstStyle/>
          <a:p>
            <a:pPr>
              <a:defRPr/>
            </a:pPr>
            <a:r>
              <a:t>Mid Cap : 31.85 %</a:t>
            </a:r>
          </a:p>
        </c:txPr>
      </c:legendEntry>
      <c:legendEntry>
        <c:idx val="2"/>
        <c:txPr>
          <a:bodyPr/>
          <a:lstStyle/>
          <a:p>
            <a:pPr>
              <a:defRPr/>
            </a:pPr>
            <a:r>
              <a:t>Small Cap : 14.19 %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A1+</c:v>
                </c:pt>
                <c:pt idx="1">
                  <c:v>Banking &amp; Financial</c:v>
                </c:pt>
                <c:pt idx="2">
                  <c:v>SOV</c:v>
                </c:pt>
                <c:pt idx="3">
                  <c:v>Software &amp; Services</c:v>
                </c:pt>
                <c:pt idx="4">
                  <c:v>AAA</c:v>
                </c:pt>
                <c:pt idx="5">
                  <c:v>Pharma &amp; Biotech</c:v>
                </c:pt>
                <c:pt idx="6">
                  <c:v>Finance &amp; Investments</c:v>
                </c:pt>
                <c:pt idx="7">
                  <c:v>Automobile</c:v>
                </c:pt>
                <c:pt idx="8">
                  <c:v>Retail</c:v>
                </c:pt>
                <c:pt idx="9">
                  <c:v>Construction</c:v>
                </c:pt>
              </c:strCache>
            </c:strRef>
          </c:cat>
          <c:val>
            <c:numRef>
              <c:f>'Sheet1'!$B$2:$B$11</c:f>
              <c:numCache>
                <c:formatCode>General</c:formatCode>
                <c:ptCount val="10"/>
                <c:pt idx="0">
                  <c:v>28.2592557215019</c:v>
                </c:pt>
                <c:pt idx="1">
                  <c:v>11.5081389499415</c:v>
                </c:pt>
                <c:pt idx="2">
                  <c:v>9.6367292126446</c:v>
                </c:pt>
                <c:pt idx="3">
                  <c:v>5.54174806446544</c:v>
                </c:pt>
                <c:pt idx="4">
                  <c:v>5.28905118813675</c:v>
                </c:pt>
                <c:pt idx="5">
                  <c:v>4.55300213823677</c:v>
                </c:pt>
                <c:pt idx="6">
                  <c:v>4.4628482187191</c:v>
                </c:pt>
                <c:pt idx="7">
                  <c:v>4.26830709585983</c:v>
                </c:pt>
                <c:pt idx="8">
                  <c:v>2.87330985190973</c:v>
                </c:pt>
                <c:pt idx="9">
                  <c:v>2.11782696497484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'Sheet1'!$A$2:$A$4</c:f>
              <c:strCache>
                <c:ptCount val="3"/>
                <c:pt idx="0">
                  <c:v>HDFC Mutual Fund [38.16]</c:v>
                </c:pt>
                <c:pt idx="1">
                  <c:v>ICICI Prudential Mutual Fund [35.49]</c:v>
                </c:pt>
                <c:pt idx="2">
                  <c:v>Canara Robeco Mutual Fund [26.35]</c:v>
                </c:pt>
              </c:strCache>
            </c:strRef>
          </c:cat>
          <c:val>
            <c:numRef>
              <c:f>'Sheet1'!$B$2:$B$4</c:f>
              <c:numCache>
                <c:formatCode>General</c:formatCode>
                <c:ptCount val="3"/>
                <c:pt idx="0">
                  <c:v>38.16</c:v>
                </c:pt>
                <c:pt idx="1">
                  <c:v>35.49</c:v>
                </c:pt>
                <c:pt idx="2">
                  <c:v>26.35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MUKTI HITESH GADA</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3.24%</a:t>
                      </a:r>
                    </a:p>
                  </a:txBody>
                  <a:tcPr anchor="ctr">
                    <a:solidFill>
                      <a:srgbClr val="D5E3CF"/>
                    </a:solidFill>
                  </a:tcPr>
                </a:tc>
                <a:tc>
                  <a:txBody>
                    <a:bodyPr anchorCtr="0"/>
                    <a:lstStyle/>
                    <a:p>
                      <a:pPr algn="r"/>
                      <a:r>
                        <a:rPr dirty="1">
                          <a:solidFill>
                            <a:srgbClr val="000000"/>
                          </a:solidFill>
                        </a:rPr>
                        <a:t>1,866</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2.69%</a:t>
                      </a:r>
                    </a:p>
                  </a:txBody>
                  <a:tcPr anchor="ctr">
                    <a:solidFill>
                      <a:srgbClr val="D5E3CF"/>
                    </a:solidFill>
                  </a:tcPr>
                </a:tc>
                <a:tc>
                  <a:txBody>
                    <a:bodyPr anchorCtr="0"/>
                    <a:lstStyle/>
                    <a:p>
                      <a:pPr algn="r"/>
                      <a:r>
                        <a:rPr dirty="1">
                          <a:solidFill>
                            <a:srgbClr val="000000"/>
                          </a:solidFill>
                        </a:rPr>
                        <a:t>1,551</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1.90%</a:t>
                      </a:r>
                    </a:p>
                  </a:txBody>
                  <a:tcPr anchor="ctr">
                    <a:solidFill>
                      <a:srgbClr val="D5E3CF"/>
                    </a:solidFill>
                  </a:tcPr>
                </a:tc>
                <a:tc>
                  <a:txBody>
                    <a:bodyPr anchorCtr="0"/>
                    <a:lstStyle/>
                    <a:p>
                      <a:pPr algn="r"/>
                      <a:r>
                        <a:rPr dirty="1">
                          <a:solidFill>
                            <a:srgbClr val="000000"/>
                          </a:solidFill>
                        </a:rPr>
                        <a:t>1,093</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1.13%</a:t>
                      </a:r>
                    </a:p>
                  </a:txBody>
                  <a:tcPr anchor="ctr">
                    <a:solidFill>
                      <a:srgbClr val="D5E3CF"/>
                    </a:solidFill>
                  </a:tcPr>
                </a:tc>
                <a:tc>
                  <a:txBody>
                    <a:bodyPr anchorCtr="0"/>
                    <a:lstStyle/>
                    <a:p>
                      <a:pPr algn="r"/>
                      <a:r>
                        <a:rPr dirty="1">
                          <a:solidFill>
                            <a:srgbClr val="000000"/>
                          </a:solidFill>
                        </a:rPr>
                        <a:t>651</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1.09%</a:t>
                      </a:r>
                    </a:p>
                  </a:txBody>
                  <a:tcPr anchor="ctr">
                    <a:solidFill>
                      <a:srgbClr val="D5E3CF"/>
                    </a:solidFill>
                  </a:tcPr>
                </a:tc>
                <a:tc>
                  <a:txBody>
                    <a:bodyPr anchorCtr="0"/>
                    <a:lstStyle/>
                    <a:p>
                      <a:pPr algn="r"/>
                      <a:r>
                        <a:rPr dirty="1">
                          <a:solidFill>
                            <a:srgbClr val="000000"/>
                          </a:solidFill>
                        </a:rPr>
                        <a:t>631</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1.07%</a:t>
                      </a:r>
                    </a:p>
                  </a:txBody>
                  <a:tcPr anchor="ctr">
                    <a:solidFill>
                      <a:srgbClr val="D5E3CF"/>
                    </a:solidFill>
                  </a:tcPr>
                </a:tc>
                <a:tc>
                  <a:txBody>
                    <a:bodyPr anchorCtr="0"/>
                    <a:lstStyle/>
                    <a:p>
                      <a:pPr algn="r"/>
                      <a:r>
                        <a:rPr dirty="1">
                          <a:solidFill>
                            <a:srgbClr val="000000"/>
                          </a:solidFill>
                        </a:rPr>
                        <a:t>620</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POWER FINANCE CORPORATION  LTD</a:t>
                      </a:r>
                    </a:p>
                  </a:txBody>
                  <a:tcPr anchor="ctr">
                    <a:solidFill>
                      <a:srgbClr val="D5E3CF"/>
                    </a:solidFill>
                  </a:tcPr>
                </a:tc>
                <a:tc>
                  <a:txBody>
                    <a:bodyPr anchorCtr="0"/>
                    <a:lstStyle/>
                    <a:p>
                      <a:pPr algn="ctr"/>
                      <a:r>
                        <a:rPr dirty="1">
                          <a:solidFill>
                            <a:srgbClr val="000000"/>
                          </a:solidFill>
                        </a:rPr>
                        <a:t>1.00%</a:t>
                      </a:r>
                    </a:p>
                  </a:txBody>
                  <a:tcPr anchor="ctr">
                    <a:solidFill>
                      <a:srgbClr val="D5E3CF"/>
                    </a:solidFill>
                  </a:tcPr>
                </a:tc>
                <a:tc>
                  <a:txBody>
                    <a:bodyPr anchorCtr="0"/>
                    <a:lstStyle/>
                    <a:p>
                      <a:pPr algn="r"/>
                      <a:r>
                        <a:rPr dirty="1">
                          <a:solidFill>
                            <a:srgbClr val="000000"/>
                          </a:solidFill>
                        </a:rPr>
                        <a:t>575</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0.93%</a:t>
                      </a:r>
                    </a:p>
                  </a:txBody>
                  <a:tcPr anchor="ctr">
                    <a:solidFill>
                      <a:srgbClr val="D5E3CF"/>
                    </a:solidFill>
                  </a:tcPr>
                </a:tc>
                <a:tc>
                  <a:txBody>
                    <a:bodyPr anchorCtr="0"/>
                    <a:lstStyle/>
                    <a:p>
                      <a:pPr algn="r"/>
                      <a:r>
                        <a:rPr dirty="1">
                          <a:solidFill>
                            <a:srgbClr val="000000"/>
                          </a:solidFill>
                        </a:rPr>
                        <a:t>535</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0.92%</a:t>
                      </a:r>
                    </a:p>
                  </a:txBody>
                  <a:tcPr anchor="ctr">
                    <a:solidFill>
                      <a:srgbClr val="D5E3CF"/>
                    </a:solidFill>
                  </a:tcPr>
                </a:tc>
                <a:tc>
                  <a:txBody>
                    <a:bodyPr anchorCtr="0"/>
                    <a:lstStyle/>
                    <a:p>
                      <a:pPr algn="r"/>
                      <a:r>
                        <a:rPr dirty="1">
                          <a:solidFill>
                            <a:srgbClr val="000000"/>
                          </a:solidFill>
                        </a:rPr>
                        <a:t>533</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HCL Technologies Limited</a:t>
                      </a:r>
                    </a:p>
                  </a:txBody>
                  <a:tcPr anchor="ctr">
                    <a:solidFill>
                      <a:srgbClr val="D5E3CF"/>
                    </a:solidFill>
                  </a:tcPr>
                </a:tc>
                <a:tc>
                  <a:txBody>
                    <a:bodyPr anchorCtr="0"/>
                    <a:lstStyle/>
                    <a:p>
                      <a:pPr algn="ctr"/>
                      <a:r>
                        <a:rPr dirty="1">
                          <a:solidFill>
                            <a:srgbClr val="000000"/>
                          </a:solidFill>
                        </a:rPr>
                        <a:t>0.83%</a:t>
                      </a:r>
                    </a:p>
                  </a:txBody>
                  <a:tcPr anchor="ctr">
                    <a:solidFill>
                      <a:srgbClr val="D5E3CF"/>
                    </a:solidFill>
                  </a:tcPr>
                </a:tc>
                <a:tc>
                  <a:txBody>
                    <a:bodyPr anchorCtr="0"/>
                    <a:lstStyle/>
                    <a:p>
                      <a:pPr algn="r"/>
                      <a:r>
                        <a:rPr dirty="1">
                          <a:solidFill>
                            <a:srgbClr val="000000"/>
                          </a:solidFill>
                        </a:rPr>
                        <a:t>478</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14.80%</a:t>
                      </a:r>
                    </a:p>
                  </a:txBody>
                  <a:tcPr>
                    <a:solidFill>
                      <a:srgbClr val="70AD47"/>
                    </a:solidFill>
                  </a:tcPr>
                </a:tc>
                <a:tc>
                  <a:txBody>
                    <a:bodyPr anchorCtr="0"/>
                    <a:lstStyle/>
                    <a:p>
                      <a:pPr algn="r"/>
                      <a:r>
                        <a:rPr dirty="1">
                          <a:solidFill>
                            <a:srgbClr val="FFFFFF"/>
                          </a:solidFill>
                        </a:rPr>
                        <a:t>8,534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MUKTI HITESH GADA</a:t>
                      </a:r>
                    </a:p>
                  </a:txBody>
                  <a:tcPr>
                    <a:solidFill>
                      <a:srgbClr val="D5E3CF"/>
                    </a:solidFill>
                  </a:tcPr>
                </a:tc>
                <a:tc>
                  <a:txBody>
                    <a:bodyPr anchorCtr="0"/>
                    <a:lstStyle/>
                    <a:p>
                      <a:pPr algn="r"/>
                      <a:r>
                        <a:rPr sz="1600" dirty="1">
                          <a:solidFill>
                            <a:srgbClr val="000000"/>
                          </a:solidFill>
                        </a:rPr>
                        <a:t>60,000</a:t>
                      </a:r>
                    </a:p>
                  </a:txBody>
                  <a:tcPr>
                    <a:solidFill>
                      <a:srgbClr val="D5E3CF"/>
                    </a:solidFill>
                  </a:tcPr>
                </a:tc>
                <a:tc>
                  <a:txBody>
                    <a:bodyPr anchorCtr="0"/>
                    <a:lstStyle/>
                    <a:p>
                      <a:pPr algn="r"/>
                      <a:r>
                        <a:rPr sz="1600" dirty="1">
                          <a:solidFill>
                            <a:srgbClr val="000000"/>
                          </a:solidFill>
                        </a:rPr>
                        <a:t>57,667</a:t>
                      </a:r>
                    </a:p>
                  </a:txBody>
                  <a:tcPr>
                    <a:solidFill>
                      <a:srgbClr val="D5E3CF"/>
                    </a:solidFill>
                  </a:tcPr>
                </a:tc>
                <a:tc>
                  <a:txBody>
                    <a:bodyPr anchorCtr="0"/>
                    <a:lstStyle/>
                    <a:p>
                      <a:pPr algn="r"/>
                      <a:r>
                        <a:rPr sz="1600" dirty="1">
                          <a:solidFill>
                            <a:srgbClr val="000000"/>
                          </a:solidFill>
                        </a:rPr>
                        <a:t>-12.25</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60,000</a:t>
                      </a:r>
                    </a:p>
                  </a:txBody>
                  <a:tcPr>
                    <a:solidFill>
                      <a:srgbClr val="70AD47"/>
                    </a:solidFill>
                  </a:tcPr>
                </a:tc>
                <a:tc>
                  <a:txBody>
                    <a:bodyPr anchorCtr="0"/>
                    <a:lstStyle/>
                    <a:p>
                      <a:pPr algn="r"/>
                      <a:r>
                        <a:rPr sz="1600" dirty="1">
                          <a:solidFill>
                            <a:srgbClr val="FFFFFF"/>
                          </a:solidFill>
                          <a:latin typeface="Arial Bold"/>
                        </a:rPr>
                        <a:t>57,667</a:t>
                      </a:r>
                    </a:p>
                  </a:txBody>
                  <a:tcPr>
                    <a:solidFill>
                      <a:srgbClr val="70AD47"/>
                    </a:solidFill>
                  </a:tcPr>
                </a:tc>
                <a:tc>
                  <a:txBody>
                    <a:bodyPr anchorCtr="0"/>
                    <a:lstStyle/>
                    <a:p>
                      <a:pPr algn="r"/>
                      <a:r>
                        <a:rPr sz="1600" dirty="1">
                          <a:solidFill>
                            <a:srgbClr val="FFFFFF"/>
                          </a:solidFill>
                          <a:latin typeface="Arial Bold"/>
                        </a:rPr>
                        <a:t>-12.25</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036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MUKTI HITESH GADA</a:t>
                      </a:r>
                    </a:p>
                  </a:txBody>
                  <a:tcPr>
                    <a:solidFill>
                      <a:srgbClr val="D5E3CF"/>
                    </a:solidFill>
                  </a:tcPr>
                </a:tc>
                <a:tc>
                  <a:txBody>
                    <a:bodyPr anchorCtr="0"/>
                    <a:lstStyle/>
                    <a:p>
                      <a:pPr algn="l"/>
                      <a:r>
                        <a:rPr sz="900" dirty="1">
                          <a:solidFill>
                            <a:srgbClr val="000000"/>
                          </a:solidFill>
                          <a:latin typeface="Arial"/>
                        </a:rPr>
                        <a:t>17763113563</a:t>
                      </a:r>
                    </a:p>
                  </a:txBody>
                  <a:tcPr>
                    <a:solidFill>
                      <a:srgbClr val="D5E3CF"/>
                    </a:solidFill>
                  </a:tcPr>
                </a:tc>
                <a:tc>
                  <a:txBody>
                    <a:bodyPr anchorCtr="0"/>
                    <a:lstStyle/>
                    <a:p>
                      <a:pPr algn="l"/>
                      <a:r>
                        <a:rPr sz="900" dirty="1">
                          <a:solidFill>
                            <a:srgbClr val="000000"/>
                          </a:solidFill>
                          <a:latin typeface="Arial"/>
                        </a:rPr>
                        <a:t>Canara Robeco Equity Hybrid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xxxxxxxxx32026</a:t>
                      </a:r>
                    </a:p>
                  </a:txBody>
                  <a:tcPr>
                    <a:solidFill>
                      <a:srgbClr val="D5E3CF"/>
                    </a:solidFill>
                  </a:tcPr>
                </a:tc>
                <a:tc>
                  <a:txBody>
                    <a:bodyPr anchorCtr="0"/>
                    <a:lstStyle/>
                    <a:p>
                      <a:pPr algn="l"/>
                      <a:r>
                        <a:rPr sz="900" dirty="1">
                          <a:solidFill>
                            <a:srgbClr val="000000"/>
                          </a:solidFill>
                          <a:latin typeface="Arial"/>
                        </a:rPr>
                        <a:t>HDFC0000542</a:t>
                      </a:r>
                    </a:p>
                  </a:txBody>
                  <a:tcPr>
                    <a:solidFill>
                      <a:srgbClr val="D5E3CF"/>
                    </a:solidFill>
                  </a:tcPr>
                </a:tc>
                <a:tc>
                  <a:txBody>
                    <a:bodyPr anchorCtr="0"/>
                    <a:lstStyle/>
                    <a:p>
                      <a:pPr algn="l"/>
                      <a:r>
                        <a:rPr sz="900" dirty="1">
                          <a:solidFill>
                            <a:srgbClr val="000000"/>
                          </a:solidFill>
                          <a:latin typeface="Arial"/>
                        </a:rPr>
                        <a:t>HITESH DAMJI GADA</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MUKTI HITESH GADA</a:t>
                      </a:r>
                    </a:p>
                  </a:txBody>
                  <a:tcPr>
                    <a:solidFill>
                      <a:srgbClr val="D5E3CF"/>
                    </a:solidFill>
                  </a:tcPr>
                </a:tc>
                <a:tc>
                  <a:txBody>
                    <a:bodyPr anchorCtr="0"/>
                    <a:lstStyle/>
                    <a:p>
                      <a:pPr algn="l"/>
                      <a:r>
                        <a:rPr sz="900" dirty="1">
                          <a:solidFill>
                            <a:srgbClr val="000000"/>
                          </a:solidFill>
                          <a:latin typeface="Arial"/>
                        </a:rPr>
                        <a:t>29783483/34</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xxxxxxxxx32026</a:t>
                      </a:r>
                    </a:p>
                  </a:txBody>
                  <a:tcPr>
                    <a:solidFill>
                      <a:srgbClr val="D5E3CF"/>
                    </a:solidFill>
                  </a:tcPr>
                </a:tc>
                <a:tc>
                  <a:txBody>
                    <a:bodyPr anchorCtr="0"/>
                    <a:lstStyle/>
                    <a:p>
                      <a:pPr algn="l"/>
                      <a:r>
                        <a:rPr sz="900" dirty="1">
                          <a:solidFill>
                            <a:srgbClr val="000000"/>
                          </a:solidFill>
                          <a:latin typeface="Arial"/>
                        </a:rPr>
                        <a:t>HDFC0000542</a:t>
                      </a:r>
                    </a:p>
                  </a:txBody>
                  <a:tcPr>
                    <a:solidFill>
                      <a:srgbClr val="D5E3CF"/>
                    </a:solidFill>
                  </a:tcPr>
                </a:tc>
                <a:tc>
                  <a:txBody>
                    <a:bodyPr anchorCtr="0"/>
                    <a:lstStyle/>
                    <a:p>
                      <a:pPr algn="l"/>
                      <a:r>
                        <a:rPr sz="900" dirty="1">
                          <a:solidFill>
                            <a:srgbClr val="000000"/>
                          </a:solidFill>
                          <a:latin typeface="Arial"/>
                        </a:rPr>
                        <a:t>HITESH DAMJI GADA</a:t>
                      </a:r>
                    </a:p>
                  </a:txBody>
                  <a:tcPr>
                    <a:solidFill>
                      <a:srgbClr val="D5E3CF"/>
                    </a:solidFill>
                  </a:tcPr>
                </a:tc>
              </a:tr>
              <a:tr h="254000">
                <a:tc>
                  <a:txBody>
                    <a:bodyPr anchorCtr="0"/>
                    <a:lstStyle/>
                    <a:p>
                      <a:pPr algn="ctr"/>
                      <a:r>
                        <a:rPr sz="900" dirty="1">
                          <a:solidFill>
                            <a:srgbClr val="000000"/>
                          </a:solidFill>
                        </a:rPr>
                        <a:t>3</a:t>
                      </a:r>
                    </a:p>
                  </a:txBody>
                  <a:tcPr>
                    <a:solidFill>
                      <a:srgbClr val="D5E3CF"/>
                    </a:solidFill>
                  </a:tcPr>
                </a:tc>
                <a:tc>
                  <a:txBody>
                    <a:bodyPr anchorCtr="0"/>
                    <a:lstStyle/>
                    <a:p>
                      <a:pPr algn="l"/>
                      <a:r>
                        <a:rPr sz="900" dirty="1">
                          <a:solidFill>
                            <a:srgbClr val="000000"/>
                          </a:solidFill>
                        </a:rPr>
                        <a:t>MUKTI HITESH GADA</a:t>
                      </a:r>
                    </a:p>
                  </a:txBody>
                  <a:tcPr>
                    <a:solidFill>
                      <a:srgbClr val="D5E3CF"/>
                    </a:solidFill>
                  </a:tcPr>
                </a:tc>
                <a:tc>
                  <a:txBody>
                    <a:bodyPr anchorCtr="0"/>
                    <a:lstStyle/>
                    <a:p>
                      <a:pPr algn="l"/>
                      <a:r>
                        <a:rPr sz="900" dirty="1">
                          <a:solidFill>
                            <a:srgbClr val="000000"/>
                          </a:solidFill>
                        </a:rPr>
                        <a:t>35903984/49</a:t>
                      </a:r>
                    </a:p>
                  </a:txBody>
                  <a:tcPr>
                    <a:solidFill>
                      <a:srgbClr val="D5E3CF"/>
                    </a:solidFill>
                  </a:tcPr>
                </a:tc>
                <a:tc>
                  <a:txBody>
                    <a:bodyPr anchorCtr="0"/>
                    <a:lstStyle/>
                    <a:p>
                      <a:pPr algn="l"/>
                      <a:r>
                        <a:rPr sz="900" dirty="1">
                          <a:solidFill>
                            <a:srgbClr val="000000"/>
                          </a:solidFill>
                        </a:rPr>
                        <a:t>ICICI Pru Liquid Fund (G)</a:t>
                      </a:r>
                    </a:p>
                  </a:txBody>
                  <a:tcPr>
                    <a:solidFill>
                      <a:srgbClr val="D5E3CF"/>
                    </a:solidFill>
                  </a:tcPr>
                </a:tc>
                <a:tc>
                  <a:txBody>
                    <a:bodyPr anchorCtr="0"/>
                    <a:lstStyle/>
                    <a:p>
                      <a:pPr algn="l"/>
                      <a:r>
                        <a:rPr sz="900" dirty="1">
                          <a:solidFill>
                            <a:srgbClr val="000000"/>
                          </a:solidFill>
                        </a:rPr>
                        <a:t>HDFC Bank Ltd</a:t>
                      </a:r>
                    </a:p>
                  </a:txBody>
                  <a:tcPr>
                    <a:solidFill>
                      <a:srgbClr val="D5E3CF"/>
                    </a:solidFill>
                  </a:tcPr>
                </a:tc>
                <a:tc>
                  <a:txBody>
                    <a:bodyPr anchorCtr="0"/>
                    <a:lstStyle/>
                    <a:p>
                      <a:pPr algn="l"/>
                      <a:r>
                        <a:rPr sz="900" dirty="1">
                          <a:solidFill>
                            <a:srgbClr val="000000"/>
                          </a:solidFill>
                        </a:rPr>
                        <a:t>xxxxxxxxx32026</a:t>
                      </a:r>
                    </a:p>
                  </a:txBody>
                  <a:tcPr>
                    <a:solidFill>
                      <a:srgbClr val="D5E3CF"/>
                    </a:solidFill>
                  </a:tcPr>
                </a:tc>
                <a:tc>
                  <a:txBody>
                    <a:bodyPr anchorCtr="0"/>
                    <a:lstStyle/>
                    <a:p>
                      <a:pPr algn="l"/>
                      <a:r>
                        <a:rPr sz="900" dirty="1">
                          <a:solidFill>
                            <a:srgbClr val="000000"/>
                          </a:solidFill>
                        </a:rPr>
                        <a:t>HDFC0000542</a:t>
                      </a:r>
                    </a:p>
                  </a:txBody>
                  <a:tcPr>
                    <a:solidFill>
                      <a:srgbClr val="D5E3CF"/>
                    </a:solidFill>
                  </a:tcPr>
                </a:tc>
                <a:tc>
                  <a:txBody>
                    <a:bodyPr anchorCtr="0"/>
                    <a:lstStyle/>
                    <a:p>
                      <a:pPr algn="l"/>
                      <a:r>
                        <a:rPr sz="900" dirty="1">
                          <a:solidFill>
                            <a:srgbClr val="000000"/>
                          </a:solidFill>
                        </a:rPr>
                        <a:t>HITESH DAMJI GADA</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179832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MUKTI HITESH GADA</a:t>
                      </a:r>
                    </a:p>
                  </a:txBody>
                  <a:tcPr>
                    <a:solidFill>
                      <a:srgbClr val="D5E3CF"/>
                    </a:solidFill>
                  </a:tcPr>
                </a:tc>
                <a:tc>
                  <a:txBody>
                    <a:bodyPr anchorCtr="0"/>
                    <a:lstStyle/>
                    <a:p>
                      <a:pPr algn="ctr"/>
                      <a:r>
                        <a:rPr sz="2000" dirty="1">
                          <a:solidFill>
                            <a:srgbClr val="000000"/>
                          </a:solidFill>
                        </a:rPr>
                        <a:t>₹ 5,000</a:t>
                      </a:r>
                    </a:p>
                  </a:txBody>
                  <a:tcPr>
                    <a:solidFill>
                      <a:srgbClr val="D5E3CF"/>
                    </a:solidFill>
                  </a:tcPr>
                </a:tc>
              </a:tr>
              <a:tr h="127000">
                <a:tc>
                  <a:txBody>
                    <a:bodyPr tIns="0" bIns="0" anchorCtr="0"/>
                    <a:lstStyle/>
                    <a:p>
                      <a:pPr algn="l"/>
                      <a:r>
                        <a:rPr sz="1800" dirty="1">
                          <a:solidFill>
                            <a:srgbClr val="000000"/>
                          </a:solidFill>
                        </a:rPr>
                        <a:t>Canara Robeco Equity Hybrid Fund Reg (G)</a:t>
                      </a:r>
                    </a:p>
                  </a:txBody>
                  <a:tcPr>
                    <a:solidFill>
                      <a:srgbClr val="D5E3CF"/>
                    </a:solidFill>
                  </a:tcPr>
                </a:tc>
                <a:tc>
                  <a:txBody>
                    <a:bodyPr anchorCtr="0"/>
                    <a:lstStyle/>
                    <a:p>
                      <a:pPr algn="r"/>
                      <a:r>
                        <a:rPr sz="1800" dirty="1">
                          <a:solidFill>
                            <a:srgbClr val="000000"/>
                          </a:solidFill>
                        </a:rPr>
                        <a:t>₹ 2,000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3,000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5,000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Canara Robeco Equity Hybrid Fund Reg (G)</a:t>
                      </a:r>
                    </a:p>
                  </a:txBody>
                  <a:tcPr>
                    <a:solidFill>
                      <a:srgbClr val="D5E3CF"/>
                    </a:solidFill>
                  </a:tcPr>
                </a:tc>
                <a:tc>
                  <a:txBody>
                    <a:bodyPr anchorCtr="0"/>
                    <a:lstStyle/>
                    <a:p>
                      <a:pPr algn="r"/>
                      <a:r>
                        <a:rPr sz="1600" dirty="1">
                          <a:solidFill>
                            <a:srgbClr val="000000"/>
                          </a:solidFill>
                          <a:latin typeface="Arial"/>
                        </a:rPr>
                        <a:t>16,000</a:t>
                      </a:r>
                    </a:p>
                  </a:txBody>
                  <a:tcPr>
                    <a:solidFill>
                      <a:srgbClr val="D5E3CF"/>
                    </a:solidFill>
                  </a:tcPr>
                </a:tc>
                <a:tc>
                  <a:txBody>
                    <a:bodyPr anchorCtr="0"/>
                    <a:lstStyle/>
                    <a:p>
                      <a:pPr algn="r"/>
                      <a:r>
                        <a:rPr sz="1600" dirty="1">
                          <a:solidFill>
                            <a:srgbClr val="000000"/>
                          </a:solidFill>
                          <a:latin typeface="Arial"/>
                        </a:rPr>
                        <a:t>15,194</a:t>
                      </a:r>
                    </a:p>
                  </a:txBody>
                  <a:tcPr>
                    <a:solidFill>
                      <a:srgbClr val="D5E3CF"/>
                    </a:solidFill>
                  </a:tcPr>
                </a:tc>
                <a:tc>
                  <a:txBody>
                    <a:bodyPr anchorCtr="0"/>
                    <a:lstStyle/>
                    <a:p>
                      <a:pPr algn="r"/>
                      <a:r>
                        <a:rPr sz="1600" dirty="1">
                          <a:solidFill>
                            <a:srgbClr val="000000"/>
                          </a:solidFill>
                          <a:latin typeface="Arial"/>
                        </a:rPr>
                        <a:t>-16.39</a:t>
                      </a:r>
                    </a:p>
                  </a:txBody>
                  <a:tcPr>
                    <a:solidFill>
                      <a:srgbClr val="D5E3CF"/>
                    </a:solidFill>
                  </a:tcPr>
                </a:tc>
                <a:tc>
                  <a:txBody>
                    <a:bodyPr anchorCtr="0"/>
                    <a:lstStyle/>
                    <a:p>
                      <a:pPr algn="r"/>
                      <a:r>
                        <a:rPr sz="1600" dirty="1">
                          <a:solidFill>
                            <a:srgbClr val="000000"/>
                          </a:solidFill>
                          <a:latin typeface="Arial"/>
                        </a:rPr>
                        <a:t>26.67</a:t>
                      </a:r>
                    </a:p>
                  </a:txBody>
                  <a:tcPr>
                    <a:solidFill>
                      <a:srgbClr val="D5E3CF"/>
                    </a:solidFill>
                  </a:tcPr>
                </a:tc>
              </a:tr>
              <a:tr h="317500">
                <a:tc>
                  <a:txBody>
                    <a:bodyPr anchorCtr="0"/>
                    <a:lstStyle/>
                    <a:p>
                      <a:pPr algn="r"/>
                      <a:r>
                        <a:rPr sz="1600" dirty="1">
                          <a:solidFill>
                            <a:srgbClr val="000000"/>
                          </a:solidFill>
                        </a:rPr>
                        <a:t>2</a:t>
                      </a:r>
                    </a:p>
                  </a:txBody>
                  <a:tcPr>
                    <a:solidFill>
                      <a:srgbClr val="D5E3CF"/>
                    </a:solidFill>
                  </a:tcPr>
                </a:tc>
                <a:tc>
                  <a:txBody>
                    <a:bodyPr anchorCtr="0"/>
                    <a:lstStyle/>
                    <a:p>
                      <a:pPr algn="l"/>
                      <a:r>
                        <a:rPr sz="1600" dirty="1">
                          <a:solidFill>
                            <a:srgbClr val="000000"/>
                          </a:solidFill>
                        </a:rPr>
                        <a:t>HDFC Large And Mid Cap Fund Reg (G)</a:t>
                      </a:r>
                    </a:p>
                  </a:txBody>
                  <a:tcPr>
                    <a:solidFill>
                      <a:srgbClr val="D5E3CF"/>
                    </a:solidFill>
                  </a:tcPr>
                </a:tc>
                <a:tc>
                  <a:txBody>
                    <a:bodyPr anchorCtr="0"/>
                    <a:lstStyle/>
                    <a:p>
                      <a:pPr algn="r"/>
                      <a:r>
                        <a:rPr sz="1600" dirty="1">
                          <a:solidFill>
                            <a:srgbClr val="000000"/>
                          </a:solidFill>
                        </a:rPr>
                        <a:t>24,000</a:t>
                      </a:r>
                    </a:p>
                  </a:txBody>
                  <a:tcPr>
                    <a:solidFill>
                      <a:srgbClr val="D5E3CF"/>
                    </a:solidFill>
                  </a:tcPr>
                </a:tc>
                <a:tc>
                  <a:txBody>
                    <a:bodyPr anchorCtr="0"/>
                    <a:lstStyle/>
                    <a:p>
                      <a:pPr algn="r"/>
                      <a:r>
                        <a:rPr sz="1600" dirty="1">
                          <a:solidFill>
                            <a:srgbClr val="000000"/>
                          </a:solidFill>
                        </a:rPr>
                        <a:t>22,006</a:t>
                      </a:r>
                    </a:p>
                  </a:txBody>
                  <a:tcPr>
                    <a:solidFill>
                      <a:srgbClr val="D5E3CF"/>
                    </a:solidFill>
                  </a:tcPr>
                </a:tc>
                <a:tc>
                  <a:txBody>
                    <a:bodyPr anchorCtr="0"/>
                    <a:lstStyle/>
                    <a:p>
                      <a:pPr algn="r"/>
                      <a:r>
                        <a:rPr sz="1600" dirty="1">
                          <a:solidFill>
                            <a:srgbClr val="000000"/>
                          </a:solidFill>
                        </a:rPr>
                        <a:t>-27.02</a:t>
                      </a:r>
                    </a:p>
                  </a:txBody>
                  <a:tcPr>
                    <a:solidFill>
                      <a:srgbClr val="D5E3CF"/>
                    </a:solidFill>
                  </a:tcPr>
                </a:tc>
                <a:tc>
                  <a:txBody>
                    <a:bodyPr anchorCtr="0"/>
                    <a:lstStyle/>
                    <a:p>
                      <a:pPr algn="r"/>
                      <a:r>
                        <a:rPr sz="1600" dirty="1">
                          <a:solidFill>
                            <a:srgbClr val="000000"/>
                          </a:solidFill>
                        </a:rPr>
                        <a:t>40.00</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40,000.04</a:t>
                      </a:r>
                    </a:p>
                  </a:txBody>
                  <a:tcPr>
                    <a:solidFill>
                      <a:srgbClr val="70AD47"/>
                    </a:solidFill>
                  </a:tcPr>
                </a:tc>
                <a:tc>
                  <a:txBody>
                    <a:bodyPr anchorCtr="0"/>
                    <a:lstStyle/>
                    <a:p>
                      <a:pPr algn="r"/>
                      <a:r>
                        <a:rPr sz="1600" dirty="1">
                          <a:solidFill>
                            <a:srgbClr val="FFFFFF"/>
                          </a:solidFill>
                        </a:rPr>
                        <a:t>37,199.51</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66.67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ICICI Pru Liquid Fund (G)</a:t>
                      </a:r>
                    </a:p>
                  </a:txBody>
                  <a:tcPr>
                    <a:solidFill>
                      <a:srgbClr val="FFE8CB"/>
                    </a:solidFill>
                  </a:tcPr>
                </a:tc>
                <a:tc>
                  <a:txBody>
                    <a:bodyPr anchorCtr="0"/>
                    <a:lstStyle/>
                    <a:p>
                      <a:pPr algn="r"/>
                      <a:r>
                        <a:rPr sz="1600" dirty="1">
                          <a:solidFill>
                            <a:srgbClr val="000000"/>
                          </a:solidFill>
                        </a:rPr>
                        <a:t>20,000</a:t>
                      </a:r>
                    </a:p>
                  </a:txBody>
                  <a:tcPr>
                    <a:solidFill>
                      <a:srgbClr val="FFE8CB"/>
                    </a:solidFill>
                  </a:tcPr>
                </a:tc>
                <a:tc>
                  <a:txBody>
                    <a:bodyPr anchorCtr="0"/>
                    <a:lstStyle/>
                    <a:p>
                      <a:pPr algn="r"/>
                      <a:r>
                        <a:rPr sz="1600" dirty="1">
                          <a:solidFill>
                            <a:srgbClr val="000000"/>
                          </a:solidFill>
                        </a:rPr>
                        <a:t>20,468</a:t>
                      </a:r>
                    </a:p>
                  </a:txBody>
                  <a:tcPr>
                    <a:solidFill>
                      <a:srgbClr val="FFE8CB"/>
                    </a:solidFill>
                  </a:tcPr>
                </a:tc>
                <a:tc>
                  <a:txBody>
                    <a:bodyPr anchorCtr="0"/>
                    <a:lstStyle/>
                    <a:p>
                      <a:pPr algn="r"/>
                      <a:r>
                        <a:rPr sz="1600" dirty="1">
                          <a:solidFill>
                            <a:srgbClr val="000000"/>
                          </a:solidFill>
                        </a:rPr>
                        <a:t>6.94</a:t>
                      </a:r>
                    </a:p>
                  </a:txBody>
                  <a:tcPr>
                    <a:solidFill>
                      <a:srgbClr val="FFE8CB"/>
                    </a:solidFill>
                  </a:tcPr>
                </a:tc>
                <a:tc>
                  <a:txBody>
                    <a:bodyPr anchorCtr="0"/>
                    <a:lstStyle/>
                    <a:p>
                      <a:pPr algn="r"/>
                      <a:r>
                        <a:rPr sz="1600" dirty="1">
                          <a:solidFill>
                            <a:srgbClr val="000000"/>
                          </a:solidFill>
                        </a:rPr>
                        <a:t>33.33</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19,999.95</a:t>
                      </a:r>
                    </a:p>
                  </a:txBody>
                  <a:tcPr>
                    <a:solidFill>
                      <a:srgbClr val="FFC000"/>
                    </a:solidFill>
                  </a:tcPr>
                </a:tc>
                <a:tc>
                  <a:txBody>
                    <a:bodyPr anchorCtr="0"/>
                    <a:lstStyle/>
                    <a:p>
                      <a:pPr algn="r"/>
                      <a:r>
                        <a:rPr sz="1600" dirty="1">
                          <a:solidFill>
                            <a:srgbClr val="FFFFFF"/>
                          </a:solidFill>
                        </a:rPr>
                        <a:t>20,467.58</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33.33</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427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0.00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24,000</a:t>
                      </a:r>
                    </a:p>
                  </a:txBody>
                  <a:tcPr/>
                </a:tc>
                <a:tc>
                  <a:txBody>
                    <a:bodyPr anchorCtr="0"/>
                    <a:lstStyle/>
                    <a:p>
                      <a:pPr algn="r"/>
                      <a:r>
                        <a:rPr dirty="1">
                          <a:latin typeface="Arial Narrow"/>
                        </a:rPr>
                        <a:t>16,000</a:t>
                      </a:r>
                    </a:p>
                  </a:txBody>
                  <a:tcPr/>
                </a:tc>
                <a:tc>
                  <a:txBody>
                    <a:bodyPr anchorCtr="0"/>
                    <a:lstStyle/>
                    <a:p>
                      <a:pPr algn="r"/>
                      <a:r>
                        <a:rPr dirty="1">
                          <a:latin typeface="Arial Narrow"/>
                        </a:rPr>
                        <a:t>20,000</a:t>
                      </a: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24,000</a:t>
                      </a:r>
                    </a:p>
                  </a:txBody>
                  <a:tcPr/>
                </a:tc>
                <a:tc>
                  <a:txBody>
                    <a:bodyPr anchorCtr="0"/>
                    <a:lstStyle/>
                    <a:p>
                      <a:pPr algn="r"/>
                      <a:r>
                        <a:rPr dirty="1">
                          <a:latin typeface="Arial Narrow"/>
                        </a:rPr>
                        <a:t>16,000</a:t>
                      </a:r>
                    </a:p>
                  </a:txBody>
                  <a:tcPr/>
                </a:tc>
                <a:tc>
                  <a:txBody>
                    <a:bodyPr anchorCtr="0"/>
                    <a:lstStyle/>
                    <a:p>
                      <a:pPr algn="r"/>
                      <a:r>
                        <a:rPr dirty="1">
                          <a:latin typeface="Arial Narrow"/>
                        </a:rPr>
                        <a:t>20,000</a:t>
                      </a: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22,006</a:t>
                      </a:r>
                    </a:p>
                  </a:txBody>
                  <a:tcPr/>
                </a:tc>
                <a:tc>
                  <a:txBody>
                    <a:bodyPr anchorCtr="0"/>
                    <a:lstStyle/>
                    <a:p>
                      <a:pPr algn="r"/>
                      <a:r>
                        <a:rPr dirty="1">
                          <a:latin typeface="Arial Narrow"/>
                        </a:rPr>
                        <a:t>15,194</a:t>
                      </a:r>
                    </a:p>
                  </a:txBody>
                  <a:tcPr/>
                </a:tc>
                <a:tc>
                  <a:txBody>
                    <a:bodyPr anchorCtr="0"/>
                    <a:lstStyle/>
                    <a:p>
                      <a:pPr algn="r"/>
                      <a:r>
                        <a:rPr dirty="1">
                          <a:latin typeface="Arial Narrow"/>
                        </a:rPr>
                        <a:t>20,468</a:t>
                      </a:r>
                    </a:p>
                  </a:txBody>
                  <a:tcPr/>
                </a:tc>
                <a:tc>
                  <a:txBody>
                    <a:bodyPr anchorCtr="0"/>
                    <a:lstStyle/>
                    <a:p>
                      <a:pPr algn="r"/>
                      <a:r>
                        <a:rPr dirty="1">
                          <a:latin typeface="Arial Narrow"/>
                        </a:rPr>
                        <a:t>57,668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-1,994</a:t>
                      </a:r>
                    </a:p>
                  </a:txBody>
                  <a:tcPr>
                    <a:solidFill>
                      <a:srgbClr val="0066CC"/>
                    </a:solidFill>
                  </a:tcPr>
                </a:tc>
                <a:tc>
                  <a:txBody>
                    <a:bodyPr anchorCtr="0"/>
                    <a:lstStyle/>
                    <a:p>
                      <a:pPr algn="r"/>
                      <a:r>
                        <a:rPr dirty="1">
                          <a:solidFill>
                            <a:srgbClr val="FFFF00"/>
                          </a:solidFill>
                          <a:latin typeface="Arial Narrow"/>
                        </a:rPr>
                        <a:t>-806</a:t>
                      </a:r>
                    </a:p>
                  </a:txBody>
                  <a:tcPr>
                    <a:solidFill>
                      <a:srgbClr val="0066CC"/>
                    </a:solidFill>
                  </a:tcPr>
                </a:tc>
                <a:tc>
                  <a:txBody>
                    <a:bodyPr anchorCtr="0"/>
                    <a:lstStyle/>
                    <a:p>
                      <a:pPr algn="r"/>
                      <a:r>
                        <a:rPr dirty="1">
                          <a:solidFill>
                            <a:srgbClr val="FFFF00"/>
                          </a:solidFill>
                          <a:latin typeface="Arial Narrow"/>
                        </a:rPr>
                        <a:t>468</a:t>
                      </a:r>
                    </a:p>
                  </a:txBody>
                  <a:tcPr>
                    <a:solidFill>
                      <a:srgbClr val="0066CC"/>
                    </a:solidFill>
                  </a:tcPr>
                </a:tc>
                <a:tc>
                  <a:txBody>
                    <a:bodyPr anchorCtr="0"/>
                    <a:lstStyle/>
                    <a:p>
                      <a:pPr algn="r"/>
                      <a:r>
                        <a:rPr dirty="1">
                          <a:solidFill>
                            <a:srgbClr val="FFFF00"/>
                          </a:solidFill>
                          <a:latin typeface="Arial Narrow"/>
                        </a:rPr>
                        <a:t>-2,332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-24.94</a:t>
                      </a:r>
                    </a:p>
                  </a:txBody>
                  <a:tcPr>
                    <a:solidFill>
                      <a:srgbClr val="008000"/>
                    </a:solidFill>
                  </a:tcPr>
                </a:tc>
                <a:tc>
                  <a:txBody>
                    <a:bodyPr anchorCtr="0"/>
                    <a:lstStyle/>
                    <a:p>
                      <a:pPr algn="r"/>
                      <a:r>
                        <a:rPr dirty="1">
                          <a:solidFill>
                            <a:srgbClr val="FFFFFF"/>
                          </a:solidFill>
                          <a:latin typeface="Arial Narrow"/>
                        </a:rPr>
                        <a:t>-15.61</a:t>
                      </a:r>
                    </a:p>
                  </a:txBody>
                  <a:tcPr>
                    <a:solidFill>
                      <a:srgbClr val="008000"/>
                    </a:solidFill>
                  </a:tcPr>
                </a:tc>
                <a:tc>
                  <a:txBody>
                    <a:bodyPr anchorCtr="0"/>
                    <a:lstStyle/>
                    <a:p>
                      <a:pPr algn="r"/>
                      <a:r>
                        <a:rPr dirty="1">
                          <a:solidFill>
                            <a:srgbClr val="FFFFFF"/>
                          </a:solidFill>
                          <a:latin typeface="Arial Narrow"/>
                        </a:rPr>
                        <a:t>7.12</a:t>
                      </a:r>
                    </a:p>
                  </a:txBody>
                  <a:tcPr>
                    <a:solidFill>
                      <a:srgbClr val="008000"/>
                    </a:solidFill>
                  </a:tcPr>
                </a:tc>
                <a:tc>
                  <a:txBody>
                    <a:bodyPr anchorCtr="0"/>
                    <a:lstStyle/>
                    <a:p>
                      <a:pPr algn="r"/>
                      <a:r>
                        <a:rPr sz="3000" dirty="1">
                          <a:solidFill>
                            <a:srgbClr val="FFFFFF"/>
                          </a:solidFill>
                          <a:latin typeface="Arial Narrow"/>
                        </a:rPr>
                        <a:t>-11.78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24,000</a:t>
                      </a:r>
                    </a:p>
                  </a:txBody>
                  <a:tcPr/>
                </a:tc>
                <a:tc>
                  <a:txBody>
                    <a:bodyPr anchorCtr="0"/>
                    <a:lstStyle/>
                    <a:p>
                      <a:pPr algn="r"/>
                      <a:r>
                        <a:rPr dirty="1">
                          <a:latin typeface="Arial Narrow"/>
                        </a:rPr>
                        <a:t>16,000</a:t>
                      </a:r>
                    </a:p>
                  </a:txBody>
                  <a:tcPr/>
                </a:tc>
                <a:tc>
                  <a:txBody>
                    <a:bodyPr anchorCtr="0"/>
                    <a:lstStyle/>
                    <a:p>
                      <a:pPr algn="r"/>
                      <a:r>
                        <a:rPr dirty="1">
                          <a:latin typeface="Arial Narrow"/>
                        </a:rPr>
                        <a:t>20,000</a:t>
                      </a: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24,000</a:t>
                      </a:r>
                    </a:p>
                  </a:txBody>
                  <a:tcPr/>
                </a:tc>
                <a:tc>
                  <a:txBody>
                    <a:bodyPr anchorCtr="0"/>
                    <a:lstStyle/>
                    <a:p>
                      <a:pPr algn="r"/>
                      <a:r>
                        <a:rPr dirty="1">
                          <a:latin typeface="Arial Narrow"/>
                        </a:rPr>
                        <a:t>16,000</a:t>
                      </a:r>
                    </a:p>
                  </a:txBody>
                  <a:tcPr/>
                </a:tc>
                <a:tc>
                  <a:txBody>
                    <a:bodyPr anchorCtr="0"/>
                    <a:lstStyle/>
                    <a:p>
                      <a:pPr algn="r"/>
                      <a:r>
                        <a:rPr dirty="1">
                          <a:latin typeface="Arial Narrow"/>
                        </a:rPr>
                        <a:t>20,000</a:t>
                      </a: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22,006</a:t>
                      </a:r>
                    </a:p>
                  </a:txBody>
                  <a:tcPr/>
                </a:tc>
                <a:tc>
                  <a:txBody>
                    <a:bodyPr anchorCtr="0"/>
                    <a:lstStyle/>
                    <a:p>
                      <a:pPr algn="r"/>
                      <a:r>
                        <a:rPr dirty="1">
                          <a:latin typeface="Arial Narrow"/>
                        </a:rPr>
                        <a:t>15,194</a:t>
                      </a:r>
                    </a:p>
                  </a:txBody>
                  <a:tcPr/>
                </a:tc>
                <a:tc>
                  <a:txBody>
                    <a:bodyPr anchorCtr="0"/>
                    <a:lstStyle/>
                    <a:p>
                      <a:pPr algn="r"/>
                      <a:r>
                        <a:rPr dirty="1">
                          <a:latin typeface="Arial Narrow"/>
                        </a:rPr>
                        <a:t>20,468</a:t>
                      </a:r>
                    </a:p>
                  </a:txBody>
                  <a:tcPr/>
                </a:tc>
                <a:tc>
                  <a:txBody>
                    <a:bodyPr anchorCtr="0"/>
                    <a:lstStyle/>
                    <a:p>
                      <a:pPr algn="r"/>
                      <a:r>
                        <a:rPr dirty="1">
                          <a:latin typeface="Arial Narrow"/>
                        </a:rPr>
                        <a:t>57,668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-1,994</a:t>
                      </a:r>
                    </a:p>
                  </a:txBody>
                  <a:tcPr>
                    <a:solidFill>
                      <a:srgbClr val="0066CC"/>
                    </a:solidFill>
                  </a:tcPr>
                </a:tc>
                <a:tc>
                  <a:txBody>
                    <a:bodyPr anchorCtr="0"/>
                    <a:lstStyle/>
                    <a:p>
                      <a:pPr algn="r"/>
                      <a:r>
                        <a:rPr dirty="1">
                          <a:solidFill>
                            <a:srgbClr val="FFFF00"/>
                          </a:solidFill>
                          <a:latin typeface="Arial Narrow"/>
                        </a:rPr>
                        <a:t>-806</a:t>
                      </a:r>
                    </a:p>
                  </a:txBody>
                  <a:tcPr>
                    <a:solidFill>
                      <a:srgbClr val="0066CC"/>
                    </a:solidFill>
                  </a:tcPr>
                </a:tc>
                <a:tc>
                  <a:txBody>
                    <a:bodyPr anchorCtr="0"/>
                    <a:lstStyle/>
                    <a:p>
                      <a:pPr algn="r"/>
                      <a:r>
                        <a:rPr dirty="1">
                          <a:solidFill>
                            <a:srgbClr val="FFFF00"/>
                          </a:solidFill>
                          <a:latin typeface="Arial Narrow"/>
                        </a:rPr>
                        <a:t>468</a:t>
                      </a:r>
                    </a:p>
                  </a:txBody>
                  <a:tcPr>
                    <a:solidFill>
                      <a:srgbClr val="0066CC"/>
                    </a:solidFill>
                  </a:tcPr>
                </a:tc>
                <a:tc>
                  <a:txBody>
                    <a:bodyPr anchorCtr="0"/>
                    <a:lstStyle/>
                    <a:p>
                      <a:pPr algn="r"/>
                      <a:r>
                        <a:rPr dirty="1">
                          <a:solidFill>
                            <a:srgbClr val="FFFF00"/>
                          </a:solidFill>
                          <a:latin typeface="Arial Narrow"/>
                        </a:rPr>
                        <a:t>-2,332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-31.15</a:t>
                      </a:r>
                    </a:p>
                  </a:txBody>
                  <a:tcPr>
                    <a:solidFill>
                      <a:srgbClr val="008000"/>
                    </a:solidFill>
                  </a:tcPr>
                </a:tc>
                <a:tc>
                  <a:txBody>
                    <a:bodyPr anchorCtr="0"/>
                    <a:lstStyle/>
                    <a:p>
                      <a:pPr algn="r"/>
                      <a:r>
                        <a:rPr dirty="1">
                          <a:solidFill>
                            <a:srgbClr val="FFFFFF"/>
                          </a:solidFill>
                          <a:latin typeface="Arial Narrow"/>
                        </a:rPr>
                        <a:t>-15.61</a:t>
                      </a:r>
                    </a:p>
                  </a:txBody>
                  <a:tcPr>
                    <a:solidFill>
                      <a:srgbClr val="008000"/>
                    </a:solidFill>
                  </a:tcPr>
                </a:tc>
                <a:tc>
                  <a:txBody>
                    <a:bodyPr anchorCtr="0"/>
                    <a:lstStyle/>
                    <a:p>
                      <a:pPr algn="r"/>
                      <a:r>
                        <a:rPr dirty="1">
                          <a:solidFill>
                            <a:srgbClr val="FFFFFF"/>
                          </a:solidFill>
                          <a:latin typeface="Arial Narrow"/>
                        </a:rPr>
                        <a:t>7.12</a:t>
                      </a:r>
                    </a:p>
                  </a:txBody>
                  <a:tcPr>
                    <a:solidFill>
                      <a:srgbClr val="008000"/>
                    </a:solidFill>
                  </a:tcPr>
                </a:tc>
                <a:tc>
                  <a:txBody>
                    <a:bodyPr anchorCtr="0"/>
                    <a:lstStyle/>
                    <a:p>
                      <a:pPr algn="r"/>
                      <a:r>
                        <a:rPr sz="3000" dirty="1">
                          <a:solidFill>
                            <a:srgbClr val="FFFFFF"/>
                          </a:solidFill>
                          <a:latin typeface="Arial Narrow"/>
                        </a:rPr>
                        <a:t>-24.90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(₹)60,000</a:t>
                      </a:r>
                    </a:p>
                  </a:txBody>
                  <a:tcPr anchor="ctr">
                    <a:solidFill>
                      <a:srgbClr val="D5E3CF"/>
                    </a:solidFill>
                  </a:tcPr>
                </a:tc>
                <a:tc>
                  <a:txBody>
                    <a:bodyPr anchorCtr="0"/>
                    <a:lstStyle/>
                    <a:p>
                      <a:pPr algn="ctr"/>
                      <a:r>
                        <a:rPr dirty="1">
                          <a:solidFill>
                            <a:srgbClr val="000000"/>
                          </a:solidFill>
                          <a:latin typeface="Arial Rounded MT Bold"/>
                        </a:rPr>
                        <a:t>(₹)57,667</a:t>
                      </a:r>
                    </a:p>
                  </a:txBody>
                  <a:tcPr anchor="ctr">
                    <a:solidFill>
                      <a:srgbClr val="D5E3CF"/>
                    </a:solidFill>
                  </a:tcPr>
                </a:tc>
                <a:tc>
                  <a:txBody>
                    <a:bodyPr anchorCtr="0"/>
                    <a:lstStyle/>
                    <a:p>
                      <a:pPr algn="ctr"/>
                      <a:r>
                        <a:rPr dirty="1">
                          <a:solidFill>
                            <a:srgbClr val="000000"/>
                          </a:solidFill>
                          <a:latin typeface="Arial Rounded MT Bold"/>
                        </a:rPr>
                        <a:t>(₹)-2,333</a:t>
                      </a:r>
                    </a:p>
                  </a:txBody>
                  <a:tcPr anchor="ctr">
                    <a:solidFill>
                      <a:srgbClr val="D5E3CF"/>
                    </a:solidFill>
                  </a:tcPr>
                </a:tc>
                <a:tc>
                  <a:txBody>
                    <a:bodyPr anchorCtr="0"/>
                    <a:lstStyle/>
                    <a:p>
                      <a:pPr algn="ctr"/>
                      <a:r>
                        <a:rPr dirty="1">
                          <a:solidFill>
                            <a:srgbClr val="000000"/>
                          </a:solidFill>
                          <a:latin typeface="Arial Rounded MT Bold"/>
                        </a:rPr>
                        <a:t>-12.25%</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2025-01-28T04:08:15.0807776Z</dcterms:created>
  <dcterms:modified xsi:type="dcterms:W3CDTF">2025-01-28T04:08:15.0807776Z</dcterms:modified>
</cp:coreProperties>
</file>