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73cfb7bf-08f7-4939-a397-58aba859794f.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60edea2c-495d-4074-91cd-2bd428c2f085.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62cc7160-0ff6-42c2-8a20-1cdba854cdbc.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2d7ccd8f-e62e-493d-bab1-e4c50d65e484.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fad4dfc5-67e5-4770-8e63-c8e6b59eb664.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40508b02-8dbd-4ae3-8b75-bf0caee86371.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60,99,695 ]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19-Mar-2024</c:v>
                </c:pt>
                <c:pt idx="1">
                  <c:v>25-Mar-2024</c:v>
                </c:pt>
                <c:pt idx="2">
                  <c:v>01-Apr-2024</c:v>
                </c:pt>
                <c:pt idx="3">
                  <c:v>07-Apr-2024</c:v>
                </c:pt>
                <c:pt idx="4">
                  <c:v>13-Apr-2024</c:v>
                </c:pt>
                <c:pt idx="5">
                  <c:v>19-Apr-2024</c:v>
                </c:pt>
                <c:pt idx="6">
                  <c:v>26-Apr-2024</c:v>
                </c:pt>
                <c:pt idx="7">
                  <c:v>02-May-2024</c:v>
                </c:pt>
                <c:pt idx="8">
                  <c:v>08-May-2024</c:v>
                </c:pt>
                <c:pt idx="9">
                  <c:v>15-May-2024</c:v>
                </c:pt>
                <c:pt idx="10">
                  <c:v>21-May-2024</c:v>
                </c:pt>
                <c:pt idx="11">
                  <c:v>27-May-2024</c:v>
                </c:pt>
                <c:pt idx="12">
                  <c:v>02-Jun-2024</c:v>
                </c:pt>
                <c:pt idx="13">
                  <c:v>09-Jun-2024</c:v>
                </c:pt>
                <c:pt idx="14">
                  <c:v>15-Jun-2024</c:v>
                </c:pt>
                <c:pt idx="15">
                  <c:v>21-Jun-2024</c:v>
                </c:pt>
                <c:pt idx="16">
                  <c:v>27-Jun-2024</c:v>
                </c:pt>
                <c:pt idx="17">
                  <c:v>04-Jul-2024</c:v>
                </c:pt>
                <c:pt idx="18">
                  <c:v>10-Jul-2024</c:v>
                </c:pt>
                <c:pt idx="19">
                  <c:v>16-Jul-2024</c:v>
                </c:pt>
                <c:pt idx="20">
                  <c:v>23-Jul-2024</c:v>
                </c:pt>
                <c:pt idx="21">
                  <c:v>29-Jul-2024</c:v>
                </c:pt>
                <c:pt idx="22">
                  <c:v>04-Aug-2024</c:v>
                </c:pt>
                <c:pt idx="23">
                  <c:v>10-Aug-2024</c:v>
                </c:pt>
                <c:pt idx="24">
                  <c:v>17-Aug-2024</c:v>
                </c:pt>
                <c:pt idx="25">
                  <c:v>23-Aug-2024</c:v>
                </c:pt>
                <c:pt idx="26">
                  <c:v>29-Aug-2024</c:v>
                </c:pt>
                <c:pt idx="27">
                  <c:v>05-Sep-2024</c:v>
                </c:pt>
                <c:pt idx="28">
                  <c:v>11-Sep-2024</c:v>
                </c:pt>
                <c:pt idx="29">
                  <c:v>17-Sep-2024</c:v>
                </c:pt>
                <c:pt idx="30">
                  <c:v>23-Sep-2024</c:v>
                </c:pt>
                <c:pt idx="31">
                  <c:v>30-Sep-2024</c:v>
                </c:pt>
                <c:pt idx="32">
                  <c:v>06-Oct-2024</c:v>
                </c:pt>
                <c:pt idx="33">
                  <c:v>12-Oct-2024</c:v>
                </c:pt>
                <c:pt idx="34">
                  <c:v>19-Oct-2024</c:v>
                </c:pt>
                <c:pt idx="35">
                  <c:v>25-Oct-2024</c:v>
                </c:pt>
                <c:pt idx="36">
                  <c:v>31-Oct-2024</c:v>
                </c:pt>
                <c:pt idx="37">
                  <c:v>06-Nov-2024</c:v>
                </c:pt>
                <c:pt idx="38">
                  <c:v>13-Nov-2024</c:v>
                </c:pt>
                <c:pt idx="39">
                  <c:v>19-Nov-2024</c:v>
                </c:pt>
                <c:pt idx="40">
                  <c:v>25-Nov-2024</c:v>
                </c:pt>
                <c:pt idx="41">
                  <c:v>01-Dec-2024</c:v>
                </c:pt>
                <c:pt idx="42">
                  <c:v>08-Dec-2024</c:v>
                </c:pt>
                <c:pt idx="43">
                  <c:v>14-Dec-2024</c:v>
                </c:pt>
                <c:pt idx="44">
                  <c:v>20-Dec-2024</c:v>
                </c:pt>
                <c:pt idx="45">
                  <c:v>27-Dec-2024</c:v>
                </c:pt>
                <c:pt idx="46">
                  <c:v>02-Jan-2025</c:v>
                </c:pt>
                <c:pt idx="47">
                  <c:v>08-Jan-2025</c:v>
                </c:pt>
                <c:pt idx="48">
                  <c:v>14-Jan-2025</c:v>
                </c:pt>
                <c:pt idx="49">
                  <c:v>21-Jan-2025</c:v>
                </c:pt>
                <c:pt idx="50">
                  <c:v>27-Jan-2025</c:v>
                </c:pt>
              </c:strCache>
            </c:strRef>
          </c:cat>
          <c:val>
            <c:numRef>
              <c:f>'Sheet1'!$B$2:$B$52</c:f>
              <c:numCache>
                <c:formatCode>General</c:formatCode>
                <c:ptCount val="51"/>
                <c:pt idx="0">
                  <c:v>999950</c:v>
                </c:pt>
                <c:pt idx="1">
                  <c:v>999950</c:v>
                </c:pt>
                <c:pt idx="2">
                  <c:v>999950</c:v>
                </c:pt>
                <c:pt idx="3">
                  <c:v>1299935</c:v>
                </c:pt>
                <c:pt idx="4">
                  <c:v>1299935</c:v>
                </c:pt>
                <c:pt idx="5">
                  <c:v>1299935</c:v>
                </c:pt>
                <c:pt idx="6">
                  <c:v>1999900</c:v>
                </c:pt>
                <c:pt idx="7">
                  <c:v>1999900</c:v>
                </c:pt>
                <c:pt idx="8">
                  <c:v>2999850</c:v>
                </c:pt>
                <c:pt idx="9">
                  <c:v>2999850</c:v>
                </c:pt>
                <c:pt idx="10">
                  <c:v>2999850</c:v>
                </c:pt>
                <c:pt idx="11">
                  <c:v>2999850</c:v>
                </c:pt>
                <c:pt idx="12">
                  <c:v>2999850</c:v>
                </c:pt>
                <c:pt idx="13">
                  <c:v>3999800</c:v>
                </c:pt>
                <c:pt idx="14">
                  <c:v>3999800</c:v>
                </c:pt>
                <c:pt idx="15">
                  <c:v>3999800</c:v>
                </c:pt>
                <c:pt idx="16">
                  <c:v>3999800</c:v>
                </c:pt>
                <c:pt idx="17">
                  <c:v>4299785</c:v>
                </c:pt>
                <c:pt idx="18">
                  <c:v>4299785</c:v>
                </c:pt>
                <c:pt idx="19">
                  <c:v>4299785</c:v>
                </c:pt>
                <c:pt idx="20">
                  <c:v>4299785</c:v>
                </c:pt>
                <c:pt idx="21">
                  <c:v>4299785</c:v>
                </c:pt>
                <c:pt idx="22">
                  <c:v>4299785</c:v>
                </c:pt>
                <c:pt idx="23">
                  <c:v>4599770</c:v>
                </c:pt>
                <c:pt idx="24">
                  <c:v>4599770</c:v>
                </c:pt>
                <c:pt idx="25">
                  <c:v>4599770</c:v>
                </c:pt>
                <c:pt idx="26">
                  <c:v>4599770</c:v>
                </c:pt>
                <c:pt idx="27">
                  <c:v>4899755</c:v>
                </c:pt>
                <c:pt idx="28">
                  <c:v>4899755</c:v>
                </c:pt>
                <c:pt idx="29">
                  <c:v>4899755</c:v>
                </c:pt>
                <c:pt idx="30">
                  <c:v>4899755</c:v>
                </c:pt>
                <c:pt idx="31">
                  <c:v>4899755</c:v>
                </c:pt>
                <c:pt idx="32">
                  <c:v>5199740</c:v>
                </c:pt>
                <c:pt idx="33">
                  <c:v>5199740</c:v>
                </c:pt>
                <c:pt idx="34">
                  <c:v>5199740</c:v>
                </c:pt>
                <c:pt idx="35">
                  <c:v>5199740</c:v>
                </c:pt>
                <c:pt idx="36">
                  <c:v>5199740</c:v>
                </c:pt>
                <c:pt idx="37">
                  <c:v>5499725</c:v>
                </c:pt>
                <c:pt idx="38">
                  <c:v>5499725</c:v>
                </c:pt>
                <c:pt idx="39">
                  <c:v>5499725</c:v>
                </c:pt>
                <c:pt idx="40">
                  <c:v>5499725</c:v>
                </c:pt>
                <c:pt idx="41">
                  <c:v>5499725</c:v>
                </c:pt>
                <c:pt idx="42">
                  <c:v>5799710</c:v>
                </c:pt>
                <c:pt idx="43">
                  <c:v>5799710</c:v>
                </c:pt>
                <c:pt idx="44">
                  <c:v>5799710</c:v>
                </c:pt>
                <c:pt idx="45">
                  <c:v>5799710</c:v>
                </c:pt>
                <c:pt idx="46">
                  <c:v>5799710</c:v>
                </c:pt>
                <c:pt idx="47">
                  <c:v>6099695</c:v>
                </c:pt>
                <c:pt idx="48">
                  <c:v>6099695</c:v>
                </c:pt>
                <c:pt idx="49">
                  <c:v>6099695</c:v>
                </c:pt>
                <c:pt idx="50">
                  <c:v>6099695</c:v>
                </c:pt>
              </c:numCache>
            </c:numRef>
          </c:val>
          <c:smooth val="0"/>
        </c:ser>
        <c:ser>
          <c:idx val="2"/>
          <c:order val="1"/>
          <c:tx>
            <c:strRef>
              <c:f>Sheet1!$C$1</c:f>
              <c:strCache>
                <c:ptCount val="1"/>
                <c:pt idx="0">
                  <c:v>Market Value [ Rs. 60,52,405 ]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19-Mar-2024</c:v>
                </c:pt>
                <c:pt idx="1">
                  <c:v>25-Mar-2024</c:v>
                </c:pt>
                <c:pt idx="2">
                  <c:v>01-Apr-2024</c:v>
                </c:pt>
                <c:pt idx="3">
                  <c:v>07-Apr-2024</c:v>
                </c:pt>
                <c:pt idx="4">
                  <c:v>13-Apr-2024</c:v>
                </c:pt>
                <c:pt idx="5">
                  <c:v>19-Apr-2024</c:v>
                </c:pt>
                <c:pt idx="6">
                  <c:v>26-Apr-2024</c:v>
                </c:pt>
                <c:pt idx="7">
                  <c:v>02-May-2024</c:v>
                </c:pt>
                <c:pt idx="8">
                  <c:v>08-May-2024</c:v>
                </c:pt>
                <c:pt idx="9">
                  <c:v>15-May-2024</c:v>
                </c:pt>
                <c:pt idx="10">
                  <c:v>21-May-2024</c:v>
                </c:pt>
                <c:pt idx="11">
                  <c:v>27-May-2024</c:v>
                </c:pt>
                <c:pt idx="12">
                  <c:v>02-Jun-2024</c:v>
                </c:pt>
                <c:pt idx="13">
                  <c:v>09-Jun-2024</c:v>
                </c:pt>
                <c:pt idx="14">
                  <c:v>15-Jun-2024</c:v>
                </c:pt>
                <c:pt idx="15">
                  <c:v>21-Jun-2024</c:v>
                </c:pt>
                <c:pt idx="16">
                  <c:v>27-Jun-2024</c:v>
                </c:pt>
                <c:pt idx="17">
                  <c:v>04-Jul-2024</c:v>
                </c:pt>
                <c:pt idx="18">
                  <c:v>10-Jul-2024</c:v>
                </c:pt>
                <c:pt idx="19">
                  <c:v>16-Jul-2024</c:v>
                </c:pt>
                <c:pt idx="20">
                  <c:v>23-Jul-2024</c:v>
                </c:pt>
                <c:pt idx="21">
                  <c:v>29-Jul-2024</c:v>
                </c:pt>
                <c:pt idx="22">
                  <c:v>04-Aug-2024</c:v>
                </c:pt>
                <c:pt idx="23">
                  <c:v>10-Aug-2024</c:v>
                </c:pt>
                <c:pt idx="24">
                  <c:v>17-Aug-2024</c:v>
                </c:pt>
                <c:pt idx="25">
                  <c:v>23-Aug-2024</c:v>
                </c:pt>
                <c:pt idx="26">
                  <c:v>29-Aug-2024</c:v>
                </c:pt>
                <c:pt idx="27">
                  <c:v>05-Sep-2024</c:v>
                </c:pt>
                <c:pt idx="28">
                  <c:v>11-Sep-2024</c:v>
                </c:pt>
                <c:pt idx="29">
                  <c:v>17-Sep-2024</c:v>
                </c:pt>
                <c:pt idx="30">
                  <c:v>23-Sep-2024</c:v>
                </c:pt>
                <c:pt idx="31">
                  <c:v>30-Sep-2024</c:v>
                </c:pt>
                <c:pt idx="32">
                  <c:v>06-Oct-2024</c:v>
                </c:pt>
                <c:pt idx="33">
                  <c:v>12-Oct-2024</c:v>
                </c:pt>
                <c:pt idx="34">
                  <c:v>19-Oct-2024</c:v>
                </c:pt>
                <c:pt idx="35">
                  <c:v>25-Oct-2024</c:v>
                </c:pt>
                <c:pt idx="36">
                  <c:v>31-Oct-2024</c:v>
                </c:pt>
                <c:pt idx="37">
                  <c:v>06-Nov-2024</c:v>
                </c:pt>
                <c:pt idx="38">
                  <c:v>13-Nov-2024</c:v>
                </c:pt>
                <c:pt idx="39">
                  <c:v>19-Nov-2024</c:v>
                </c:pt>
                <c:pt idx="40">
                  <c:v>25-Nov-2024</c:v>
                </c:pt>
                <c:pt idx="41">
                  <c:v>01-Dec-2024</c:v>
                </c:pt>
                <c:pt idx="42">
                  <c:v>08-Dec-2024</c:v>
                </c:pt>
                <c:pt idx="43">
                  <c:v>14-Dec-2024</c:v>
                </c:pt>
                <c:pt idx="44">
                  <c:v>20-Dec-2024</c:v>
                </c:pt>
                <c:pt idx="45">
                  <c:v>27-Dec-2024</c:v>
                </c:pt>
                <c:pt idx="46">
                  <c:v>02-Jan-2025</c:v>
                </c:pt>
                <c:pt idx="47">
                  <c:v>08-Jan-2025</c:v>
                </c:pt>
                <c:pt idx="48">
                  <c:v>14-Jan-2025</c:v>
                </c:pt>
                <c:pt idx="49">
                  <c:v>21-Jan-2025</c:v>
                </c:pt>
                <c:pt idx="50">
                  <c:v>27-Jan-2025</c:v>
                </c:pt>
              </c:strCache>
            </c:strRef>
          </c:cat>
          <c:val>
            <c:numRef>
              <c:f>'Sheet1'!$C$2:$C$52</c:f>
              <c:numCache>
                <c:formatCode>General</c:formatCode>
                <c:ptCount val="51"/>
                <c:pt idx="0">
                  <c:v>999950</c:v>
                </c:pt>
                <c:pt idx="1">
                  <c:v>1017996</c:v>
                </c:pt>
                <c:pt idx="2">
                  <c:v>1041973</c:v>
                </c:pt>
                <c:pt idx="3">
                  <c:v>1355660</c:v>
                </c:pt>
                <c:pt idx="4">
                  <c:v>1360041</c:v>
                </c:pt>
                <c:pt idx="5">
                  <c:v>1345814</c:v>
                </c:pt>
                <c:pt idx="6">
                  <c:v>2077487</c:v>
                </c:pt>
                <c:pt idx="7">
                  <c:v>2101206</c:v>
                </c:pt>
                <c:pt idx="8">
                  <c:v>3064518</c:v>
                </c:pt>
                <c:pt idx="9">
                  <c:v>3087659</c:v>
                </c:pt>
                <c:pt idx="10">
                  <c:v>3154432</c:v>
                </c:pt>
                <c:pt idx="11">
                  <c:v>3187006</c:v>
                </c:pt>
                <c:pt idx="12">
                  <c:v>3148528</c:v>
                </c:pt>
                <c:pt idx="13">
                  <c:v>4214557</c:v>
                </c:pt>
                <c:pt idx="14">
                  <c:v>4328312</c:v>
                </c:pt>
                <c:pt idx="15">
                  <c:v>4321972</c:v>
                </c:pt>
                <c:pt idx="16">
                  <c:v>4351016</c:v>
                </c:pt>
                <c:pt idx="17">
                  <c:v>4713371</c:v>
                </c:pt>
                <c:pt idx="18">
                  <c:v>4723466</c:v>
                </c:pt>
                <c:pt idx="19">
                  <c:v>4750615</c:v>
                </c:pt>
                <c:pt idx="20">
                  <c:v>4679177</c:v>
                </c:pt>
                <c:pt idx="21">
                  <c:v>4795062</c:v>
                </c:pt>
                <c:pt idx="22">
                  <c:v>4783444</c:v>
                </c:pt>
                <c:pt idx="23">
                  <c:v>5027915</c:v>
                </c:pt>
                <c:pt idx="24">
                  <c:v>5042020</c:v>
                </c:pt>
                <c:pt idx="25">
                  <c:v>5104748</c:v>
                </c:pt>
                <c:pt idx="26">
                  <c:v>5135317</c:v>
                </c:pt>
                <c:pt idx="27">
                  <c:v>5488703</c:v>
                </c:pt>
                <c:pt idx="28">
                  <c:v>5450162</c:v>
                </c:pt>
                <c:pt idx="29">
                  <c:v>5528053</c:v>
                </c:pt>
                <c:pt idx="30">
                  <c:v>5589679</c:v>
                </c:pt>
                <c:pt idx="31">
                  <c:v>5573086</c:v>
                </c:pt>
                <c:pt idx="32">
                  <c:v>5745550</c:v>
                </c:pt>
                <c:pt idx="33">
                  <c:v>5778426</c:v>
                </c:pt>
                <c:pt idx="34">
                  <c:v>5768494</c:v>
                </c:pt>
                <c:pt idx="35">
                  <c:v>5576776</c:v>
                </c:pt>
                <c:pt idx="36">
                  <c:v>5613704</c:v>
                </c:pt>
                <c:pt idx="37">
                  <c:v>5986347</c:v>
                </c:pt>
                <c:pt idx="38">
                  <c:v>5772400</c:v>
                </c:pt>
                <c:pt idx="39">
                  <c:v>5786344</c:v>
                </c:pt>
                <c:pt idx="40">
                  <c:v>5904594</c:v>
                </c:pt>
                <c:pt idx="41">
                  <c:v>5930349</c:v>
                </c:pt>
                <c:pt idx="42">
                  <c:v>6366219</c:v>
                </c:pt>
                <c:pt idx="43">
                  <c:v>6368686</c:v>
                </c:pt>
                <c:pt idx="44">
                  <c:v>6161379</c:v>
                </c:pt>
                <c:pt idx="45">
                  <c:v>6179259</c:v>
                </c:pt>
                <c:pt idx="46">
                  <c:v>6265081</c:v>
                </c:pt>
                <c:pt idx="47">
                  <c:v>6422619</c:v>
                </c:pt>
                <c:pt idx="48">
                  <c:v>6224288</c:v>
                </c:pt>
                <c:pt idx="49">
                  <c:v>6198568</c:v>
                </c:pt>
                <c:pt idx="50">
                  <c:v>6052405</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60,99,695 ]</a:t>
            </a:r>
          </a:p>
        </c:txPr>
      </c:legendEntry>
      <c:legendEntry>
        <c:idx val="1"/>
        <c:txPr>
          <a:bodyPr/>
          <a:lstStyle/>
          <a:p>
            <a:pPr>
              <a:defRPr sz="1400">
                <a:solidFill>
                  <a:prstClr val="black"/>
                </a:solidFill>
                <a:latin typeface="Arial Unicode MS"/>
              </a:defRPr>
            </a:pPr>
            <a:r>
              <a:t>Market Value [ Rs. 60,52,405 ]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60,99,695 ]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19-Mar-2024</c:v>
                </c:pt>
                <c:pt idx="1">
                  <c:v>25-Mar-2024</c:v>
                </c:pt>
                <c:pt idx="2">
                  <c:v>01-Apr-2024</c:v>
                </c:pt>
                <c:pt idx="3">
                  <c:v>07-Apr-2024</c:v>
                </c:pt>
                <c:pt idx="4">
                  <c:v>13-Apr-2024</c:v>
                </c:pt>
                <c:pt idx="5">
                  <c:v>19-Apr-2024</c:v>
                </c:pt>
                <c:pt idx="6">
                  <c:v>26-Apr-2024</c:v>
                </c:pt>
                <c:pt idx="7">
                  <c:v>02-May-2024</c:v>
                </c:pt>
                <c:pt idx="8">
                  <c:v>08-May-2024</c:v>
                </c:pt>
                <c:pt idx="9">
                  <c:v>15-May-2024</c:v>
                </c:pt>
                <c:pt idx="10">
                  <c:v>21-May-2024</c:v>
                </c:pt>
                <c:pt idx="11">
                  <c:v>27-May-2024</c:v>
                </c:pt>
                <c:pt idx="12">
                  <c:v>02-Jun-2024</c:v>
                </c:pt>
                <c:pt idx="13">
                  <c:v>09-Jun-2024</c:v>
                </c:pt>
                <c:pt idx="14">
                  <c:v>15-Jun-2024</c:v>
                </c:pt>
                <c:pt idx="15">
                  <c:v>21-Jun-2024</c:v>
                </c:pt>
                <c:pt idx="16">
                  <c:v>27-Jun-2024</c:v>
                </c:pt>
                <c:pt idx="17">
                  <c:v>04-Jul-2024</c:v>
                </c:pt>
                <c:pt idx="18">
                  <c:v>10-Jul-2024</c:v>
                </c:pt>
                <c:pt idx="19">
                  <c:v>16-Jul-2024</c:v>
                </c:pt>
                <c:pt idx="20">
                  <c:v>23-Jul-2024</c:v>
                </c:pt>
                <c:pt idx="21">
                  <c:v>29-Jul-2024</c:v>
                </c:pt>
                <c:pt idx="22">
                  <c:v>04-Aug-2024</c:v>
                </c:pt>
                <c:pt idx="23">
                  <c:v>10-Aug-2024</c:v>
                </c:pt>
                <c:pt idx="24">
                  <c:v>17-Aug-2024</c:v>
                </c:pt>
                <c:pt idx="25">
                  <c:v>23-Aug-2024</c:v>
                </c:pt>
                <c:pt idx="26">
                  <c:v>29-Aug-2024</c:v>
                </c:pt>
                <c:pt idx="27">
                  <c:v>05-Sep-2024</c:v>
                </c:pt>
                <c:pt idx="28">
                  <c:v>11-Sep-2024</c:v>
                </c:pt>
                <c:pt idx="29">
                  <c:v>17-Sep-2024</c:v>
                </c:pt>
                <c:pt idx="30">
                  <c:v>23-Sep-2024</c:v>
                </c:pt>
                <c:pt idx="31">
                  <c:v>30-Sep-2024</c:v>
                </c:pt>
                <c:pt idx="32">
                  <c:v>06-Oct-2024</c:v>
                </c:pt>
                <c:pt idx="33">
                  <c:v>12-Oct-2024</c:v>
                </c:pt>
                <c:pt idx="34">
                  <c:v>19-Oct-2024</c:v>
                </c:pt>
                <c:pt idx="35">
                  <c:v>25-Oct-2024</c:v>
                </c:pt>
                <c:pt idx="36">
                  <c:v>31-Oct-2024</c:v>
                </c:pt>
                <c:pt idx="37">
                  <c:v>06-Nov-2024</c:v>
                </c:pt>
                <c:pt idx="38">
                  <c:v>13-Nov-2024</c:v>
                </c:pt>
                <c:pt idx="39">
                  <c:v>19-Nov-2024</c:v>
                </c:pt>
                <c:pt idx="40">
                  <c:v>25-Nov-2024</c:v>
                </c:pt>
                <c:pt idx="41">
                  <c:v>01-Dec-2024</c:v>
                </c:pt>
                <c:pt idx="42">
                  <c:v>08-Dec-2024</c:v>
                </c:pt>
                <c:pt idx="43">
                  <c:v>14-Dec-2024</c:v>
                </c:pt>
                <c:pt idx="44">
                  <c:v>20-Dec-2024</c:v>
                </c:pt>
                <c:pt idx="45">
                  <c:v>27-Dec-2024</c:v>
                </c:pt>
                <c:pt idx="46">
                  <c:v>02-Jan-2025</c:v>
                </c:pt>
                <c:pt idx="47">
                  <c:v>08-Jan-2025</c:v>
                </c:pt>
                <c:pt idx="48">
                  <c:v>14-Jan-2025</c:v>
                </c:pt>
                <c:pt idx="49">
                  <c:v>21-Jan-2025</c:v>
                </c:pt>
                <c:pt idx="50">
                  <c:v>27-Jan-2025</c:v>
                </c:pt>
              </c:strCache>
            </c:strRef>
          </c:cat>
          <c:val>
            <c:numRef>
              <c:f>'Sheet1'!$B$2:$B$52</c:f>
              <c:numCache>
                <c:formatCode>General</c:formatCode>
                <c:ptCount val="51"/>
                <c:pt idx="0">
                  <c:v>999950</c:v>
                </c:pt>
                <c:pt idx="1">
                  <c:v>999950</c:v>
                </c:pt>
                <c:pt idx="2">
                  <c:v>999950</c:v>
                </c:pt>
                <c:pt idx="3">
                  <c:v>1299935</c:v>
                </c:pt>
                <c:pt idx="4">
                  <c:v>1299935</c:v>
                </c:pt>
                <c:pt idx="5">
                  <c:v>1299935</c:v>
                </c:pt>
                <c:pt idx="6">
                  <c:v>1999900</c:v>
                </c:pt>
                <c:pt idx="7">
                  <c:v>1999900</c:v>
                </c:pt>
                <c:pt idx="8">
                  <c:v>2999850</c:v>
                </c:pt>
                <c:pt idx="9">
                  <c:v>2999850</c:v>
                </c:pt>
                <c:pt idx="10">
                  <c:v>2999850</c:v>
                </c:pt>
                <c:pt idx="11">
                  <c:v>2999850</c:v>
                </c:pt>
                <c:pt idx="12">
                  <c:v>2999850</c:v>
                </c:pt>
                <c:pt idx="13">
                  <c:v>3999800</c:v>
                </c:pt>
                <c:pt idx="14">
                  <c:v>3999800</c:v>
                </c:pt>
                <c:pt idx="15">
                  <c:v>3999800</c:v>
                </c:pt>
                <c:pt idx="16">
                  <c:v>3999800</c:v>
                </c:pt>
                <c:pt idx="17">
                  <c:v>4299785</c:v>
                </c:pt>
                <c:pt idx="18">
                  <c:v>4299785</c:v>
                </c:pt>
                <c:pt idx="19">
                  <c:v>4299785</c:v>
                </c:pt>
                <c:pt idx="20">
                  <c:v>4299785</c:v>
                </c:pt>
                <c:pt idx="21">
                  <c:v>4299785</c:v>
                </c:pt>
                <c:pt idx="22">
                  <c:v>4299785</c:v>
                </c:pt>
                <c:pt idx="23">
                  <c:v>4599770</c:v>
                </c:pt>
                <c:pt idx="24">
                  <c:v>4599770</c:v>
                </c:pt>
                <c:pt idx="25">
                  <c:v>4599770</c:v>
                </c:pt>
                <c:pt idx="26">
                  <c:v>4599770</c:v>
                </c:pt>
                <c:pt idx="27">
                  <c:v>4899755</c:v>
                </c:pt>
                <c:pt idx="28">
                  <c:v>4899755</c:v>
                </c:pt>
                <c:pt idx="29">
                  <c:v>4899755</c:v>
                </c:pt>
                <c:pt idx="30">
                  <c:v>4899755</c:v>
                </c:pt>
                <c:pt idx="31">
                  <c:v>4899755</c:v>
                </c:pt>
                <c:pt idx="32">
                  <c:v>5199740</c:v>
                </c:pt>
                <c:pt idx="33">
                  <c:v>5199740</c:v>
                </c:pt>
                <c:pt idx="34">
                  <c:v>5199740</c:v>
                </c:pt>
                <c:pt idx="35">
                  <c:v>5199740</c:v>
                </c:pt>
                <c:pt idx="36">
                  <c:v>5199740</c:v>
                </c:pt>
                <c:pt idx="37">
                  <c:v>5499725</c:v>
                </c:pt>
                <c:pt idx="38">
                  <c:v>5499725</c:v>
                </c:pt>
                <c:pt idx="39">
                  <c:v>5499725</c:v>
                </c:pt>
                <c:pt idx="40">
                  <c:v>5499725</c:v>
                </c:pt>
                <c:pt idx="41">
                  <c:v>5499725</c:v>
                </c:pt>
                <c:pt idx="42">
                  <c:v>5799710</c:v>
                </c:pt>
                <c:pt idx="43">
                  <c:v>5799710</c:v>
                </c:pt>
                <c:pt idx="44">
                  <c:v>5799710</c:v>
                </c:pt>
                <c:pt idx="45">
                  <c:v>5799710</c:v>
                </c:pt>
                <c:pt idx="46">
                  <c:v>5799710</c:v>
                </c:pt>
                <c:pt idx="47">
                  <c:v>6099695</c:v>
                </c:pt>
                <c:pt idx="48">
                  <c:v>6099695</c:v>
                </c:pt>
                <c:pt idx="49">
                  <c:v>6099695</c:v>
                </c:pt>
                <c:pt idx="50">
                  <c:v>6099695</c:v>
                </c:pt>
              </c:numCache>
            </c:numRef>
          </c:val>
          <c:shape val="box"/>
        </c:ser>
        <c:ser>
          <c:idx val="2"/>
          <c:order val="1"/>
          <c:tx>
            <c:strRef>
              <c:f>Sheet1!$C$1</c:f>
              <c:strCache>
                <c:ptCount val="1"/>
                <c:pt idx="0">
                  <c:v>Market Value [ Rs. 60,52,405 ]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19-Mar-2024</c:v>
                </c:pt>
                <c:pt idx="1">
                  <c:v>25-Mar-2024</c:v>
                </c:pt>
                <c:pt idx="2">
                  <c:v>01-Apr-2024</c:v>
                </c:pt>
                <c:pt idx="3">
                  <c:v>07-Apr-2024</c:v>
                </c:pt>
                <c:pt idx="4">
                  <c:v>13-Apr-2024</c:v>
                </c:pt>
                <c:pt idx="5">
                  <c:v>19-Apr-2024</c:v>
                </c:pt>
                <c:pt idx="6">
                  <c:v>26-Apr-2024</c:v>
                </c:pt>
                <c:pt idx="7">
                  <c:v>02-May-2024</c:v>
                </c:pt>
                <c:pt idx="8">
                  <c:v>08-May-2024</c:v>
                </c:pt>
                <c:pt idx="9">
                  <c:v>15-May-2024</c:v>
                </c:pt>
                <c:pt idx="10">
                  <c:v>21-May-2024</c:v>
                </c:pt>
                <c:pt idx="11">
                  <c:v>27-May-2024</c:v>
                </c:pt>
                <c:pt idx="12">
                  <c:v>02-Jun-2024</c:v>
                </c:pt>
                <c:pt idx="13">
                  <c:v>09-Jun-2024</c:v>
                </c:pt>
                <c:pt idx="14">
                  <c:v>15-Jun-2024</c:v>
                </c:pt>
                <c:pt idx="15">
                  <c:v>21-Jun-2024</c:v>
                </c:pt>
                <c:pt idx="16">
                  <c:v>27-Jun-2024</c:v>
                </c:pt>
                <c:pt idx="17">
                  <c:v>04-Jul-2024</c:v>
                </c:pt>
                <c:pt idx="18">
                  <c:v>10-Jul-2024</c:v>
                </c:pt>
                <c:pt idx="19">
                  <c:v>16-Jul-2024</c:v>
                </c:pt>
                <c:pt idx="20">
                  <c:v>23-Jul-2024</c:v>
                </c:pt>
                <c:pt idx="21">
                  <c:v>29-Jul-2024</c:v>
                </c:pt>
                <c:pt idx="22">
                  <c:v>04-Aug-2024</c:v>
                </c:pt>
                <c:pt idx="23">
                  <c:v>10-Aug-2024</c:v>
                </c:pt>
                <c:pt idx="24">
                  <c:v>17-Aug-2024</c:v>
                </c:pt>
                <c:pt idx="25">
                  <c:v>23-Aug-2024</c:v>
                </c:pt>
                <c:pt idx="26">
                  <c:v>29-Aug-2024</c:v>
                </c:pt>
                <c:pt idx="27">
                  <c:v>05-Sep-2024</c:v>
                </c:pt>
                <c:pt idx="28">
                  <c:v>11-Sep-2024</c:v>
                </c:pt>
                <c:pt idx="29">
                  <c:v>17-Sep-2024</c:v>
                </c:pt>
                <c:pt idx="30">
                  <c:v>23-Sep-2024</c:v>
                </c:pt>
                <c:pt idx="31">
                  <c:v>30-Sep-2024</c:v>
                </c:pt>
                <c:pt idx="32">
                  <c:v>06-Oct-2024</c:v>
                </c:pt>
                <c:pt idx="33">
                  <c:v>12-Oct-2024</c:v>
                </c:pt>
                <c:pt idx="34">
                  <c:v>19-Oct-2024</c:v>
                </c:pt>
                <c:pt idx="35">
                  <c:v>25-Oct-2024</c:v>
                </c:pt>
                <c:pt idx="36">
                  <c:v>31-Oct-2024</c:v>
                </c:pt>
                <c:pt idx="37">
                  <c:v>06-Nov-2024</c:v>
                </c:pt>
                <c:pt idx="38">
                  <c:v>13-Nov-2024</c:v>
                </c:pt>
                <c:pt idx="39">
                  <c:v>19-Nov-2024</c:v>
                </c:pt>
                <c:pt idx="40">
                  <c:v>25-Nov-2024</c:v>
                </c:pt>
                <c:pt idx="41">
                  <c:v>01-Dec-2024</c:v>
                </c:pt>
                <c:pt idx="42">
                  <c:v>08-Dec-2024</c:v>
                </c:pt>
                <c:pt idx="43">
                  <c:v>14-Dec-2024</c:v>
                </c:pt>
                <c:pt idx="44">
                  <c:v>20-Dec-2024</c:v>
                </c:pt>
                <c:pt idx="45">
                  <c:v>27-Dec-2024</c:v>
                </c:pt>
                <c:pt idx="46">
                  <c:v>02-Jan-2025</c:v>
                </c:pt>
                <c:pt idx="47">
                  <c:v>08-Jan-2025</c:v>
                </c:pt>
                <c:pt idx="48">
                  <c:v>14-Jan-2025</c:v>
                </c:pt>
                <c:pt idx="49">
                  <c:v>21-Jan-2025</c:v>
                </c:pt>
                <c:pt idx="50">
                  <c:v>27-Jan-2025</c:v>
                </c:pt>
              </c:strCache>
            </c:strRef>
          </c:cat>
          <c:val>
            <c:numRef>
              <c:f>'Sheet1'!$C$2:$C$52</c:f>
              <c:numCache>
                <c:formatCode>General</c:formatCode>
                <c:ptCount val="51"/>
                <c:pt idx="0">
                  <c:v>999950</c:v>
                </c:pt>
                <c:pt idx="1">
                  <c:v>1017996</c:v>
                </c:pt>
                <c:pt idx="2">
                  <c:v>1041973</c:v>
                </c:pt>
                <c:pt idx="3">
                  <c:v>1355660</c:v>
                </c:pt>
                <c:pt idx="4">
                  <c:v>1360041</c:v>
                </c:pt>
                <c:pt idx="5">
                  <c:v>1345814</c:v>
                </c:pt>
                <c:pt idx="6">
                  <c:v>2077487</c:v>
                </c:pt>
                <c:pt idx="7">
                  <c:v>2101206</c:v>
                </c:pt>
                <c:pt idx="8">
                  <c:v>3064518</c:v>
                </c:pt>
                <c:pt idx="9">
                  <c:v>3087659</c:v>
                </c:pt>
                <c:pt idx="10">
                  <c:v>3154432</c:v>
                </c:pt>
                <c:pt idx="11">
                  <c:v>3187006</c:v>
                </c:pt>
                <c:pt idx="12">
                  <c:v>3148528</c:v>
                </c:pt>
                <c:pt idx="13">
                  <c:v>4214557</c:v>
                </c:pt>
                <c:pt idx="14">
                  <c:v>4328312</c:v>
                </c:pt>
                <c:pt idx="15">
                  <c:v>4321972</c:v>
                </c:pt>
                <c:pt idx="16">
                  <c:v>4351016</c:v>
                </c:pt>
                <c:pt idx="17">
                  <c:v>4713371</c:v>
                </c:pt>
                <c:pt idx="18">
                  <c:v>4723466</c:v>
                </c:pt>
                <c:pt idx="19">
                  <c:v>4750615</c:v>
                </c:pt>
                <c:pt idx="20">
                  <c:v>4679177</c:v>
                </c:pt>
                <c:pt idx="21">
                  <c:v>4795062</c:v>
                </c:pt>
                <c:pt idx="22">
                  <c:v>4783444</c:v>
                </c:pt>
                <c:pt idx="23">
                  <c:v>5027915</c:v>
                </c:pt>
                <c:pt idx="24">
                  <c:v>5042020</c:v>
                </c:pt>
                <c:pt idx="25">
                  <c:v>5104748</c:v>
                </c:pt>
                <c:pt idx="26">
                  <c:v>5135317</c:v>
                </c:pt>
                <c:pt idx="27">
                  <c:v>5488703</c:v>
                </c:pt>
                <c:pt idx="28">
                  <c:v>5450162</c:v>
                </c:pt>
                <c:pt idx="29">
                  <c:v>5528053</c:v>
                </c:pt>
                <c:pt idx="30">
                  <c:v>5589679</c:v>
                </c:pt>
                <c:pt idx="31">
                  <c:v>5573086</c:v>
                </c:pt>
                <c:pt idx="32">
                  <c:v>5745550</c:v>
                </c:pt>
                <c:pt idx="33">
                  <c:v>5778426</c:v>
                </c:pt>
                <c:pt idx="34">
                  <c:v>5768494</c:v>
                </c:pt>
                <c:pt idx="35">
                  <c:v>5576776</c:v>
                </c:pt>
                <c:pt idx="36">
                  <c:v>5613704</c:v>
                </c:pt>
                <c:pt idx="37">
                  <c:v>5986347</c:v>
                </c:pt>
                <c:pt idx="38">
                  <c:v>5772400</c:v>
                </c:pt>
                <c:pt idx="39">
                  <c:v>5786344</c:v>
                </c:pt>
                <c:pt idx="40">
                  <c:v>5904594</c:v>
                </c:pt>
                <c:pt idx="41">
                  <c:v>5930349</c:v>
                </c:pt>
                <c:pt idx="42">
                  <c:v>6366219</c:v>
                </c:pt>
                <c:pt idx="43">
                  <c:v>6368686</c:v>
                </c:pt>
                <c:pt idx="44">
                  <c:v>6161379</c:v>
                </c:pt>
                <c:pt idx="45">
                  <c:v>6179259</c:v>
                </c:pt>
                <c:pt idx="46">
                  <c:v>6265081</c:v>
                </c:pt>
                <c:pt idx="47">
                  <c:v>6422619</c:v>
                </c:pt>
                <c:pt idx="48">
                  <c:v>6224288</c:v>
                </c:pt>
                <c:pt idx="49">
                  <c:v>6198568</c:v>
                </c:pt>
                <c:pt idx="50">
                  <c:v>6052405</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60,99,695 ]</a:t>
            </a:r>
          </a:p>
        </c:txPr>
      </c:legendEntry>
      <c:legendEntry>
        <c:idx val="1"/>
        <c:txPr>
          <a:bodyPr/>
          <a:lstStyle/>
          <a:p>
            <a:pPr>
              <a:defRPr sz="1400">
                <a:solidFill>
                  <a:prstClr val="black"/>
                </a:solidFill>
                <a:latin typeface="Arial Unicode MS"/>
              </a:defRPr>
            </a:pPr>
            <a:r>
              <a:t>Market Value [ Rs. 60,52,405 ]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47,24,349 [78.06 %]</c:v>
                </c:pt>
                <c:pt idx="1">
                  <c:v>Debt -  Rs. 12,54,694 [20.73 %]</c:v>
                </c:pt>
              </c:strCache>
            </c:strRef>
          </c:cat>
          <c:val>
            <c:numRef>
              <c:f>'Sheet1'!$C$2:$C$3</c:f>
              <c:numCache>
                <c:formatCode>General</c:formatCode>
                <c:ptCount val="2"/>
                <c:pt idx="0">
                  <c:v>78.06</c:v>
                </c:pt>
                <c:pt idx="1">
                  <c:v>20.73</c:v>
                </c:pt>
              </c:numCache>
            </c:numRef>
          </c:val>
          <c:dPt>
            <c:idx val="0"/>
            <c:invertIfNegative/>
          </c:dPt>
          <c:dPt>
            <c:idx val="1"/>
            <c:invertIfNegative/>
          </c:dPt>
        </c:ser>
      </c:pie3DChart>
    </c:plotArea>
    <c:legend>
      <c:legendPos val="r"/>
      <c:legendEntry>
        <c:idx val="0"/>
        <c:txPr>
          <a:bodyPr/>
          <a:lstStyle/>
          <a:p>
            <a:pPr>
              <a:defRPr/>
            </a:pPr>
            <a:r>
              <a:t>Equity -  Rs. 47,24,349 [78.06 %]</a:t>
            </a:r>
          </a:p>
        </c:txPr>
      </c:legendEntry>
      <c:legendEntry>
        <c:idx val="1"/>
        <c:txPr>
          <a:bodyPr/>
          <a:lstStyle/>
          <a:p>
            <a:pPr>
              <a:defRPr/>
            </a:pPr>
            <a:r>
              <a:t>Debt -  Rs. 12,54,694 [20.73 %]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55.08 %</c:v>
                </c:pt>
                <c:pt idx="1">
                  <c:v>Mid Cap : 29.87 %</c:v>
                </c:pt>
                <c:pt idx="2">
                  <c:v>Small Cap : 15.19 %</c:v>
                </c:pt>
              </c:strCache>
            </c:strRef>
          </c:cat>
          <c:val>
            <c:numRef>
              <c:f>'Sheet1'!$C$2:$C$4</c:f>
              <c:numCache>
                <c:formatCode>General</c:formatCode>
                <c:ptCount val="3"/>
                <c:pt idx="0">
                  <c:v>55.0827185825998</c:v>
                </c:pt>
                <c:pt idx="1">
                  <c:v>29.8740517102929</c:v>
                </c:pt>
                <c:pt idx="2">
                  <c:v>15.1887299696314</c:v>
                </c:pt>
              </c:numCache>
            </c:numRef>
          </c:val>
          <c:dPt>
            <c:idx val="0"/>
            <c:invertIfNegative/>
          </c:dPt>
          <c:dPt>
            <c:idx val="1"/>
            <c:invertIfNegative/>
          </c:dPt>
          <c:dPt>
            <c:idx val="2"/>
            <c:invertIfNegative/>
          </c:dPt>
        </c:ser>
      </c:pie3DChart>
    </c:plotArea>
    <c:legend>
      <c:legendPos val="r"/>
      <c:legendEntry>
        <c:idx val="0"/>
        <c:txPr>
          <a:bodyPr/>
          <a:lstStyle/>
          <a:p>
            <a:pPr>
              <a:defRPr/>
            </a:pPr>
            <a:r>
              <a:t>Large Cap : 55.08 %</a:t>
            </a:r>
          </a:p>
        </c:txPr>
      </c:legendEntry>
      <c:legendEntry>
        <c:idx val="1"/>
        <c:txPr>
          <a:bodyPr/>
          <a:lstStyle/>
          <a:p>
            <a:pPr>
              <a:defRPr/>
            </a:pPr>
            <a:r>
              <a:t>Mid Cap : 29.87 %</a:t>
            </a:r>
          </a:p>
        </c:txPr>
      </c:legendEntry>
      <c:legendEntry>
        <c:idx val="2"/>
        <c:txPr>
          <a:bodyPr/>
          <a:lstStyle/>
          <a:p>
            <a:pPr>
              <a:defRPr/>
            </a:pPr>
            <a:r>
              <a:t>Small Cap : 15.19 %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Cash</c:v>
                </c:pt>
                <c:pt idx="2">
                  <c:v>Software &amp; Services</c:v>
                </c:pt>
                <c:pt idx="3">
                  <c:v>Automobile</c:v>
                </c:pt>
                <c:pt idx="4">
                  <c:v>Pharma &amp; Biotech</c:v>
                </c:pt>
                <c:pt idx="5">
                  <c:v>Retail</c:v>
                </c:pt>
                <c:pt idx="6">
                  <c:v>AAA</c:v>
                </c:pt>
                <c:pt idx="7">
                  <c:v>SOV</c:v>
                </c:pt>
                <c:pt idx="8">
                  <c:v>Finance &amp; Investments</c:v>
                </c:pt>
                <c:pt idx="9">
                  <c:v>Petroleum Products</c:v>
                </c:pt>
              </c:strCache>
            </c:strRef>
          </c:cat>
          <c:val>
            <c:numRef>
              <c:f>'Sheet1'!$B$2:$B$11</c:f>
              <c:numCache>
                <c:formatCode>General</c:formatCode>
                <c:ptCount val="10"/>
                <c:pt idx="0">
                  <c:v>17.1004596775119</c:v>
                </c:pt>
                <c:pt idx="1">
                  <c:v>10.0617676507366</c:v>
                </c:pt>
                <c:pt idx="2">
                  <c:v>7.1231492514858</c:v>
                </c:pt>
                <c:pt idx="3">
                  <c:v>6.31159851656823</c:v>
                </c:pt>
                <c:pt idx="4">
                  <c:v>6.13344682248813</c:v>
                </c:pt>
                <c:pt idx="5">
                  <c:v>4.64218305028227</c:v>
                </c:pt>
                <c:pt idx="6">
                  <c:v>4.50203083729839</c:v>
                </c:pt>
                <c:pt idx="7">
                  <c:v>4.35218892615926</c:v>
                </c:pt>
                <c:pt idx="8">
                  <c:v>4.35070978282059</c:v>
                </c:pt>
                <c:pt idx="9">
                  <c:v>4.00524963304234</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'Sheet1'!$A$2:$A$6</c:f>
              <c:strCache>
                <c:ptCount val="5"/>
                <c:pt idx="0">
                  <c:v>SBI Mutual Fund [20.63]</c:v>
                </c:pt>
                <c:pt idx="1">
                  <c:v>Canara Robeco Mutual Fund [20.32]</c:v>
                </c:pt>
                <c:pt idx="2">
                  <c:v>HDFC Mutual Fund [19.76]</c:v>
                </c:pt>
                <c:pt idx="3">
                  <c:v>Kotak Mutual Fund [19.69]</c:v>
                </c:pt>
                <c:pt idx="4">
                  <c:v>Nippon India Mutual Fund [19.60]</c:v>
                </c:pt>
              </c:strCache>
            </c:strRef>
          </c:cat>
          <c:val>
            <c:numRef>
              <c:f>'Sheet1'!$B$2:$B$6</c:f>
              <c:numCache>
                <c:formatCode>General</c:formatCode>
                <c:ptCount val="5"/>
                <c:pt idx="0">
                  <c:v>20.63</c:v>
                </c:pt>
                <c:pt idx="1">
                  <c:v>20.32</c:v>
                </c:pt>
                <c:pt idx="2">
                  <c:v>19.76</c:v>
                </c:pt>
                <c:pt idx="3">
                  <c:v>19.69</c:v>
                </c:pt>
                <c:pt idx="4">
                  <c:v>19.6</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MOHIT DHAWAN</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5.40%</a:t>
                      </a:r>
                    </a:p>
                  </a:txBody>
                  <a:tcPr anchor="ctr">
                    <a:solidFill>
                      <a:srgbClr val="D5E3CF"/>
                    </a:solidFill>
                  </a:tcPr>
                </a:tc>
                <a:tc>
                  <a:txBody>
                    <a:bodyPr anchorCtr="0"/>
                    <a:lstStyle/>
                    <a:p>
                      <a:pPr algn="r"/>
                      <a:r>
                        <a:rPr dirty="1">
                          <a:solidFill>
                            <a:srgbClr val="000000"/>
                          </a:solidFill>
                        </a:rPr>
                        <a:t>3,26,598</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3.40%</a:t>
                      </a:r>
                    </a:p>
                  </a:txBody>
                  <a:tcPr anchor="ctr">
                    <a:solidFill>
                      <a:srgbClr val="D5E3CF"/>
                    </a:solidFill>
                  </a:tcPr>
                </a:tc>
                <a:tc>
                  <a:txBody>
                    <a:bodyPr anchorCtr="0"/>
                    <a:lstStyle/>
                    <a:p>
                      <a:pPr algn="r"/>
                      <a:r>
                        <a:rPr dirty="1">
                          <a:solidFill>
                            <a:srgbClr val="000000"/>
                          </a:solidFill>
                        </a:rPr>
                        <a:t>2,05,642</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2.70%</a:t>
                      </a:r>
                    </a:p>
                  </a:txBody>
                  <a:tcPr anchor="ctr">
                    <a:solidFill>
                      <a:srgbClr val="D5E3CF"/>
                    </a:solidFill>
                  </a:tcPr>
                </a:tc>
                <a:tc>
                  <a:txBody>
                    <a:bodyPr anchorCtr="0"/>
                    <a:lstStyle/>
                    <a:p>
                      <a:pPr algn="r"/>
                      <a:r>
                        <a:rPr dirty="1">
                          <a:solidFill>
                            <a:srgbClr val="000000"/>
                          </a:solidFill>
                        </a:rPr>
                        <a:t>1,63,381</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Reliance Industries Limited</a:t>
                      </a:r>
                    </a:p>
                  </a:txBody>
                  <a:tcPr anchor="ctr">
                    <a:solidFill>
                      <a:srgbClr val="D5E3CF"/>
                    </a:solidFill>
                  </a:tcPr>
                </a:tc>
                <a:tc>
                  <a:txBody>
                    <a:bodyPr anchorCtr="0"/>
                    <a:lstStyle/>
                    <a:p>
                      <a:pPr algn="ctr"/>
                      <a:r>
                        <a:rPr dirty="1">
                          <a:solidFill>
                            <a:srgbClr val="000000"/>
                          </a:solidFill>
                        </a:rPr>
                        <a:t>2.41%</a:t>
                      </a:r>
                    </a:p>
                  </a:txBody>
                  <a:tcPr anchor="ctr">
                    <a:solidFill>
                      <a:srgbClr val="D5E3CF"/>
                    </a:solidFill>
                  </a:tcPr>
                </a:tc>
                <a:tc>
                  <a:txBody>
                    <a:bodyPr anchorCtr="0"/>
                    <a:lstStyle/>
                    <a:p>
                      <a:pPr algn="r"/>
                      <a:r>
                        <a:rPr dirty="1">
                          <a:solidFill>
                            <a:srgbClr val="000000"/>
                          </a:solidFill>
                        </a:rPr>
                        <a:t>1,45,857</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STATE BANK OF INDIA</a:t>
                      </a:r>
                    </a:p>
                  </a:txBody>
                  <a:tcPr anchor="ctr">
                    <a:solidFill>
                      <a:srgbClr val="D5E3CF"/>
                    </a:solidFill>
                  </a:tcPr>
                </a:tc>
                <a:tc>
                  <a:txBody>
                    <a:bodyPr anchorCtr="0"/>
                    <a:lstStyle/>
                    <a:p>
                      <a:pPr algn="ctr"/>
                      <a:r>
                        <a:rPr dirty="1">
                          <a:solidFill>
                            <a:srgbClr val="000000"/>
                          </a:solidFill>
                        </a:rPr>
                        <a:t>2.17%</a:t>
                      </a:r>
                    </a:p>
                  </a:txBody>
                  <a:tcPr anchor="ctr">
                    <a:solidFill>
                      <a:srgbClr val="D5E3CF"/>
                    </a:solidFill>
                  </a:tcPr>
                </a:tc>
                <a:tc>
                  <a:txBody>
                    <a:bodyPr anchorCtr="0"/>
                    <a:lstStyle/>
                    <a:p>
                      <a:pPr algn="r"/>
                      <a:r>
                        <a:rPr dirty="1">
                          <a:solidFill>
                            <a:srgbClr val="000000"/>
                          </a:solidFill>
                        </a:rPr>
                        <a:t>1,31,625</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Axis Bank Limited</a:t>
                      </a:r>
                    </a:p>
                  </a:txBody>
                  <a:tcPr anchor="ctr">
                    <a:solidFill>
                      <a:srgbClr val="D5E3CF"/>
                    </a:solidFill>
                  </a:tcPr>
                </a:tc>
                <a:tc>
                  <a:txBody>
                    <a:bodyPr anchorCtr="0"/>
                    <a:lstStyle/>
                    <a:p>
                      <a:pPr algn="ctr"/>
                      <a:r>
                        <a:rPr dirty="1">
                          <a:solidFill>
                            <a:srgbClr val="000000"/>
                          </a:solidFill>
                        </a:rPr>
                        <a:t>2.12%</a:t>
                      </a:r>
                    </a:p>
                  </a:txBody>
                  <a:tcPr anchor="ctr">
                    <a:solidFill>
                      <a:srgbClr val="D5E3CF"/>
                    </a:solidFill>
                  </a:tcPr>
                </a:tc>
                <a:tc>
                  <a:txBody>
                    <a:bodyPr anchorCtr="0"/>
                    <a:lstStyle/>
                    <a:p>
                      <a:pPr algn="r"/>
                      <a:r>
                        <a:rPr dirty="1">
                          <a:solidFill>
                            <a:srgbClr val="000000"/>
                          </a:solidFill>
                        </a:rPr>
                        <a:t>1,28,256</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Larsen &amp; Toubro Limited</a:t>
                      </a:r>
                    </a:p>
                  </a:txBody>
                  <a:tcPr anchor="ctr">
                    <a:solidFill>
                      <a:srgbClr val="D5E3CF"/>
                    </a:solidFill>
                  </a:tcPr>
                </a:tc>
                <a:tc>
                  <a:txBody>
                    <a:bodyPr anchorCtr="0"/>
                    <a:lstStyle/>
                    <a:p>
                      <a:pPr algn="ctr"/>
                      <a:r>
                        <a:rPr dirty="1">
                          <a:solidFill>
                            <a:srgbClr val="000000"/>
                          </a:solidFill>
                        </a:rPr>
                        <a:t>1.98%</a:t>
                      </a:r>
                    </a:p>
                  </a:txBody>
                  <a:tcPr anchor="ctr">
                    <a:solidFill>
                      <a:srgbClr val="D5E3CF"/>
                    </a:solidFill>
                  </a:tcPr>
                </a:tc>
                <a:tc>
                  <a:txBody>
                    <a:bodyPr anchorCtr="0"/>
                    <a:lstStyle/>
                    <a:p>
                      <a:pPr algn="r"/>
                      <a:r>
                        <a:rPr dirty="1">
                          <a:solidFill>
                            <a:srgbClr val="000000"/>
                          </a:solidFill>
                        </a:rPr>
                        <a:t>1,20,015</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Bharti Airtel Limited</a:t>
                      </a:r>
                    </a:p>
                  </a:txBody>
                  <a:tcPr anchor="ctr">
                    <a:solidFill>
                      <a:srgbClr val="D5E3CF"/>
                    </a:solidFill>
                  </a:tcPr>
                </a:tc>
                <a:tc>
                  <a:txBody>
                    <a:bodyPr anchorCtr="0"/>
                    <a:lstStyle/>
                    <a:p>
                      <a:pPr algn="ctr"/>
                      <a:r>
                        <a:rPr dirty="1">
                          <a:solidFill>
                            <a:srgbClr val="000000"/>
                          </a:solidFill>
                        </a:rPr>
                        <a:t>1.67%</a:t>
                      </a:r>
                    </a:p>
                  </a:txBody>
                  <a:tcPr anchor="ctr">
                    <a:solidFill>
                      <a:srgbClr val="D5E3CF"/>
                    </a:solidFill>
                  </a:tcPr>
                </a:tc>
                <a:tc>
                  <a:txBody>
                    <a:bodyPr anchorCtr="0"/>
                    <a:lstStyle/>
                    <a:p>
                      <a:pPr algn="r"/>
                      <a:r>
                        <a:rPr dirty="1">
                          <a:solidFill>
                            <a:srgbClr val="000000"/>
                          </a:solidFill>
                        </a:rPr>
                        <a:t>1,01,373</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Zomato Limited</a:t>
                      </a:r>
                    </a:p>
                  </a:txBody>
                  <a:tcPr anchor="ctr">
                    <a:solidFill>
                      <a:srgbClr val="D5E3CF"/>
                    </a:solidFill>
                  </a:tcPr>
                </a:tc>
                <a:tc>
                  <a:txBody>
                    <a:bodyPr anchorCtr="0"/>
                    <a:lstStyle/>
                    <a:p>
                      <a:pPr algn="ctr"/>
                      <a:r>
                        <a:rPr dirty="1">
                          <a:solidFill>
                            <a:srgbClr val="000000"/>
                          </a:solidFill>
                        </a:rPr>
                        <a:t>1.26%</a:t>
                      </a:r>
                    </a:p>
                  </a:txBody>
                  <a:tcPr anchor="ctr">
                    <a:solidFill>
                      <a:srgbClr val="D5E3CF"/>
                    </a:solidFill>
                  </a:tcPr>
                </a:tc>
                <a:tc>
                  <a:txBody>
                    <a:bodyPr anchorCtr="0"/>
                    <a:lstStyle/>
                    <a:p>
                      <a:pPr algn="r"/>
                      <a:r>
                        <a:rPr dirty="1">
                          <a:solidFill>
                            <a:srgbClr val="000000"/>
                          </a:solidFill>
                        </a:rPr>
                        <a:t>76,082</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Sun Pharmaceutical Industries Limited</a:t>
                      </a:r>
                    </a:p>
                  </a:txBody>
                  <a:tcPr anchor="ctr">
                    <a:solidFill>
                      <a:srgbClr val="D5E3CF"/>
                    </a:solidFill>
                  </a:tcPr>
                </a:tc>
                <a:tc>
                  <a:txBody>
                    <a:bodyPr anchorCtr="0"/>
                    <a:lstStyle/>
                    <a:p>
                      <a:pPr algn="ctr"/>
                      <a:r>
                        <a:rPr dirty="1">
                          <a:solidFill>
                            <a:srgbClr val="000000"/>
                          </a:solidFill>
                        </a:rPr>
                        <a:t>1.13%</a:t>
                      </a:r>
                    </a:p>
                  </a:txBody>
                  <a:tcPr anchor="ctr">
                    <a:solidFill>
                      <a:srgbClr val="D5E3CF"/>
                    </a:solidFill>
                  </a:tcPr>
                </a:tc>
                <a:tc>
                  <a:txBody>
                    <a:bodyPr anchorCtr="0"/>
                    <a:lstStyle/>
                    <a:p>
                      <a:pPr algn="r"/>
                      <a:r>
                        <a:rPr dirty="1">
                          <a:solidFill>
                            <a:srgbClr val="000000"/>
                          </a:solidFill>
                        </a:rPr>
                        <a:t>68,434</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24.24%</a:t>
                      </a:r>
                    </a:p>
                  </a:txBody>
                  <a:tcPr>
                    <a:solidFill>
                      <a:srgbClr val="70AD47"/>
                    </a:solidFill>
                  </a:tcPr>
                </a:tc>
                <a:tc>
                  <a:txBody>
                    <a:bodyPr anchorCtr="0"/>
                    <a:lstStyle/>
                    <a:p>
                      <a:pPr algn="r"/>
                      <a:r>
                        <a:rPr dirty="1">
                          <a:solidFill>
                            <a:srgbClr val="FFFFFF"/>
                          </a:solidFill>
                        </a:rPr>
                        <a:t>14,67,265</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rPr>
                        <a:t>1</a:t>
                      </a:r>
                    </a:p>
                  </a:txBody>
                  <a:tcPr>
                    <a:solidFill>
                      <a:srgbClr val="D5E3CF"/>
                    </a:solidFill>
                  </a:tcPr>
                </a:tc>
                <a:tc>
                  <a:txBody>
                    <a:bodyPr anchorCtr="0"/>
                    <a:lstStyle/>
                    <a:p>
                      <a:pPr algn="l"/>
                      <a:r>
                        <a:rPr sz="1600" dirty="1">
                          <a:solidFill>
                            <a:srgbClr val="000000"/>
                          </a:solidFill>
                        </a:rPr>
                        <a:t>MOHIT DHAWAN</a:t>
                      </a:r>
                    </a:p>
                  </a:txBody>
                  <a:tcPr>
                    <a:solidFill>
                      <a:srgbClr val="D5E3CF"/>
                    </a:solidFill>
                  </a:tcPr>
                </a:tc>
                <a:tc>
                  <a:txBody>
                    <a:bodyPr anchorCtr="0"/>
                    <a:lstStyle/>
                    <a:p>
                      <a:pPr algn="r"/>
                      <a:r>
                        <a:rPr sz="1600" dirty="1">
                          <a:solidFill>
                            <a:srgbClr val="000000"/>
                          </a:solidFill>
                        </a:rPr>
                        <a:t>61,00,001</a:t>
                      </a:r>
                    </a:p>
                  </a:txBody>
                  <a:tcPr>
                    <a:solidFill>
                      <a:srgbClr val="D5E3CF"/>
                    </a:solidFill>
                  </a:tcPr>
                </a:tc>
                <a:tc>
                  <a:txBody>
                    <a:bodyPr anchorCtr="0"/>
                    <a:lstStyle/>
                    <a:p>
                      <a:pPr algn="r"/>
                      <a:r>
                        <a:rPr sz="1600" dirty="1">
                          <a:solidFill>
                            <a:srgbClr val="000000"/>
                          </a:solidFill>
                        </a:rPr>
                        <a:t>60,52,405</a:t>
                      </a:r>
                    </a:p>
                  </a:txBody>
                  <a:tcPr>
                    <a:solidFill>
                      <a:srgbClr val="D5E3CF"/>
                    </a:solidFill>
                  </a:tcPr>
                </a:tc>
                <a:tc>
                  <a:txBody>
                    <a:bodyPr anchorCtr="0"/>
                    <a:lstStyle/>
                    <a:p>
                      <a:pPr algn="r"/>
                      <a:r>
                        <a:rPr sz="1600" dirty="1">
                          <a:solidFill>
                            <a:srgbClr val="000000"/>
                          </a:solidFill>
                        </a:rPr>
                        <a:t>-1.30</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61,00,001</a:t>
                      </a:r>
                    </a:p>
                  </a:txBody>
                  <a:tcPr>
                    <a:solidFill>
                      <a:srgbClr val="70AD47"/>
                    </a:solidFill>
                  </a:tcPr>
                </a:tc>
                <a:tc>
                  <a:txBody>
                    <a:bodyPr anchorCtr="0"/>
                    <a:lstStyle/>
                    <a:p>
                      <a:pPr algn="r"/>
                      <a:r>
                        <a:rPr sz="1600" dirty="1">
                          <a:solidFill>
                            <a:srgbClr val="FFFFFF"/>
                          </a:solidFill>
                          <a:latin typeface="Arial Bold"/>
                        </a:rPr>
                        <a:t>60,52,405</a:t>
                      </a:r>
                    </a:p>
                  </a:txBody>
                  <a:tcPr>
                    <a:solidFill>
                      <a:srgbClr val="70AD47"/>
                    </a:solidFill>
                  </a:tcPr>
                </a:tc>
                <a:tc>
                  <a:txBody>
                    <a:bodyPr anchorCtr="0"/>
                    <a:lstStyle/>
                    <a:p>
                      <a:pPr algn="r"/>
                      <a:r>
                        <a:rPr sz="1600" dirty="1">
                          <a:solidFill>
                            <a:srgbClr val="FFFFFF"/>
                          </a:solidFill>
                          <a:latin typeface="Arial Bold"/>
                        </a:rPr>
                        <a:t>-1.30</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154432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MOHIT DHAWAN</a:t>
                      </a:r>
                    </a:p>
                  </a:txBody>
                  <a:tcPr>
                    <a:solidFill>
                      <a:srgbClr val="D5E3CF"/>
                    </a:solidFill>
                  </a:tcPr>
                </a:tc>
                <a:tc>
                  <a:txBody>
                    <a:bodyPr anchorCtr="0"/>
                    <a:lstStyle/>
                    <a:p>
                      <a:pPr algn="l"/>
                      <a:r>
                        <a:rPr sz="900" dirty="1">
                          <a:solidFill>
                            <a:srgbClr val="000000"/>
                          </a:solidFill>
                          <a:latin typeface="Arial"/>
                        </a:rPr>
                        <a:t>27942407/82</a:t>
                      </a:r>
                    </a:p>
                  </a:txBody>
                  <a:tcPr>
                    <a:solidFill>
                      <a:srgbClr val="D5E3CF"/>
                    </a:solidFill>
                  </a:tcPr>
                </a:tc>
                <a:tc>
                  <a:txBody>
                    <a:bodyPr anchorCtr="0"/>
                    <a:lstStyle/>
                    <a:p>
                      <a:pPr algn="l"/>
                      <a:r>
                        <a:rPr sz="900" dirty="1">
                          <a:solidFill>
                            <a:srgbClr val="000000"/>
                          </a:solidFill>
                          <a:latin typeface="Arial"/>
                        </a:rPr>
                        <a:t>HDFC Large And Mid Cap Fund Reg (G)</a:t>
                      </a:r>
                    </a:p>
                  </a:txBody>
                  <a:tcPr>
                    <a:solidFill>
                      <a:srgbClr val="D5E3CF"/>
                    </a:solidFill>
                  </a:tcPr>
                </a:tc>
                <a:tc>
                  <a:txBody>
                    <a:bodyPr anchorCtr="0"/>
                    <a:lstStyle/>
                    <a:p>
                      <a:pPr algn="l"/>
                      <a:r>
                        <a:rPr sz="900" dirty="1">
                          <a:solidFill>
                            <a:srgbClr val="000000"/>
                          </a:solidFill>
                          <a:latin typeface="Arial"/>
                        </a:rPr>
                        <a:t>IDFC First Bank</a:t>
                      </a:r>
                    </a:p>
                  </a:txBody>
                  <a:tcPr>
                    <a:solidFill>
                      <a:srgbClr val="D5E3CF"/>
                    </a:solidFill>
                  </a:tcPr>
                </a:tc>
                <a:tc>
                  <a:txBody>
                    <a:bodyPr anchorCtr="0"/>
                    <a:lstStyle/>
                    <a:p>
                      <a:pPr algn="l"/>
                      <a:r>
                        <a:rPr sz="900" dirty="1">
                          <a:solidFill>
                            <a:srgbClr val="000000"/>
                          </a:solidFill>
                          <a:latin typeface="Arial"/>
                        </a:rPr>
                        <a:t>xxxxxx98031</a:t>
                      </a:r>
                    </a:p>
                  </a:txBody>
                  <a:tcPr>
                    <a:solidFill>
                      <a:srgbClr val="D5E3CF"/>
                    </a:solidFill>
                  </a:tcPr>
                </a:tc>
                <a:tc>
                  <a:txBody>
                    <a:bodyPr anchorCtr="0"/>
                    <a:lstStyle/>
                    <a:p>
                      <a:pPr algn="l"/>
                      <a:r>
                        <a:rPr sz="900" dirty="1">
                          <a:solidFill>
                            <a:srgbClr val="000000"/>
                          </a:solidFill>
                          <a:latin typeface="Arial"/>
                        </a:rPr>
                        <a:t>IDFB0040102</a:t>
                      </a:r>
                    </a:p>
                  </a:txBody>
                  <a:tcPr>
                    <a:solidFill>
                      <a:srgbClr val="D5E3CF"/>
                    </a:solidFill>
                  </a:tcPr>
                </a:tc>
                <a:tc>
                  <a:txBody>
                    <a:bodyPr anchorCtr="0"/>
                    <a:lstStyle/>
                    <a:p>
                      <a:pPr algn="l"/>
                      <a:r>
                        <a:rPr sz="900" dirty="1">
                          <a:solidFill>
                            <a:srgbClr val="000000"/>
                          </a:solidFill>
                          <a:latin typeface="Arial"/>
                        </a:rPr>
                        <a:t>NIKITA DHAWAN</a:t>
                      </a: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MOHIT DHAWAN</a:t>
                      </a:r>
                    </a:p>
                  </a:txBody>
                  <a:tcPr>
                    <a:solidFill>
                      <a:srgbClr val="D5E3CF"/>
                    </a:solidFill>
                  </a:tcPr>
                </a:tc>
                <a:tc>
                  <a:txBody>
                    <a:bodyPr anchorCtr="0"/>
                    <a:lstStyle/>
                    <a:p>
                      <a:pPr algn="l"/>
                      <a:r>
                        <a:rPr sz="900" dirty="1">
                          <a:solidFill>
                            <a:srgbClr val="000000"/>
                          </a:solidFill>
                          <a:latin typeface="Arial"/>
                        </a:rPr>
                        <a:t>17761632393</a:t>
                      </a:r>
                    </a:p>
                  </a:txBody>
                  <a:tcPr>
                    <a:solidFill>
                      <a:srgbClr val="D5E3CF"/>
                    </a:solidFill>
                  </a:tcPr>
                </a:tc>
                <a:tc>
                  <a:txBody>
                    <a:bodyPr anchorCtr="0"/>
                    <a:lstStyle/>
                    <a:p>
                      <a:pPr algn="l"/>
                      <a:r>
                        <a:rPr sz="900" dirty="1">
                          <a:solidFill>
                            <a:srgbClr val="000000"/>
                          </a:solidFill>
                          <a:latin typeface="Arial"/>
                        </a:rPr>
                        <a:t>Canara Robeco Equity Hybrid Fund Reg (G)</a:t>
                      </a:r>
                    </a:p>
                  </a:txBody>
                  <a:tcPr>
                    <a:solidFill>
                      <a:srgbClr val="D5E3CF"/>
                    </a:solidFill>
                  </a:tcPr>
                </a:tc>
                <a:tc>
                  <a:txBody>
                    <a:bodyPr anchorCtr="0"/>
                    <a:lstStyle/>
                    <a:p>
                      <a:pPr algn="l"/>
                      <a:r>
                        <a:rPr sz="900" dirty="1">
                          <a:solidFill>
                            <a:srgbClr val="000000"/>
                          </a:solidFill>
                          <a:latin typeface="Arial"/>
                        </a:rPr>
                        <a:t>IDFC First Bank</a:t>
                      </a:r>
                    </a:p>
                  </a:txBody>
                  <a:tcPr>
                    <a:solidFill>
                      <a:srgbClr val="D5E3CF"/>
                    </a:solidFill>
                  </a:tcPr>
                </a:tc>
                <a:tc>
                  <a:txBody>
                    <a:bodyPr anchorCtr="0"/>
                    <a:lstStyle/>
                    <a:p>
                      <a:pPr algn="l"/>
                      <a:r>
                        <a:rPr sz="900" dirty="1">
                          <a:solidFill>
                            <a:srgbClr val="000000"/>
                          </a:solidFill>
                          <a:latin typeface="Arial"/>
                        </a:rPr>
                        <a:t>xxxxxx98031</a:t>
                      </a:r>
                    </a:p>
                  </a:txBody>
                  <a:tcPr>
                    <a:solidFill>
                      <a:srgbClr val="D5E3CF"/>
                    </a:solidFill>
                  </a:tcPr>
                </a:tc>
                <a:tc>
                  <a:txBody>
                    <a:bodyPr anchorCtr="0"/>
                    <a:lstStyle/>
                    <a:p>
                      <a:pPr algn="l"/>
                      <a:r>
                        <a:rPr sz="900" dirty="1">
                          <a:solidFill>
                            <a:srgbClr val="000000"/>
                          </a:solidFill>
                          <a:latin typeface="Arial"/>
                        </a:rPr>
                        <a:t>IDFB0040102</a:t>
                      </a:r>
                    </a:p>
                  </a:txBody>
                  <a:tcPr>
                    <a:solidFill>
                      <a:srgbClr val="D5E3CF"/>
                    </a:solidFill>
                  </a:tcPr>
                </a:tc>
                <a:tc>
                  <a:txBody>
                    <a:bodyPr anchorCtr="0"/>
                    <a:lstStyle/>
                    <a:p>
                      <a:pPr algn="l"/>
                      <a:r>
                        <a:rPr sz="900" dirty="1">
                          <a:solidFill>
                            <a:srgbClr val="000000"/>
                          </a:solidFill>
                          <a:latin typeface="Arial"/>
                        </a:rPr>
                        <a:t>NIKITA DHAWAN</a:t>
                      </a:r>
                    </a:p>
                  </a:txBody>
                  <a:tcPr>
                    <a:solidFill>
                      <a:srgbClr val="D5E3CF"/>
                    </a:solidFill>
                  </a:tcPr>
                </a:tc>
              </a:tr>
              <a:tr h="254000">
                <a:tc>
                  <a:txBody>
                    <a:bodyPr anchorCtr="0"/>
                    <a:lstStyle/>
                    <a:p>
                      <a:pPr algn="ctr"/>
                      <a:r>
                        <a:rPr sz="900" dirty="1">
                          <a:solidFill>
                            <a:srgbClr val="000000"/>
                          </a:solidFill>
                          <a:latin typeface="Arial"/>
                        </a:rPr>
                        <a:t>3</a:t>
                      </a:r>
                    </a:p>
                  </a:txBody>
                  <a:tcPr>
                    <a:solidFill>
                      <a:srgbClr val="D5E3CF"/>
                    </a:solidFill>
                  </a:tcPr>
                </a:tc>
                <a:tc>
                  <a:txBody>
                    <a:bodyPr anchorCtr="0"/>
                    <a:lstStyle/>
                    <a:p>
                      <a:pPr algn="l"/>
                      <a:r>
                        <a:rPr sz="900" dirty="1">
                          <a:solidFill>
                            <a:srgbClr val="000000"/>
                          </a:solidFill>
                          <a:latin typeface="Arial"/>
                        </a:rPr>
                        <a:t>MOHIT DHAWAN</a:t>
                      </a:r>
                    </a:p>
                  </a:txBody>
                  <a:tcPr>
                    <a:solidFill>
                      <a:srgbClr val="D5E3CF"/>
                    </a:solidFill>
                  </a:tcPr>
                </a:tc>
                <a:tc>
                  <a:txBody>
                    <a:bodyPr anchorCtr="0"/>
                    <a:lstStyle/>
                    <a:p>
                      <a:pPr algn="l"/>
                      <a:r>
                        <a:rPr sz="900" dirty="1">
                          <a:solidFill>
                            <a:srgbClr val="000000"/>
                          </a:solidFill>
                          <a:latin typeface="Arial"/>
                        </a:rPr>
                        <a:t>477326497865</a:t>
                      </a:r>
                    </a:p>
                  </a:txBody>
                  <a:tcPr>
                    <a:solidFill>
                      <a:srgbClr val="D5E3CF"/>
                    </a:solidFill>
                  </a:tcPr>
                </a:tc>
                <a:tc>
                  <a:txBody>
                    <a:bodyPr anchorCtr="0"/>
                    <a:lstStyle/>
                    <a:p>
                      <a:pPr algn="l"/>
                      <a:r>
                        <a:rPr sz="900" dirty="1">
                          <a:solidFill>
                            <a:srgbClr val="000000"/>
                          </a:solidFill>
                          <a:latin typeface="Arial"/>
                        </a:rPr>
                        <a:t>Nippon India Multi Cap Fund (G)</a:t>
                      </a:r>
                    </a:p>
                  </a:txBody>
                  <a:tcPr>
                    <a:solidFill>
                      <a:srgbClr val="D5E3CF"/>
                    </a:solidFill>
                  </a:tcPr>
                </a:tc>
                <a:tc>
                  <a:txBody>
                    <a:bodyPr anchorCtr="0"/>
                    <a:lstStyle/>
                    <a:p>
                      <a:pPr algn="l"/>
                      <a:r>
                        <a:rPr sz="900" dirty="1">
                          <a:solidFill>
                            <a:srgbClr val="000000"/>
                          </a:solidFill>
                          <a:latin typeface="Arial"/>
                        </a:rPr>
                        <a:t>IDFC First Bank</a:t>
                      </a:r>
                    </a:p>
                  </a:txBody>
                  <a:tcPr>
                    <a:solidFill>
                      <a:srgbClr val="D5E3CF"/>
                    </a:solidFill>
                  </a:tcPr>
                </a:tc>
                <a:tc>
                  <a:txBody>
                    <a:bodyPr anchorCtr="0"/>
                    <a:lstStyle/>
                    <a:p>
                      <a:pPr algn="l"/>
                      <a:r>
                        <a:rPr sz="900" dirty="1">
                          <a:solidFill>
                            <a:srgbClr val="000000"/>
                          </a:solidFill>
                          <a:latin typeface="Arial"/>
                        </a:rPr>
                        <a:t>xxxxxx98031</a:t>
                      </a:r>
                    </a:p>
                  </a:txBody>
                  <a:tcPr>
                    <a:solidFill>
                      <a:srgbClr val="D5E3CF"/>
                    </a:solidFill>
                  </a:tcPr>
                </a:tc>
                <a:tc>
                  <a:txBody>
                    <a:bodyPr anchorCtr="0"/>
                    <a:lstStyle/>
                    <a:p>
                      <a:pPr algn="l"/>
                      <a:r>
                        <a:rPr sz="900" dirty="1">
                          <a:solidFill>
                            <a:srgbClr val="000000"/>
                          </a:solidFill>
                          <a:latin typeface="Arial"/>
                        </a:rPr>
                        <a:t>IDFB0040102</a:t>
                      </a:r>
                    </a:p>
                  </a:txBody>
                  <a:tcPr>
                    <a:solidFill>
                      <a:srgbClr val="D5E3CF"/>
                    </a:solidFill>
                  </a:tcPr>
                </a:tc>
                <a:tc>
                  <a:txBody>
                    <a:bodyPr anchorCtr="0"/>
                    <a:lstStyle/>
                    <a:p>
                      <a:pPr algn="l"/>
                      <a:r>
                        <a:rPr sz="900" dirty="1">
                          <a:solidFill>
                            <a:srgbClr val="000000"/>
                          </a:solidFill>
                          <a:latin typeface="Arial"/>
                        </a:rPr>
                        <a:t>NIKITA DHAWAN</a:t>
                      </a:r>
                    </a:p>
                  </a:txBody>
                  <a:tcPr>
                    <a:solidFill>
                      <a:srgbClr val="D5E3CF"/>
                    </a:solidFill>
                  </a:tcPr>
                </a:tc>
              </a:tr>
              <a:tr h="254000">
                <a:tc>
                  <a:txBody>
                    <a:bodyPr anchorCtr="0"/>
                    <a:lstStyle/>
                    <a:p>
                      <a:pPr algn="ctr"/>
                      <a:r>
                        <a:rPr sz="900" dirty="1">
                          <a:solidFill>
                            <a:srgbClr val="000000"/>
                          </a:solidFill>
                          <a:latin typeface="Arial"/>
                        </a:rPr>
                        <a:t>4</a:t>
                      </a:r>
                    </a:p>
                  </a:txBody>
                  <a:tcPr>
                    <a:solidFill>
                      <a:srgbClr val="D5E3CF"/>
                    </a:solidFill>
                  </a:tcPr>
                </a:tc>
                <a:tc>
                  <a:txBody>
                    <a:bodyPr anchorCtr="0"/>
                    <a:lstStyle/>
                    <a:p>
                      <a:pPr algn="l"/>
                      <a:r>
                        <a:rPr sz="900" dirty="1">
                          <a:solidFill>
                            <a:srgbClr val="000000"/>
                          </a:solidFill>
                          <a:latin typeface="Arial"/>
                        </a:rPr>
                        <a:t>MOHIT DHAWAN</a:t>
                      </a:r>
                    </a:p>
                  </a:txBody>
                  <a:tcPr>
                    <a:solidFill>
                      <a:srgbClr val="D5E3CF"/>
                    </a:solidFill>
                  </a:tcPr>
                </a:tc>
                <a:tc>
                  <a:txBody>
                    <a:bodyPr anchorCtr="0"/>
                    <a:lstStyle/>
                    <a:p>
                      <a:pPr algn="l"/>
                      <a:r>
                        <a:rPr sz="900" dirty="1">
                          <a:solidFill>
                            <a:srgbClr val="000000"/>
                          </a:solidFill>
                          <a:latin typeface="Arial"/>
                        </a:rPr>
                        <a:t>14452815/70</a:t>
                      </a:r>
                    </a:p>
                  </a:txBody>
                  <a:tcPr>
                    <a:solidFill>
                      <a:srgbClr val="D5E3CF"/>
                    </a:solidFill>
                  </a:tcPr>
                </a:tc>
                <a:tc>
                  <a:txBody>
                    <a:bodyPr anchorCtr="0"/>
                    <a:lstStyle/>
                    <a:p>
                      <a:pPr algn="l"/>
                      <a:r>
                        <a:rPr sz="900" dirty="1">
                          <a:solidFill>
                            <a:srgbClr val="000000"/>
                          </a:solidFill>
                          <a:latin typeface="Arial"/>
                        </a:rPr>
                        <a:t>Kotak Equity Opportunities Fund (G)</a:t>
                      </a:r>
                    </a:p>
                  </a:txBody>
                  <a:tcPr>
                    <a:solidFill>
                      <a:srgbClr val="D5E3CF"/>
                    </a:solidFill>
                  </a:tcPr>
                </a:tc>
                <a:tc>
                  <a:txBody>
                    <a:bodyPr anchorCtr="0"/>
                    <a:lstStyle/>
                    <a:p>
                      <a:pPr algn="l"/>
                      <a:r>
                        <a:rPr sz="900" dirty="1">
                          <a:solidFill>
                            <a:srgbClr val="000000"/>
                          </a:solidFill>
                          <a:latin typeface="Arial"/>
                        </a:rPr>
                        <a:t>IDFC First Bank</a:t>
                      </a:r>
                    </a:p>
                  </a:txBody>
                  <a:tcPr>
                    <a:solidFill>
                      <a:srgbClr val="D5E3CF"/>
                    </a:solidFill>
                  </a:tcPr>
                </a:tc>
                <a:tc>
                  <a:txBody>
                    <a:bodyPr anchorCtr="0"/>
                    <a:lstStyle/>
                    <a:p>
                      <a:pPr algn="l"/>
                      <a:r>
                        <a:rPr sz="900" dirty="1">
                          <a:solidFill>
                            <a:srgbClr val="000000"/>
                          </a:solidFill>
                          <a:latin typeface="Arial"/>
                        </a:rPr>
                        <a:t>xxxxxx98031</a:t>
                      </a:r>
                    </a:p>
                  </a:txBody>
                  <a:tcPr>
                    <a:solidFill>
                      <a:srgbClr val="D5E3CF"/>
                    </a:solidFill>
                  </a:tcPr>
                </a:tc>
                <a:tc>
                  <a:txBody>
                    <a:bodyPr anchorCtr="0"/>
                    <a:lstStyle/>
                    <a:p>
                      <a:pPr algn="l"/>
                      <a:r>
                        <a:rPr sz="900" dirty="1">
                          <a:solidFill>
                            <a:srgbClr val="000000"/>
                          </a:solidFill>
                          <a:latin typeface="Arial"/>
                        </a:rPr>
                        <a:t>IDFB0040102</a:t>
                      </a:r>
                    </a:p>
                  </a:txBody>
                  <a:tcPr>
                    <a:solidFill>
                      <a:srgbClr val="D5E3CF"/>
                    </a:solidFill>
                  </a:tcPr>
                </a:tc>
                <a:tc>
                  <a:txBody>
                    <a:bodyPr anchorCtr="0"/>
                    <a:lstStyle/>
                    <a:p>
                      <a:pPr algn="l"/>
                      <a:r>
                        <a:rPr sz="900" dirty="1">
                          <a:solidFill>
                            <a:srgbClr val="000000"/>
                          </a:solidFill>
                          <a:latin typeface="Arial"/>
                        </a:rPr>
                        <a:t>NIKITA DHAWAN</a:t>
                      </a:r>
                    </a:p>
                  </a:txBody>
                  <a:tcPr>
                    <a:solidFill>
                      <a:srgbClr val="D5E3CF"/>
                    </a:solidFill>
                  </a:tcPr>
                </a:tc>
              </a:tr>
              <a:tr h="254000">
                <a:tc>
                  <a:txBody>
                    <a:bodyPr anchorCtr="0"/>
                    <a:lstStyle/>
                    <a:p>
                      <a:pPr algn="ctr"/>
                      <a:r>
                        <a:rPr sz="900" dirty="1">
                          <a:solidFill>
                            <a:srgbClr val="000000"/>
                          </a:solidFill>
                        </a:rPr>
                        <a:t>5</a:t>
                      </a:r>
                    </a:p>
                  </a:txBody>
                  <a:tcPr>
                    <a:solidFill>
                      <a:srgbClr val="D5E3CF"/>
                    </a:solidFill>
                  </a:tcPr>
                </a:tc>
                <a:tc>
                  <a:txBody>
                    <a:bodyPr anchorCtr="0"/>
                    <a:lstStyle/>
                    <a:p>
                      <a:pPr algn="l"/>
                      <a:r>
                        <a:rPr sz="900" dirty="1">
                          <a:solidFill>
                            <a:srgbClr val="000000"/>
                          </a:solidFill>
                        </a:rPr>
                        <a:t>MOHIT DHAWAN</a:t>
                      </a:r>
                    </a:p>
                  </a:txBody>
                  <a:tcPr>
                    <a:solidFill>
                      <a:srgbClr val="D5E3CF"/>
                    </a:solidFill>
                  </a:tcPr>
                </a:tc>
                <a:tc>
                  <a:txBody>
                    <a:bodyPr anchorCtr="0"/>
                    <a:lstStyle/>
                    <a:p>
                      <a:pPr algn="l"/>
                      <a:r>
                        <a:rPr sz="900" dirty="1">
                          <a:solidFill>
                            <a:srgbClr val="000000"/>
                          </a:solidFill>
                        </a:rPr>
                        <a:t>37555034</a:t>
                      </a:r>
                    </a:p>
                  </a:txBody>
                  <a:tcPr>
                    <a:solidFill>
                      <a:srgbClr val="D5E3CF"/>
                    </a:solidFill>
                  </a:tcPr>
                </a:tc>
                <a:tc>
                  <a:txBody>
                    <a:bodyPr anchorCtr="0"/>
                    <a:lstStyle/>
                    <a:p>
                      <a:pPr algn="l"/>
                      <a:r>
                        <a:rPr sz="900" dirty="1">
                          <a:solidFill>
                            <a:srgbClr val="000000"/>
                          </a:solidFill>
                        </a:rPr>
                        <a:t>SBI Balanced Advantage Fund Reg (G)</a:t>
                      </a:r>
                    </a:p>
                  </a:txBody>
                  <a:tcPr>
                    <a:solidFill>
                      <a:srgbClr val="D5E3CF"/>
                    </a:solidFill>
                  </a:tcPr>
                </a:tc>
                <a:tc>
                  <a:txBody>
                    <a:bodyPr anchorCtr="0"/>
                    <a:lstStyle/>
                    <a:p>
                      <a:pPr algn="l"/>
                      <a:r>
                        <a:rPr sz="900" dirty="1">
                          <a:solidFill>
                            <a:srgbClr val="000000"/>
                          </a:solidFill>
                        </a:rPr>
                        <a:t>IDFC First Bank</a:t>
                      </a:r>
                    </a:p>
                  </a:txBody>
                  <a:tcPr>
                    <a:solidFill>
                      <a:srgbClr val="D5E3CF"/>
                    </a:solidFill>
                  </a:tcPr>
                </a:tc>
                <a:tc>
                  <a:txBody>
                    <a:bodyPr anchorCtr="0"/>
                    <a:lstStyle/>
                    <a:p>
                      <a:pPr algn="l"/>
                      <a:r>
                        <a:rPr sz="900" dirty="1">
                          <a:solidFill>
                            <a:srgbClr val="000000"/>
                          </a:solidFill>
                        </a:rPr>
                        <a:t>xxxxxx98031</a:t>
                      </a:r>
                    </a:p>
                  </a:txBody>
                  <a:tcPr>
                    <a:solidFill>
                      <a:srgbClr val="D5E3CF"/>
                    </a:solidFill>
                  </a:tcPr>
                </a:tc>
                <a:tc>
                  <a:txBody>
                    <a:bodyPr anchorCtr="0"/>
                    <a:lstStyle/>
                    <a:p>
                      <a:pPr algn="l"/>
                      <a:r>
                        <a:rPr sz="900" dirty="1">
                          <a:solidFill>
                            <a:srgbClr val="000000"/>
                          </a:solidFill>
                        </a:rPr>
                        <a:t>IDFB0040102</a:t>
                      </a:r>
                    </a:p>
                  </a:txBody>
                  <a:tcPr>
                    <a:solidFill>
                      <a:srgbClr val="D5E3CF"/>
                    </a:solidFill>
                  </a:tcPr>
                </a:tc>
                <a:tc>
                  <a:txBody>
                    <a:bodyPr anchorCtr="0"/>
                    <a:lstStyle/>
                    <a:p>
                      <a:pPr algn="l"/>
                      <a:r>
                        <a:rPr sz="900" dirty="1">
                          <a:solidFill>
                            <a:srgbClr val="000000"/>
                          </a:solidFill>
                        </a:rPr>
                        <a:t>NIKITA DHAWAN</a:t>
                      </a: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289560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tIns="0" bIns="0" anchorCtr="0"/>
                    <a:lstStyle/>
                    <a:p>
                      <a:pPr algn="ctr"/>
                      <a:r>
                        <a:rPr sz="2000" dirty="1">
                          <a:solidFill>
                            <a:srgbClr val="000000"/>
                          </a:solidFill>
                        </a:rPr>
                        <a:t>MOHIT DHAWAN</a:t>
                      </a:r>
                    </a:p>
                  </a:txBody>
                  <a:tcPr>
                    <a:solidFill>
                      <a:srgbClr val="D5E3CF"/>
                    </a:solidFill>
                  </a:tcPr>
                </a:tc>
                <a:tc>
                  <a:txBody>
                    <a:bodyPr anchorCtr="0"/>
                    <a:lstStyle/>
                    <a:p>
                      <a:pPr algn="ctr"/>
                      <a:r>
                        <a:rPr sz="2000" dirty="1">
                          <a:solidFill>
                            <a:srgbClr val="000000"/>
                          </a:solidFill>
                        </a:rPr>
                        <a:t>₹ 3,00,000</a:t>
                      </a:r>
                    </a:p>
                  </a:txBody>
                  <a:tcPr>
                    <a:solidFill>
                      <a:srgbClr val="D5E3CF"/>
                    </a:solidFill>
                  </a:tcPr>
                </a:tc>
              </a:tr>
              <a:tr h="127000">
                <a:tc>
                  <a:txBody>
                    <a:bodyPr tIns="0" bIns="0" anchorCtr="0"/>
                    <a:lstStyle/>
                    <a:p>
                      <a:pPr algn="l"/>
                      <a:r>
                        <a:rPr sz="1800" dirty="1">
                          <a:solidFill>
                            <a:srgbClr val="000000"/>
                          </a:solidFill>
                        </a:rPr>
                        <a:t>Canara Robeco Equity Hybrid Fund Reg (G)</a:t>
                      </a:r>
                    </a:p>
                  </a:txBody>
                  <a:tcPr>
                    <a:solidFill>
                      <a:srgbClr val="D5E3CF"/>
                    </a:solidFill>
                  </a:tcPr>
                </a:tc>
                <a:tc>
                  <a:txBody>
                    <a:bodyPr anchorCtr="0"/>
                    <a:lstStyle/>
                    <a:p>
                      <a:pPr algn="r"/>
                      <a:r>
                        <a:rPr sz="1800" dirty="1">
                          <a:solidFill>
                            <a:srgbClr val="000000"/>
                          </a:solidFill>
                        </a:rPr>
                        <a:t>₹ 60,000</a:t>
                      </a:r>
                    </a:p>
                  </a:txBody>
                  <a:tcPr>
                    <a:solidFill>
                      <a:srgbClr val="D5E3CF"/>
                    </a:solidFill>
                  </a:tcPr>
                </a:tc>
              </a:tr>
              <a:tr h="127000">
                <a:tc>
                  <a:txBody>
                    <a:bodyPr tIns="0" bIns="0" anchorCtr="0"/>
                    <a:lstStyle/>
                    <a:p>
                      <a:pPr algn="l"/>
                      <a:r>
                        <a:rPr sz="1800" dirty="1">
                          <a:solidFill>
                            <a:srgbClr val="000000"/>
                          </a:solidFill>
                        </a:rPr>
                        <a:t>HDFC Large And Mid Cap Fund Reg (G)</a:t>
                      </a:r>
                    </a:p>
                  </a:txBody>
                  <a:tcPr>
                    <a:solidFill>
                      <a:srgbClr val="D5E3CF"/>
                    </a:solidFill>
                  </a:tcPr>
                </a:tc>
                <a:tc>
                  <a:txBody>
                    <a:bodyPr anchorCtr="0"/>
                    <a:lstStyle/>
                    <a:p>
                      <a:pPr algn="r"/>
                      <a:r>
                        <a:rPr sz="1800" dirty="1">
                          <a:solidFill>
                            <a:srgbClr val="000000"/>
                          </a:solidFill>
                        </a:rPr>
                        <a:t>₹ 60,000</a:t>
                      </a:r>
                    </a:p>
                  </a:txBody>
                  <a:tcPr>
                    <a:solidFill>
                      <a:srgbClr val="D5E3CF"/>
                    </a:solidFill>
                  </a:tcPr>
                </a:tc>
              </a:tr>
              <a:tr h="127000">
                <a:tc>
                  <a:txBody>
                    <a:bodyPr tIns="0" bIns="0" anchorCtr="0"/>
                    <a:lstStyle/>
                    <a:p>
                      <a:pPr algn="l"/>
                      <a:r>
                        <a:rPr sz="1800" dirty="1">
                          <a:solidFill>
                            <a:srgbClr val="000000"/>
                          </a:solidFill>
                        </a:rPr>
                        <a:t>Kotak Equity Opportunities Fund (G)</a:t>
                      </a:r>
                    </a:p>
                  </a:txBody>
                  <a:tcPr>
                    <a:solidFill>
                      <a:srgbClr val="D5E3CF"/>
                    </a:solidFill>
                  </a:tcPr>
                </a:tc>
                <a:tc>
                  <a:txBody>
                    <a:bodyPr anchorCtr="0"/>
                    <a:lstStyle/>
                    <a:p>
                      <a:pPr algn="r"/>
                      <a:r>
                        <a:rPr sz="1800" dirty="1">
                          <a:solidFill>
                            <a:srgbClr val="000000"/>
                          </a:solidFill>
                        </a:rPr>
                        <a:t>₹ 60,000</a:t>
                      </a:r>
                    </a:p>
                  </a:txBody>
                  <a:tcPr>
                    <a:solidFill>
                      <a:srgbClr val="D5E3CF"/>
                    </a:solidFill>
                  </a:tcPr>
                </a:tc>
              </a:tr>
              <a:tr h="127000">
                <a:tc>
                  <a:txBody>
                    <a:bodyPr tIns="0" bIns="0" anchorCtr="0"/>
                    <a:lstStyle/>
                    <a:p>
                      <a:pPr algn="l"/>
                      <a:r>
                        <a:rPr sz="1800" dirty="1">
                          <a:solidFill>
                            <a:srgbClr val="000000"/>
                          </a:solidFill>
                        </a:rPr>
                        <a:t>Nippon India Multi Cap Fund (G)</a:t>
                      </a:r>
                    </a:p>
                  </a:txBody>
                  <a:tcPr>
                    <a:solidFill>
                      <a:srgbClr val="D5E3CF"/>
                    </a:solidFill>
                  </a:tcPr>
                </a:tc>
                <a:tc>
                  <a:txBody>
                    <a:bodyPr anchorCtr="0"/>
                    <a:lstStyle/>
                    <a:p>
                      <a:pPr algn="r"/>
                      <a:r>
                        <a:rPr sz="1800" dirty="1">
                          <a:solidFill>
                            <a:srgbClr val="000000"/>
                          </a:solidFill>
                        </a:rPr>
                        <a:t>₹ 60,000</a:t>
                      </a:r>
                    </a:p>
                  </a:txBody>
                  <a:tcPr>
                    <a:solidFill>
                      <a:srgbClr val="D5E3CF"/>
                    </a:solidFill>
                  </a:tcPr>
                </a:tc>
              </a:tr>
              <a:tr h="127000">
                <a:tc>
                  <a:txBody>
                    <a:bodyPr tIns="0" bIns="0" anchorCtr="0"/>
                    <a:lstStyle/>
                    <a:p>
                      <a:pPr algn="l"/>
                      <a:r>
                        <a:rPr sz="1800" dirty="1">
                          <a:solidFill>
                            <a:srgbClr val="000000"/>
                          </a:solidFill>
                        </a:rPr>
                        <a:t>SBI Balanced Advantage Fund Reg (G)</a:t>
                      </a:r>
                    </a:p>
                  </a:txBody>
                  <a:tcPr>
                    <a:solidFill>
                      <a:srgbClr val="D5E3CF"/>
                    </a:solidFill>
                  </a:tcPr>
                </a:tc>
                <a:tc>
                  <a:txBody>
                    <a:bodyPr anchorCtr="0"/>
                    <a:lstStyle/>
                    <a:p>
                      <a:pPr algn="r"/>
                      <a:r>
                        <a:rPr sz="1800" dirty="1">
                          <a:solidFill>
                            <a:srgbClr val="000000"/>
                          </a:solidFill>
                        </a:rPr>
                        <a:t>₹ 60,000</a:t>
                      </a:r>
                    </a:p>
                  </a:txBody>
                  <a:tcPr>
                    <a:solidFill>
                      <a:srgbClr val="D5E3CF"/>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3,00,000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25908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HDFC Large And Mid Cap Fund Reg (G)</a:t>
                      </a:r>
                    </a:p>
                  </a:txBody>
                  <a:tcPr>
                    <a:solidFill>
                      <a:srgbClr val="D5E3CF"/>
                    </a:solidFill>
                  </a:tcPr>
                </a:tc>
                <a:tc>
                  <a:txBody>
                    <a:bodyPr anchorCtr="0"/>
                    <a:lstStyle/>
                    <a:p>
                      <a:pPr algn="r"/>
                      <a:r>
                        <a:rPr sz="1600" dirty="1">
                          <a:solidFill>
                            <a:srgbClr val="000000"/>
                          </a:solidFill>
                          <a:latin typeface="Arial"/>
                        </a:rPr>
                        <a:t>12,20,000</a:t>
                      </a:r>
                    </a:p>
                  </a:txBody>
                  <a:tcPr>
                    <a:solidFill>
                      <a:srgbClr val="D5E3CF"/>
                    </a:solidFill>
                  </a:tcPr>
                </a:tc>
                <a:tc>
                  <a:txBody>
                    <a:bodyPr anchorCtr="0"/>
                    <a:lstStyle/>
                    <a:p>
                      <a:pPr algn="r"/>
                      <a:r>
                        <a:rPr sz="1600" dirty="1">
                          <a:solidFill>
                            <a:srgbClr val="000000"/>
                          </a:solidFill>
                          <a:latin typeface="Arial"/>
                        </a:rPr>
                        <a:t>11,95,771</a:t>
                      </a:r>
                    </a:p>
                  </a:txBody>
                  <a:tcPr>
                    <a:solidFill>
                      <a:srgbClr val="D5E3CF"/>
                    </a:solidFill>
                  </a:tcPr>
                </a:tc>
                <a:tc>
                  <a:txBody>
                    <a:bodyPr anchorCtr="0"/>
                    <a:lstStyle/>
                    <a:p>
                      <a:pPr algn="r"/>
                      <a:r>
                        <a:rPr sz="1600" dirty="1">
                          <a:solidFill>
                            <a:srgbClr val="000000"/>
                          </a:solidFill>
                          <a:latin typeface="Arial"/>
                        </a:rPr>
                        <a:t>-3.29</a:t>
                      </a:r>
                    </a:p>
                  </a:txBody>
                  <a:tcPr>
                    <a:solidFill>
                      <a:srgbClr val="D5E3CF"/>
                    </a:solidFill>
                  </a:tcPr>
                </a:tc>
                <a:tc>
                  <a:txBody>
                    <a:bodyPr anchorCtr="0"/>
                    <a:lstStyle/>
                    <a:p>
                      <a:pPr algn="r"/>
                      <a:r>
                        <a:rPr sz="1600" dirty="1">
                          <a:solidFill>
                            <a:srgbClr val="000000"/>
                          </a:solidFill>
                          <a:latin typeface="Arial"/>
                        </a:rPr>
                        <a:t>20.00</a:t>
                      </a:r>
                    </a:p>
                  </a:txBody>
                  <a:tcPr>
                    <a:solidFill>
                      <a:srgbClr val="D5E3CF"/>
                    </a:solidFill>
                  </a:tcPr>
                </a:tc>
              </a:tr>
              <a:tr h="317500">
                <a:tc>
                  <a:txBody>
                    <a:bodyPr anchorCtr="0"/>
                    <a:lstStyle/>
                    <a:p>
                      <a:pPr algn="r"/>
                      <a:r>
                        <a:rPr sz="1600" dirty="1">
                          <a:solidFill>
                            <a:srgbClr val="000000"/>
                          </a:solidFill>
                          <a:latin typeface="Arial"/>
                        </a:rPr>
                        <a:t>2</a:t>
                      </a:r>
                    </a:p>
                  </a:txBody>
                  <a:tcPr>
                    <a:solidFill>
                      <a:srgbClr val="D5E3CF"/>
                    </a:solidFill>
                  </a:tcPr>
                </a:tc>
                <a:tc>
                  <a:txBody>
                    <a:bodyPr anchorCtr="0"/>
                    <a:lstStyle/>
                    <a:p>
                      <a:pPr algn="l"/>
                      <a:r>
                        <a:rPr sz="1600" dirty="1">
                          <a:solidFill>
                            <a:srgbClr val="000000"/>
                          </a:solidFill>
                          <a:latin typeface="Arial"/>
                        </a:rPr>
                        <a:t>Canara Robeco Equity Hybrid Fund Reg (G)</a:t>
                      </a:r>
                    </a:p>
                  </a:txBody>
                  <a:tcPr>
                    <a:solidFill>
                      <a:srgbClr val="D5E3CF"/>
                    </a:solidFill>
                  </a:tcPr>
                </a:tc>
                <a:tc>
                  <a:txBody>
                    <a:bodyPr anchorCtr="0"/>
                    <a:lstStyle/>
                    <a:p>
                      <a:pPr algn="r"/>
                      <a:r>
                        <a:rPr sz="1600" dirty="1">
                          <a:solidFill>
                            <a:srgbClr val="000000"/>
                          </a:solidFill>
                          <a:latin typeface="Arial"/>
                        </a:rPr>
                        <a:t>12,20,000</a:t>
                      </a:r>
                    </a:p>
                  </a:txBody>
                  <a:tcPr>
                    <a:solidFill>
                      <a:srgbClr val="D5E3CF"/>
                    </a:solidFill>
                  </a:tcPr>
                </a:tc>
                <a:tc>
                  <a:txBody>
                    <a:bodyPr anchorCtr="0"/>
                    <a:lstStyle/>
                    <a:p>
                      <a:pPr algn="r"/>
                      <a:r>
                        <a:rPr sz="1600" dirty="1">
                          <a:solidFill>
                            <a:srgbClr val="000000"/>
                          </a:solidFill>
                          <a:latin typeface="Arial"/>
                        </a:rPr>
                        <a:t>12,29,728</a:t>
                      </a:r>
                    </a:p>
                  </a:txBody>
                  <a:tcPr>
                    <a:solidFill>
                      <a:srgbClr val="D5E3CF"/>
                    </a:solidFill>
                  </a:tcPr>
                </a:tc>
                <a:tc>
                  <a:txBody>
                    <a:bodyPr anchorCtr="0"/>
                    <a:lstStyle/>
                    <a:p>
                      <a:pPr algn="r"/>
                      <a:r>
                        <a:rPr sz="1600" dirty="1">
                          <a:solidFill>
                            <a:srgbClr val="000000"/>
                          </a:solidFill>
                          <a:latin typeface="Arial"/>
                        </a:rPr>
                        <a:t>1.32</a:t>
                      </a:r>
                    </a:p>
                  </a:txBody>
                  <a:tcPr>
                    <a:solidFill>
                      <a:srgbClr val="D5E3CF"/>
                    </a:solidFill>
                  </a:tcPr>
                </a:tc>
                <a:tc>
                  <a:txBody>
                    <a:bodyPr anchorCtr="0"/>
                    <a:lstStyle/>
                    <a:p>
                      <a:pPr algn="r"/>
                      <a:r>
                        <a:rPr sz="1600" dirty="1">
                          <a:solidFill>
                            <a:srgbClr val="000000"/>
                          </a:solidFill>
                          <a:latin typeface="Arial"/>
                        </a:rPr>
                        <a:t>20.00</a:t>
                      </a:r>
                    </a:p>
                  </a:txBody>
                  <a:tcPr>
                    <a:solidFill>
                      <a:srgbClr val="D5E3CF"/>
                    </a:solidFill>
                  </a:tcPr>
                </a:tc>
              </a:tr>
              <a:tr h="317500">
                <a:tc>
                  <a:txBody>
                    <a:bodyPr anchorCtr="0"/>
                    <a:lstStyle/>
                    <a:p>
                      <a:pPr algn="r"/>
                      <a:r>
                        <a:rPr sz="1600" dirty="1">
                          <a:solidFill>
                            <a:srgbClr val="000000"/>
                          </a:solidFill>
                          <a:latin typeface="Arial"/>
                        </a:rPr>
                        <a:t>3</a:t>
                      </a:r>
                    </a:p>
                  </a:txBody>
                  <a:tcPr>
                    <a:solidFill>
                      <a:srgbClr val="D5E3CF"/>
                    </a:solidFill>
                  </a:tcPr>
                </a:tc>
                <a:tc>
                  <a:txBody>
                    <a:bodyPr anchorCtr="0"/>
                    <a:lstStyle/>
                    <a:p>
                      <a:pPr algn="l"/>
                      <a:r>
                        <a:rPr sz="1600" dirty="1">
                          <a:solidFill>
                            <a:srgbClr val="000000"/>
                          </a:solidFill>
                          <a:latin typeface="Arial"/>
                        </a:rPr>
                        <a:t>Nippon India Multi Cap Fund (G)</a:t>
                      </a:r>
                    </a:p>
                  </a:txBody>
                  <a:tcPr>
                    <a:solidFill>
                      <a:srgbClr val="D5E3CF"/>
                    </a:solidFill>
                  </a:tcPr>
                </a:tc>
                <a:tc>
                  <a:txBody>
                    <a:bodyPr anchorCtr="0"/>
                    <a:lstStyle/>
                    <a:p>
                      <a:pPr algn="r"/>
                      <a:r>
                        <a:rPr sz="1600" dirty="1">
                          <a:solidFill>
                            <a:srgbClr val="000000"/>
                          </a:solidFill>
                          <a:latin typeface="Arial"/>
                        </a:rPr>
                        <a:t>12,20,001</a:t>
                      </a:r>
                    </a:p>
                  </a:txBody>
                  <a:tcPr>
                    <a:solidFill>
                      <a:srgbClr val="D5E3CF"/>
                    </a:solidFill>
                  </a:tcPr>
                </a:tc>
                <a:tc>
                  <a:txBody>
                    <a:bodyPr anchorCtr="0"/>
                    <a:lstStyle/>
                    <a:p>
                      <a:pPr algn="r"/>
                      <a:r>
                        <a:rPr sz="1600" dirty="1">
                          <a:solidFill>
                            <a:srgbClr val="000000"/>
                          </a:solidFill>
                          <a:latin typeface="Arial"/>
                        </a:rPr>
                        <a:t>11,86,446</a:t>
                      </a:r>
                    </a:p>
                  </a:txBody>
                  <a:tcPr>
                    <a:solidFill>
                      <a:srgbClr val="D5E3CF"/>
                    </a:solidFill>
                  </a:tcPr>
                </a:tc>
                <a:tc>
                  <a:txBody>
                    <a:bodyPr anchorCtr="0"/>
                    <a:lstStyle/>
                    <a:p>
                      <a:pPr algn="r"/>
                      <a:r>
                        <a:rPr sz="1600" dirty="1">
                          <a:solidFill>
                            <a:srgbClr val="000000"/>
                          </a:solidFill>
                          <a:latin typeface="Arial"/>
                        </a:rPr>
                        <a:t>-4.56</a:t>
                      </a:r>
                    </a:p>
                  </a:txBody>
                  <a:tcPr>
                    <a:solidFill>
                      <a:srgbClr val="D5E3CF"/>
                    </a:solidFill>
                  </a:tcPr>
                </a:tc>
                <a:tc>
                  <a:txBody>
                    <a:bodyPr anchorCtr="0"/>
                    <a:lstStyle/>
                    <a:p>
                      <a:pPr algn="r"/>
                      <a:r>
                        <a:rPr sz="1600" dirty="1">
                          <a:solidFill>
                            <a:srgbClr val="000000"/>
                          </a:solidFill>
                          <a:latin typeface="Arial"/>
                        </a:rPr>
                        <a:t>20.00</a:t>
                      </a:r>
                    </a:p>
                  </a:txBody>
                  <a:tcPr>
                    <a:solidFill>
                      <a:srgbClr val="D5E3CF"/>
                    </a:solidFill>
                  </a:tcPr>
                </a:tc>
              </a:tr>
              <a:tr h="317500">
                <a:tc>
                  <a:txBody>
                    <a:bodyPr anchorCtr="0"/>
                    <a:lstStyle/>
                    <a:p>
                      <a:pPr algn="r"/>
                      <a:r>
                        <a:rPr sz="1600" dirty="1">
                          <a:solidFill>
                            <a:srgbClr val="000000"/>
                          </a:solidFill>
                          <a:latin typeface="Arial"/>
                        </a:rPr>
                        <a:t>4</a:t>
                      </a:r>
                    </a:p>
                  </a:txBody>
                  <a:tcPr>
                    <a:solidFill>
                      <a:srgbClr val="D5E3CF"/>
                    </a:solidFill>
                  </a:tcPr>
                </a:tc>
                <a:tc>
                  <a:txBody>
                    <a:bodyPr anchorCtr="0"/>
                    <a:lstStyle/>
                    <a:p>
                      <a:pPr algn="l"/>
                      <a:r>
                        <a:rPr sz="1600" dirty="1">
                          <a:solidFill>
                            <a:srgbClr val="000000"/>
                          </a:solidFill>
                          <a:latin typeface="Arial"/>
                        </a:rPr>
                        <a:t>Kotak Equity Opportunities Fund (G)</a:t>
                      </a:r>
                    </a:p>
                  </a:txBody>
                  <a:tcPr>
                    <a:solidFill>
                      <a:srgbClr val="D5E3CF"/>
                    </a:solidFill>
                  </a:tcPr>
                </a:tc>
                <a:tc>
                  <a:txBody>
                    <a:bodyPr anchorCtr="0"/>
                    <a:lstStyle/>
                    <a:p>
                      <a:pPr algn="r"/>
                      <a:r>
                        <a:rPr sz="1600" dirty="1">
                          <a:solidFill>
                            <a:srgbClr val="000000"/>
                          </a:solidFill>
                          <a:latin typeface="Arial"/>
                        </a:rPr>
                        <a:t>12,20,000</a:t>
                      </a:r>
                    </a:p>
                  </a:txBody>
                  <a:tcPr>
                    <a:solidFill>
                      <a:srgbClr val="D5E3CF"/>
                    </a:solidFill>
                  </a:tcPr>
                </a:tc>
                <a:tc>
                  <a:txBody>
                    <a:bodyPr anchorCtr="0"/>
                    <a:lstStyle/>
                    <a:p>
                      <a:pPr algn="r"/>
                      <a:r>
                        <a:rPr sz="1600" dirty="1">
                          <a:solidFill>
                            <a:srgbClr val="000000"/>
                          </a:solidFill>
                          <a:latin typeface="Arial"/>
                        </a:rPr>
                        <a:t>11,91,690</a:t>
                      </a:r>
                    </a:p>
                  </a:txBody>
                  <a:tcPr>
                    <a:solidFill>
                      <a:srgbClr val="D5E3CF"/>
                    </a:solidFill>
                  </a:tcPr>
                </a:tc>
                <a:tc>
                  <a:txBody>
                    <a:bodyPr anchorCtr="0"/>
                    <a:lstStyle/>
                    <a:p>
                      <a:pPr algn="r"/>
                      <a:r>
                        <a:rPr sz="1600" dirty="1">
                          <a:solidFill>
                            <a:srgbClr val="000000"/>
                          </a:solidFill>
                          <a:latin typeface="Arial"/>
                        </a:rPr>
                        <a:t>-3.85</a:t>
                      </a:r>
                    </a:p>
                  </a:txBody>
                  <a:tcPr>
                    <a:solidFill>
                      <a:srgbClr val="D5E3CF"/>
                    </a:solidFill>
                  </a:tcPr>
                </a:tc>
                <a:tc>
                  <a:txBody>
                    <a:bodyPr anchorCtr="0"/>
                    <a:lstStyle/>
                    <a:p>
                      <a:pPr algn="r"/>
                      <a:r>
                        <a:rPr sz="1600" dirty="1">
                          <a:solidFill>
                            <a:srgbClr val="000000"/>
                          </a:solidFill>
                          <a:latin typeface="Arial"/>
                        </a:rPr>
                        <a:t>20.00</a:t>
                      </a:r>
                    </a:p>
                  </a:txBody>
                  <a:tcPr>
                    <a:solidFill>
                      <a:srgbClr val="D5E3CF"/>
                    </a:solidFill>
                  </a:tcPr>
                </a:tc>
              </a:tr>
              <a:tr h="317500">
                <a:tc>
                  <a:txBody>
                    <a:bodyPr anchorCtr="0"/>
                    <a:lstStyle/>
                    <a:p>
                      <a:pPr algn="r"/>
                      <a:r>
                        <a:rPr sz="1600" dirty="1">
                          <a:solidFill>
                            <a:srgbClr val="000000"/>
                          </a:solidFill>
                        </a:rPr>
                        <a:t>5</a:t>
                      </a:r>
                    </a:p>
                  </a:txBody>
                  <a:tcPr>
                    <a:solidFill>
                      <a:srgbClr val="D5E3CF"/>
                    </a:solidFill>
                  </a:tcPr>
                </a:tc>
                <a:tc>
                  <a:txBody>
                    <a:bodyPr anchorCtr="0"/>
                    <a:lstStyle/>
                    <a:p>
                      <a:pPr algn="l"/>
                      <a:r>
                        <a:rPr sz="1600" dirty="1">
                          <a:solidFill>
                            <a:srgbClr val="000000"/>
                          </a:solidFill>
                        </a:rPr>
                        <a:t>SBI Balanced Advantage Fund Reg (G)</a:t>
                      </a:r>
                    </a:p>
                  </a:txBody>
                  <a:tcPr>
                    <a:solidFill>
                      <a:srgbClr val="D5E3CF"/>
                    </a:solidFill>
                  </a:tcPr>
                </a:tc>
                <a:tc>
                  <a:txBody>
                    <a:bodyPr anchorCtr="0"/>
                    <a:lstStyle/>
                    <a:p>
                      <a:pPr algn="r"/>
                      <a:r>
                        <a:rPr sz="1600" dirty="1">
                          <a:solidFill>
                            <a:srgbClr val="000000"/>
                          </a:solidFill>
                        </a:rPr>
                        <a:t>12,20,000</a:t>
                      </a:r>
                    </a:p>
                  </a:txBody>
                  <a:tcPr>
                    <a:solidFill>
                      <a:srgbClr val="D5E3CF"/>
                    </a:solidFill>
                  </a:tcPr>
                </a:tc>
                <a:tc>
                  <a:txBody>
                    <a:bodyPr anchorCtr="0"/>
                    <a:lstStyle/>
                    <a:p>
                      <a:pPr algn="r"/>
                      <a:r>
                        <a:rPr sz="1600" dirty="1">
                          <a:solidFill>
                            <a:srgbClr val="000000"/>
                          </a:solidFill>
                        </a:rPr>
                        <a:t>12,48,770</a:t>
                      </a:r>
                    </a:p>
                  </a:txBody>
                  <a:tcPr>
                    <a:solidFill>
                      <a:srgbClr val="D5E3CF"/>
                    </a:solidFill>
                  </a:tcPr>
                </a:tc>
                <a:tc>
                  <a:txBody>
                    <a:bodyPr anchorCtr="0"/>
                    <a:lstStyle/>
                    <a:p>
                      <a:pPr algn="r"/>
                      <a:r>
                        <a:rPr sz="1600" dirty="1">
                          <a:solidFill>
                            <a:srgbClr val="000000"/>
                          </a:solidFill>
                        </a:rPr>
                        <a:t>3.97</a:t>
                      </a:r>
                    </a:p>
                  </a:txBody>
                  <a:tcPr>
                    <a:solidFill>
                      <a:srgbClr val="D5E3CF"/>
                    </a:solidFill>
                  </a:tcPr>
                </a:tc>
                <a:tc>
                  <a:txBody>
                    <a:bodyPr anchorCtr="0"/>
                    <a:lstStyle/>
                    <a:p>
                      <a:pPr algn="r"/>
                      <a:r>
                        <a:rPr sz="1600" dirty="1">
                          <a:solidFill>
                            <a:srgbClr val="000000"/>
                          </a:solidFill>
                        </a:rPr>
                        <a:t>20.00</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61,00,000.71</a:t>
                      </a:r>
                    </a:p>
                  </a:txBody>
                  <a:tcPr>
                    <a:solidFill>
                      <a:srgbClr val="70AD47"/>
                    </a:solidFill>
                  </a:tcPr>
                </a:tc>
                <a:tc>
                  <a:txBody>
                    <a:bodyPr anchorCtr="0"/>
                    <a:lstStyle/>
                    <a:p>
                      <a:pPr algn="r"/>
                      <a:r>
                        <a:rPr sz="1600" dirty="1">
                          <a:solidFill>
                            <a:srgbClr val="FFFFFF"/>
                          </a:solidFill>
                        </a:rPr>
                        <a:t>60,52,405.23</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FFC000"/>
                    </a:solidFill>
                  </a:tcPr>
                </a:tc>
                <a:tc>
                  <a:txBody>
                    <a:bodyPr anchorCtr="0"/>
                    <a:lstStyle/>
                    <a:p>
                      <a:pPr algn="ctr"/>
                      <a:r>
                        <a:rPr sz="1600" dirty="1">
                          <a:solidFill>
                            <a:srgbClr val="FFFFFF"/>
                          </a:solidFill>
                        </a:rPr>
                        <a:t>Scheme</a:t>
                      </a:r>
                    </a:p>
                  </a:txBody>
                  <a:tcPr>
                    <a:solidFill>
                      <a:srgbClr val="FFC000"/>
                    </a:solidFill>
                  </a:tcPr>
                </a:tc>
                <a:tc>
                  <a:txBody>
                    <a:bodyPr anchorCtr="0"/>
                    <a:lstStyle/>
                    <a:p>
                      <a:pPr algn="ctr"/>
                      <a:r>
                        <a:rPr sz="1600" dirty="1">
                          <a:solidFill>
                            <a:srgbClr val="FFFFFF"/>
                          </a:solidFill>
                        </a:rPr>
                        <a:t>Investment value (₹)</a:t>
                      </a:r>
                    </a:p>
                  </a:txBody>
                  <a:tcPr>
                    <a:solidFill>
                      <a:srgbClr val="FFC000"/>
                    </a:solidFill>
                  </a:tcPr>
                </a:tc>
                <a:tc>
                  <a:txBody>
                    <a:bodyPr anchorCtr="0"/>
                    <a:lstStyle/>
                    <a:p>
                      <a:pPr algn="ctr"/>
                      <a:r>
                        <a:rPr sz="1600" dirty="1">
                          <a:solidFill>
                            <a:srgbClr val="FFFFFF"/>
                          </a:solidFill>
                        </a:rPr>
                        <a:t>Market Value(₹)</a:t>
                      </a:r>
                    </a:p>
                  </a:txBody>
                  <a:tcPr>
                    <a:solidFill>
                      <a:srgbClr val="FFC000"/>
                    </a:solidFill>
                  </a:tcPr>
                </a:tc>
                <a:tc>
                  <a:txBody>
                    <a:bodyPr anchorCtr="0"/>
                    <a:lstStyle/>
                    <a:p>
                      <a:pPr algn="ctr"/>
                      <a:r>
                        <a:rPr sz="1600" dirty="1">
                          <a:solidFill>
                            <a:srgbClr val="FFFFFF"/>
                          </a:solidFill>
                        </a:rPr>
                        <a:t>CAGR (%)</a:t>
                      </a:r>
                    </a:p>
                  </a:txBody>
                  <a:tcPr>
                    <a:solidFill>
                      <a:srgbClr val="FFC000"/>
                    </a:solidFill>
                  </a:tcPr>
                </a:tc>
                <a:tc>
                  <a:txBody>
                    <a:bodyPr anchorCtr="0"/>
                    <a:lstStyle/>
                    <a:p>
                      <a:pPr algn="ctr"/>
                      <a:r>
                        <a:rPr sz="1600" dirty="1">
                          <a:solidFill>
                            <a:srgbClr val="FFFFFF"/>
                          </a:solidFill>
                        </a:rPr>
                        <a:t>Allocation (%)</a:t>
                      </a:r>
                    </a:p>
                  </a:txBody>
                  <a:tcPr>
                    <a:solidFill>
                      <a:srgbClr val="FFC000"/>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0.00</a:t>
                      </a:r>
                    </a:p>
                  </a:txBody>
                  <a:tcPr>
                    <a:solidFill>
                      <a:srgbClr val="FFC000"/>
                    </a:solidFill>
                  </a:tcPr>
                </a:tc>
                <a:tc>
                  <a:txBody>
                    <a:bodyPr anchorCtr="0"/>
                    <a:lstStyle/>
                    <a:p>
                      <a:pPr algn="r"/>
                      <a:r>
                        <a:rPr sz="1600" dirty="1">
                          <a:solidFill>
                            <a:srgbClr val="FFFFFF"/>
                          </a:solidFill>
                        </a:rPr>
                        <a:t>0.00</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.00</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65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6,00,000</a:t>
                      </a:r>
                    </a:p>
                  </a:txBody>
                  <a:tcPr/>
                </a:tc>
                <a:tc>
                  <a:txBody>
                    <a:bodyPr anchorCtr="0"/>
                    <a:lstStyle/>
                    <a:p>
                      <a:pPr algn="r"/>
                      <a:r>
                        <a:rPr dirty="1">
                          <a:latin typeface="Arial Narrow"/>
                        </a:rPr>
                        <a:t>4,00,000</a:t>
                      </a:r>
                    </a:p>
                  </a:txBody>
                  <a:tcPr/>
                </a:tc>
                <a:tc>
                  <a:txBody>
                    <a:bodyPr anchorCtr="0"/>
                    <a:lstStyle/>
                    <a:p>
                      <a:pPr algn="r"/>
                      <a:endParaRPr>
                        <a:latin typeface="Arial Narrow"/>
                      </a:endParaRPr>
                    </a:p>
                  </a:txBody>
                  <a:tcPr/>
                </a:tc>
                <a:tc>
                  <a:txBody>
                    <a:bodyPr anchorCtr="0"/>
                    <a:lstStyle/>
                    <a:p>
                      <a:pPr algn="r"/>
                      <a:r>
                        <a:rPr dirty="1">
                          <a:latin typeface="Arial Narrow"/>
                        </a:rPr>
                        <a:t>10,00,000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6,00,000</a:t>
                      </a:r>
                    </a:p>
                  </a:txBody>
                  <a:tcPr/>
                </a:tc>
                <a:tc>
                  <a:txBody>
                    <a:bodyPr anchorCtr="0"/>
                    <a:lstStyle/>
                    <a:p>
                      <a:pPr algn="r"/>
                      <a:r>
                        <a:rPr dirty="1">
                          <a:latin typeface="Arial Narrow"/>
                        </a:rPr>
                        <a:t>4,00,000</a:t>
                      </a:r>
                    </a:p>
                  </a:txBody>
                  <a:tcPr/>
                </a:tc>
                <a:tc>
                  <a:txBody>
                    <a:bodyPr anchorCtr="0"/>
                    <a:lstStyle/>
                    <a:p>
                      <a:pPr algn="r"/>
                      <a:endParaRPr>
                        <a:latin typeface="Arial Narrow"/>
                      </a:endParaRPr>
                    </a:p>
                  </a:txBody>
                  <a:tcPr/>
                </a:tc>
                <a:tc>
                  <a:txBody>
                    <a:bodyPr anchorCtr="0"/>
                    <a:lstStyle/>
                    <a:p>
                      <a:pPr algn="r"/>
                      <a:r>
                        <a:rPr dirty="1">
                          <a:latin typeface="Arial Narrow"/>
                        </a:rPr>
                        <a:t>10,00,000</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6,21,708</a:t>
                      </a:r>
                    </a:p>
                  </a:txBody>
                  <a:tcPr/>
                </a:tc>
                <a:tc>
                  <a:txBody>
                    <a:bodyPr anchorCtr="0"/>
                    <a:lstStyle/>
                    <a:p>
                      <a:pPr algn="r"/>
                      <a:r>
                        <a:rPr dirty="1">
                          <a:latin typeface="Arial Narrow"/>
                        </a:rPr>
                        <a:t>4,09,111</a:t>
                      </a:r>
                    </a:p>
                  </a:txBody>
                  <a:tcPr/>
                </a:tc>
                <a:tc>
                  <a:txBody>
                    <a:bodyPr anchorCtr="0"/>
                    <a:lstStyle/>
                    <a:p>
                      <a:pPr algn="r"/>
                      <a:endParaRPr>
                        <a:latin typeface="Arial Narrow"/>
                      </a:endParaRPr>
                    </a:p>
                  </a:txBody>
                  <a:tcPr/>
                </a:tc>
                <a:tc>
                  <a:txBody>
                    <a:bodyPr anchorCtr="0"/>
                    <a:lstStyle/>
                    <a:p>
                      <a:pPr algn="r"/>
                      <a:r>
                        <a:rPr dirty="1">
                          <a:latin typeface="Arial Narrow"/>
                        </a:rPr>
                        <a:t>10,30,819</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21,708</a:t>
                      </a:r>
                    </a:p>
                  </a:txBody>
                  <a:tcPr>
                    <a:solidFill>
                      <a:srgbClr val="0066CC"/>
                    </a:solidFill>
                  </a:tcPr>
                </a:tc>
                <a:tc>
                  <a:txBody>
                    <a:bodyPr anchorCtr="0"/>
                    <a:lstStyle/>
                    <a:p>
                      <a:pPr algn="r"/>
                      <a:r>
                        <a:rPr dirty="1">
                          <a:solidFill>
                            <a:srgbClr val="FFFF00"/>
                          </a:solidFill>
                          <a:latin typeface="Arial Narrow"/>
                        </a:rPr>
                        <a:t>9,111</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30,819</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195.23</a:t>
                      </a:r>
                    </a:p>
                  </a:txBody>
                  <a:tcPr>
                    <a:solidFill>
                      <a:srgbClr val="008000"/>
                    </a:solidFill>
                  </a:tcPr>
                </a:tc>
                <a:tc>
                  <a:txBody>
                    <a:bodyPr anchorCtr="0"/>
                    <a:lstStyle/>
                    <a:p>
                      <a:pPr algn="r"/>
                      <a:r>
                        <a:rPr dirty="1">
                          <a:solidFill>
                            <a:srgbClr val="FFFFFF"/>
                          </a:solidFill>
                          <a:latin typeface="Arial Narrow"/>
                        </a:rPr>
                        <a:t>98.70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152.14</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6,21,708</a:t>
                      </a:r>
                    </a:p>
                  </a:txBody>
                  <a:tcPr>
                    <a:solidFill>
                      <a:srgbClr val="0066CC"/>
                    </a:solidFill>
                  </a:tcPr>
                </a:tc>
                <a:tc>
                  <a:txBody>
                    <a:bodyPr anchorCtr="0"/>
                    <a:lstStyle/>
                    <a:p>
                      <a:pPr algn="r"/>
                      <a:r>
                        <a:rPr dirty="1">
                          <a:solidFill>
                            <a:srgbClr val="FFFF00"/>
                          </a:solidFill>
                          <a:latin typeface="Arial Narrow"/>
                        </a:rPr>
                        <a:t>4,09,111</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10,30,819</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30,60,001</a:t>
                      </a:r>
                    </a:p>
                  </a:txBody>
                  <a:tcPr/>
                </a:tc>
                <a:tc>
                  <a:txBody>
                    <a:bodyPr anchorCtr="0"/>
                    <a:lstStyle/>
                    <a:p>
                      <a:pPr algn="r"/>
                      <a:r>
                        <a:rPr dirty="1">
                          <a:latin typeface="Arial Narrow"/>
                        </a:rPr>
                        <a:t>20,40,000</a:t>
                      </a:r>
                    </a:p>
                  </a:txBody>
                  <a:tcPr/>
                </a:tc>
                <a:tc>
                  <a:txBody>
                    <a:bodyPr anchorCtr="0"/>
                    <a:lstStyle/>
                    <a:p>
                      <a:pPr algn="r"/>
                      <a:endParaRPr>
                        <a:latin typeface="Arial Narrow"/>
                      </a:endParaRPr>
                    </a:p>
                  </a:txBody>
                  <a:tcPr/>
                </a:tc>
                <a:tc>
                  <a:txBody>
                    <a:bodyPr anchorCtr="0"/>
                    <a:lstStyle/>
                    <a:p>
                      <a:pPr algn="r"/>
                      <a:r>
                        <a:rPr dirty="1">
                          <a:latin typeface="Arial Narrow"/>
                        </a:rPr>
                        <a:t>51,00,001</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30,60,001</a:t>
                      </a:r>
                    </a:p>
                  </a:txBody>
                  <a:tcPr/>
                </a:tc>
                <a:tc>
                  <a:txBody>
                    <a:bodyPr anchorCtr="0"/>
                    <a:lstStyle/>
                    <a:p>
                      <a:pPr algn="r"/>
                      <a:r>
                        <a:rPr dirty="1">
                          <a:latin typeface="Arial Narrow"/>
                        </a:rPr>
                        <a:t>20,40,000</a:t>
                      </a:r>
                    </a:p>
                  </a:txBody>
                  <a:tcPr/>
                </a:tc>
                <a:tc>
                  <a:txBody>
                    <a:bodyPr anchorCtr="0"/>
                    <a:lstStyle/>
                    <a:p>
                      <a:pPr algn="r"/>
                      <a:endParaRPr>
                        <a:latin typeface="Arial Narrow"/>
                      </a:endParaRPr>
                    </a:p>
                  </a:txBody>
                  <a:tcPr/>
                </a:tc>
                <a:tc>
                  <a:txBody>
                    <a:bodyPr anchorCtr="0"/>
                    <a:lstStyle/>
                    <a:p>
                      <a:pPr algn="r"/>
                      <a:r>
                        <a:rPr dirty="1">
                          <a:latin typeface="Arial Narrow"/>
                        </a:rPr>
                        <a:t>51,00,001</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35,73,907</a:t>
                      </a:r>
                    </a:p>
                  </a:txBody>
                  <a:tcPr/>
                </a:tc>
                <a:tc>
                  <a:txBody>
                    <a:bodyPr anchorCtr="0"/>
                    <a:lstStyle/>
                    <a:p>
                      <a:pPr algn="r"/>
                      <a:r>
                        <a:rPr dirty="1">
                          <a:latin typeface="Arial Narrow"/>
                        </a:rPr>
                        <a:t>24,78,498</a:t>
                      </a:r>
                    </a:p>
                  </a:txBody>
                  <a:tcPr/>
                </a:tc>
                <a:tc>
                  <a:txBody>
                    <a:bodyPr anchorCtr="0"/>
                    <a:lstStyle/>
                    <a:p>
                      <a:pPr algn="r"/>
                      <a:endParaRPr>
                        <a:latin typeface="Arial Narrow"/>
                      </a:endParaRPr>
                    </a:p>
                  </a:txBody>
                  <a:tcPr/>
                </a:tc>
                <a:tc>
                  <a:txBody>
                    <a:bodyPr anchorCtr="0"/>
                    <a:lstStyle/>
                    <a:p>
                      <a:pPr algn="r"/>
                      <a:r>
                        <a:rPr dirty="1">
                          <a:latin typeface="Arial Narrow"/>
                        </a:rPr>
                        <a:t>60,52,405</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-1,07,802</a:t>
                      </a:r>
                    </a:p>
                  </a:txBody>
                  <a:tcPr>
                    <a:solidFill>
                      <a:srgbClr val="0066CC"/>
                    </a:solidFill>
                  </a:tcPr>
                </a:tc>
                <a:tc>
                  <a:txBody>
                    <a:bodyPr anchorCtr="0"/>
                    <a:lstStyle/>
                    <a:p>
                      <a:pPr algn="r"/>
                      <a:r>
                        <a:rPr dirty="1">
                          <a:solidFill>
                            <a:srgbClr val="FFFF00"/>
                          </a:solidFill>
                          <a:latin typeface="Arial Narrow"/>
                        </a:rPr>
                        <a:t>29,387</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-78,415</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-4.84</a:t>
                      </a:r>
                    </a:p>
                  </a:txBody>
                  <a:tcPr>
                    <a:solidFill>
                      <a:srgbClr val="008000"/>
                    </a:solidFill>
                  </a:tcPr>
                </a:tc>
                <a:tc>
                  <a:txBody>
                    <a:bodyPr anchorCtr="0"/>
                    <a:lstStyle/>
                    <a:p>
                      <a:pPr algn="r"/>
                      <a:r>
                        <a:rPr dirty="1">
                          <a:solidFill>
                            <a:srgbClr val="FFFFFF"/>
                          </a:solidFill>
                          <a:latin typeface="Arial Narrow"/>
                        </a:rPr>
                        <a:t>2.02</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-2.13</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36,60,001</a:t>
                      </a:r>
                    </a:p>
                  </a:txBody>
                  <a:tcPr/>
                </a:tc>
                <a:tc>
                  <a:txBody>
                    <a:bodyPr anchorCtr="0"/>
                    <a:lstStyle/>
                    <a:p>
                      <a:pPr algn="r"/>
                      <a:r>
                        <a:rPr dirty="1">
                          <a:latin typeface="Arial Narrow"/>
                        </a:rPr>
                        <a:t>24,40,000</a:t>
                      </a:r>
                    </a:p>
                  </a:txBody>
                  <a:tcPr/>
                </a:tc>
                <a:tc>
                  <a:txBody>
                    <a:bodyPr anchorCtr="0"/>
                    <a:lstStyle/>
                    <a:p>
                      <a:pPr algn="r"/>
                      <a:endParaRPr>
                        <a:latin typeface="Arial Narrow"/>
                      </a:endParaRPr>
                    </a:p>
                  </a:txBody>
                  <a:tcPr/>
                </a:tc>
                <a:tc>
                  <a:txBody>
                    <a:bodyPr anchorCtr="0"/>
                    <a:lstStyle/>
                    <a:p>
                      <a:pPr algn="r"/>
                      <a:r>
                        <a:rPr dirty="1">
                          <a:latin typeface="Arial Narrow"/>
                        </a:rPr>
                        <a:t>61,00,001</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36,60,001</a:t>
                      </a:r>
                    </a:p>
                  </a:txBody>
                  <a:tcPr/>
                </a:tc>
                <a:tc>
                  <a:txBody>
                    <a:bodyPr anchorCtr="0"/>
                    <a:lstStyle/>
                    <a:p>
                      <a:pPr algn="r"/>
                      <a:r>
                        <a:rPr dirty="1">
                          <a:latin typeface="Arial Narrow"/>
                        </a:rPr>
                        <a:t>24,40,000</a:t>
                      </a:r>
                    </a:p>
                  </a:txBody>
                  <a:tcPr/>
                </a:tc>
                <a:tc>
                  <a:txBody>
                    <a:bodyPr anchorCtr="0"/>
                    <a:lstStyle/>
                    <a:p>
                      <a:pPr algn="r"/>
                      <a:endParaRPr>
                        <a:latin typeface="Arial Narrow"/>
                      </a:endParaRPr>
                    </a:p>
                  </a:txBody>
                  <a:tcPr/>
                </a:tc>
                <a:tc>
                  <a:txBody>
                    <a:bodyPr anchorCtr="0"/>
                    <a:lstStyle/>
                    <a:p>
                      <a:pPr algn="r"/>
                      <a:r>
                        <a:rPr dirty="1">
                          <a:latin typeface="Arial Narrow"/>
                        </a:rPr>
                        <a:t>61,00,001</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35,73,907</a:t>
                      </a:r>
                    </a:p>
                  </a:txBody>
                  <a:tcPr/>
                </a:tc>
                <a:tc>
                  <a:txBody>
                    <a:bodyPr anchorCtr="0"/>
                    <a:lstStyle/>
                    <a:p>
                      <a:pPr algn="r"/>
                      <a:r>
                        <a:rPr dirty="1">
                          <a:latin typeface="Arial Narrow"/>
                        </a:rPr>
                        <a:t>24,78,498</a:t>
                      </a:r>
                    </a:p>
                  </a:txBody>
                  <a:tcPr/>
                </a:tc>
                <a:tc>
                  <a:txBody>
                    <a:bodyPr anchorCtr="0"/>
                    <a:lstStyle/>
                    <a:p>
                      <a:pPr algn="r"/>
                      <a:endParaRPr>
                        <a:latin typeface="Arial Narrow"/>
                      </a:endParaRPr>
                    </a:p>
                  </a:txBody>
                  <a:tcPr/>
                </a:tc>
                <a:tc>
                  <a:txBody>
                    <a:bodyPr anchorCtr="0"/>
                    <a:lstStyle/>
                    <a:p>
                      <a:pPr algn="r"/>
                      <a:r>
                        <a:rPr dirty="1">
                          <a:latin typeface="Arial Narrow"/>
                        </a:rPr>
                        <a:t>60,52,405</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-86,094</a:t>
                      </a:r>
                    </a:p>
                  </a:txBody>
                  <a:tcPr>
                    <a:solidFill>
                      <a:srgbClr val="0066CC"/>
                    </a:solidFill>
                  </a:tcPr>
                </a:tc>
                <a:tc>
                  <a:txBody>
                    <a:bodyPr anchorCtr="0"/>
                    <a:lstStyle/>
                    <a:p>
                      <a:pPr algn="r"/>
                      <a:r>
                        <a:rPr dirty="1">
                          <a:solidFill>
                            <a:srgbClr val="FFFF00"/>
                          </a:solidFill>
                          <a:latin typeface="Arial Narrow"/>
                        </a:rPr>
                        <a:t>38,498</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-47,596</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-24.90</a:t>
                      </a:r>
                    </a:p>
                  </a:txBody>
                  <a:tcPr>
                    <a:solidFill>
                      <a:srgbClr val="008000"/>
                    </a:solidFill>
                  </a:tcPr>
                </a:tc>
                <a:tc>
                  <a:txBody>
                    <a:bodyPr anchorCtr="0"/>
                    <a:lstStyle/>
                    <a:p>
                      <a:pPr algn="r"/>
                      <a:r>
                        <a:rPr dirty="1">
                          <a:solidFill>
                            <a:srgbClr val="FFFFFF"/>
                          </a:solidFill>
                          <a:latin typeface="Arial Narrow"/>
                        </a:rPr>
                        <a:t>2.63</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-24.90</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(₹)61,00,001</a:t>
                      </a:r>
                    </a:p>
                  </a:txBody>
                  <a:tcPr anchor="ctr">
                    <a:solidFill>
                      <a:srgbClr val="D5E3CF"/>
                    </a:solidFill>
                  </a:tcPr>
                </a:tc>
                <a:tc>
                  <a:txBody>
                    <a:bodyPr anchorCtr="0"/>
                    <a:lstStyle/>
                    <a:p>
                      <a:pPr algn="ctr"/>
                      <a:r>
                        <a:rPr dirty="1">
                          <a:solidFill>
                            <a:srgbClr val="000000"/>
                          </a:solidFill>
                          <a:latin typeface="Arial Rounded MT Bold"/>
                        </a:rPr>
                        <a:t>(₹)60,52,405</a:t>
                      </a:r>
                    </a:p>
                  </a:txBody>
                  <a:tcPr anchor="ctr">
                    <a:solidFill>
                      <a:srgbClr val="D5E3CF"/>
                    </a:solidFill>
                  </a:tcPr>
                </a:tc>
                <a:tc>
                  <a:txBody>
                    <a:bodyPr anchorCtr="0"/>
                    <a:lstStyle/>
                    <a:p>
                      <a:pPr algn="ctr"/>
                      <a:r>
                        <a:rPr dirty="1">
                          <a:solidFill>
                            <a:srgbClr val="000000"/>
                          </a:solidFill>
                          <a:latin typeface="Arial Rounded MT Bold"/>
                        </a:rPr>
                        <a:t>(₹)-47,595</a:t>
                      </a:r>
                    </a:p>
                  </a:txBody>
                  <a:tcPr anchor="ctr">
                    <a:solidFill>
                      <a:srgbClr val="D5E3CF"/>
                    </a:solidFill>
                  </a:tcPr>
                </a:tc>
                <a:tc>
                  <a:txBody>
                    <a:bodyPr anchorCtr="0"/>
                    <a:lstStyle/>
                    <a:p>
                      <a:pPr algn="ctr"/>
                      <a:r>
                        <a:rPr dirty="1">
                          <a:solidFill>
                            <a:srgbClr val="000000"/>
                          </a:solidFill>
                          <a:latin typeface="Arial Rounded MT Bold"/>
                        </a:rPr>
                        <a:t>-1.30%</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2025-01-28T04:06:13.9885738Z</dcterms:created>
  <dcterms:modified xsi:type="dcterms:W3CDTF">2025-01-28T04:06:13.9885738Z</dcterms:modified>
</cp:coreProperties>
</file>