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fa2975d1-a1f9-4ada-b563-8958422a55b3.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ceefbc24-082c-4415-a16b-1e72d1c63567.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e04a5292-8eba-4e7a-92e8-015d12f67a7d.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11d02fc8-f24f-40f2-a45e-9a5066772c67.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97047e06-a2a1-46a3-8cff-75654a7c9c99.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dc4c352d-8648-4b9e-83f9-87a82d55e379.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47,09,651 ]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25-Jun-2024</c:v>
                </c:pt>
                <c:pt idx="1">
                  <c:v>29-Jun-2024</c:v>
                </c:pt>
                <c:pt idx="2">
                  <c:v>04-Jul-2024</c:v>
                </c:pt>
                <c:pt idx="3">
                  <c:v>08-Jul-2024</c:v>
                </c:pt>
                <c:pt idx="4">
                  <c:v>12-Jul-2024</c:v>
                </c:pt>
                <c:pt idx="5">
                  <c:v>17-Jul-2024</c:v>
                </c:pt>
                <c:pt idx="6">
                  <c:v>21-Jul-2024</c:v>
                </c:pt>
                <c:pt idx="7">
                  <c:v>25-Jul-2024</c:v>
                </c:pt>
                <c:pt idx="8">
                  <c:v>30-Jul-2024</c:v>
                </c:pt>
                <c:pt idx="9">
                  <c:v>03-Aug-2024</c:v>
                </c:pt>
                <c:pt idx="10">
                  <c:v>07-Aug-2024</c:v>
                </c:pt>
                <c:pt idx="11">
                  <c:v>12-Aug-2024</c:v>
                </c:pt>
                <c:pt idx="12">
                  <c:v>16-Aug-2024</c:v>
                </c:pt>
                <c:pt idx="13">
                  <c:v>20-Aug-2024</c:v>
                </c:pt>
                <c:pt idx="14">
                  <c:v>24-Aug-2024</c:v>
                </c:pt>
                <c:pt idx="15">
                  <c:v>29-Aug-2024</c:v>
                </c:pt>
                <c:pt idx="16">
                  <c:v>02-Sep-2024</c:v>
                </c:pt>
                <c:pt idx="17">
                  <c:v>06-Sep-2024</c:v>
                </c:pt>
                <c:pt idx="18">
                  <c:v>11-Sep-2024</c:v>
                </c:pt>
                <c:pt idx="19">
                  <c:v>15-Sep-2024</c:v>
                </c:pt>
                <c:pt idx="20">
                  <c:v>19-Sep-2024</c:v>
                </c:pt>
                <c:pt idx="21">
                  <c:v>24-Sep-2024</c:v>
                </c:pt>
                <c:pt idx="22">
                  <c:v>28-Sep-2024</c:v>
                </c:pt>
                <c:pt idx="23">
                  <c:v>02-Oct-2024</c:v>
                </c:pt>
                <c:pt idx="24">
                  <c:v>07-Oct-2024</c:v>
                </c:pt>
                <c:pt idx="25">
                  <c:v>11-Oct-2024</c:v>
                </c:pt>
                <c:pt idx="26">
                  <c:v>15-Oct-2024</c:v>
                </c:pt>
                <c:pt idx="27">
                  <c:v>20-Oct-2024</c:v>
                </c:pt>
                <c:pt idx="28">
                  <c:v>24-Oct-2024</c:v>
                </c:pt>
                <c:pt idx="29">
                  <c:v>28-Oct-2024</c:v>
                </c:pt>
                <c:pt idx="30">
                  <c:v>02-Nov-2024</c:v>
                </c:pt>
                <c:pt idx="31">
                  <c:v>06-Nov-2024</c:v>
                </c:pt>
                <c:pt idx="32">
                  <c:v>10-Nov-2024</c:v>
                </c:pt>
                <c:pt idx="33">
                  <c:v>15-Nov-2024</c:v>
                </c:pt>
                <c:pt idx="34">
                  <c:v>19-Nov-2024</c:v>
                </c:pt>
                <c:pt idx="35">
                  <c:v>23-Nov-2024</c:v>
                </c:pt>
                <c:pt idx="36">
                  <c:v>28-Nov-2024</c:v>
                </c:pt>
                <c:pt idx="37">
                  <c:v>02-Dec-2024</c:v>
                </c:pt>
                <c:pt idx="38">
                  <c:v>06-Dec-2024</c:v>
                </c:pt>
                <c:pt idx="39">
                  <c:v>10-Dec-2024</c:v>
                </c:pt>
                <c:pt idx="40">
                  <c:v>15-Dec-2024</c:v>
                </c:pt>
                <c:pt idx="41">
                  <c:v>19-Dec-2024</c:v>
                </c:pt>
                <c:pt idx="42">
                  <c:v>23-Dec-2024</c:v>
                </c:pt>
                <c:pt idx="43">
                  <c:v>28-Dec-2024</c:v>
                </c:pt>
                <c:pt idx="44">
                  <c:v>01-Jan-2025</c:v>
                </c:pt>
                <c:pt idx="45">
                  <c:v>05-Jan-2025</c:v>
                </c:pt>
                <c:pt idx="46">
                  <c:v>10-Jan-2025</c:v>
                </c:pt>
                <c:pt idx="47">
                  <c:v>14-Jan-2025</c:v>
                </c:pt>
                <c:pt idx="48">
                  <c:v>18-Jan-2025</c:v>
                </c:pt>
                <c:pt idx="49">
                  <c:v>23-Jan-2025</c:v>
                </c:pt>
                <c:pt idx="50">
                  <c:v>27-Jan-2025</c:v>
                </c:pt>
              </c:strCache>
            </c:strRef>
          </c:cat>
          <c:val>
            <c:numRef>
              <c:f>'Sheet1'!$B$2:$B$52</c:f>
              <c:numCache>
                <c:formatCode>General</c:formatCode>
                <c:ptCount val="51"/>
                <c:pt idx="0">
                  <c:v>1799910</c:v>
                </c:pt>
                <c:pt idx="1">
                  <c:v>2999850</c:v>
                </c:pt>
                <c:pt idx="2">
                  <c:v>3999800</c:v>
                </c:pt>
                <c:pt idx="3">
                  <c:v>3999800</c:v>
                </c:pt>
                <c:pt idx="4">
                  <c:v>4059759.5</c:v>
                </c:pt>
                <c:pt idx="5">
                  <c:v>4059759.5</c:v>
                </c:pt>
                <c:pt idx="6">
                  <c:v>3709759.5</c:v>
                </c:pt>
                <c:pt idx="7">
                  <c:v>4059742</c:v>
                </c:pt>
                <c:pt idx="8">
                  <c:v>4059742</c:v>
                </c:pt>
                <c:pt idx="9">
                  <c:v>4059742</c:v>
                </c:pt>
                <c:pt idx="10">
                  <c:v>4059721.89</c:v>
                </c:pt>
                <c:pt idx="11">
                  <c:v>4059721.89</c:v>
                </c:pt>
                <c:pt idx="12">
                  <c:v>4159716.89</c:v>
                </c:pt>
                <c:pt idx="13">
                  <c:v>4159716.89</c:v>
                </c:pt>
                <c:pt idx="14">
                  <c:v>4159716.89</c:v>
                </c:pt>
                <c:pt idx="15">
                  <c:v>4159716.89</c:v>
                </c:pt>
                <c:pt idx="16">
                  <c:v>4159716.89</c:v>
                </c:pt>
                <c:pt idx="17">
                  <c:v>4159716.89</c:v>
                </c:pt>
                <c:pt idx="18">
                  <c:v>4199714.89</c:v>
                </c:pt>
                <c:pt idx="19">
                  <c:v>4199714.89</c:v>
                </c:pt>
                <c:pt idx="20">
                  <c:v>4199714.89</c:v>
                </c:pt>
                <c:pt idx="21">
                  <c:v>4219713.89</c:v>
                </c:pt>
                <c:pt idx="22">
                  <c:v>4219713.89</c:v>
                </c:pt>
                <c:pt idx="23">
                  <c:v>4219698.89</c:v>
                </c:pt>
                <c:pt idx="24">
                  <c:v>4219688.52</c:v>
                </c:pt>
                <c:pt idx="25">
                  <c:v>4529673.02</c:v>
                </c:pt>
                <c:pt idx="26">
                  <c:v>4529673.02</c:v>
                </c:pt>
                <c:pt idx="27">
                  <c:v>4529659.92</c:v>
                </c:pt>
                <c:pt idx="28">
                  <c:v>4529659.92</c:v>
                </c:pt>
                <c:pt idx="29">
                  <c:v>4529659.92</c:v>
                </c:pt>
                <c:pt idx="30">
                  <c:v>4529659.92</c:v>
                </c:pt>
                <c:pt idx="31">
                  <c:v>4529659.92</c:v>
                </c:pt>
                <c:pt idx="32">
                  <c:v>4529659.92</c:v>
                </c:pt>
                <c:pt idx="33">
                  <c:v>4589656.92</c:v>
                </c:pt>
                <c:pt idx="34">
                  <c:v>4589656.92</c:v>
                </c:pt>
                <c:pt idx="35">
                  <c:v>4589656.92</c:v>
                </c:pt>
                <c:pt idx="36">
                  <c:v>4589656.92</c:v>
                </c:pt>
                <c:pt idx="37">
                  <c:v>4589656.92</c:v>
                </c:pt>
                <c:pt idx="38">
                  <c:v>4589656.92</c:v>
                </c:pt>
                <c:pt idx="39">
                  <c:v>4649653.92</c:v>
                </c:pt>
                <c:pt idx="40">
                  <c:v>4649653.92</c:v>
                </c:pt>
                <c:pt idx="41">
                  <c:v>4649653.92</c:v>
                </c:pt>
                <c:pt idx="42">
                  <c:v>4649653.92</c:v>
                </c:pt>
                <c:pt idx="43">
                  <c:v>4649653.92</c:v>
                </c:pt>
                <c:pt idx="44">
                  <c:v>4649653.92</c:v>
                </c:pt>
                <c:pt idx="45">
                  <c:v>4649653.92</c:v>
                </c:pt>
                <c:pt idx="46">
                  <c:v>4709650.92</c:v>
                </c:pt>
                <c:pt idx="47">
                  <c:v>4709650.92</c:v>
                </c:pt>
                <c:pt idx="48">
                  <c:v>4709650.92</c:v>
                </c:pt>
                <c:pt idx="49">
                  <c:v>4709650.92</c:v>
                </c:pt>
                <c:pt idx="50">
                  <c:v>4709650.92</c:v>
                </c:pt>
              </c:numCache>
            </c:numRef>
          </c:val>
          <c:smooth val="0"/>
        </c:ser>
        <c:ser>
          <c:idx val="2"/>
          <c:order val="1"/>
          <c:tx>
            <c:strRef>
              <c:f>Sheet1!$C$1</c:f>
              <c:strCache>
                <c:ptCount val="1"/>
                <c:pt idx="0">
                  <c:v>Market Value [ Rs. 43,35,933 ]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25-Jun-2024</c:v>
                </c:pt>
                <c:pt idx="1">
                  <c:v>29-Jun-2024</c:v>
                </c:pt>
                <c:pt idx="2">
                  <c:v>04-Jul-2024</c:v>
                </c:pt>
                <c:pt idx="3">
                  <c:v>08-Jul-2024</c:v>
                </c:pt>
                <c:pt idx="4">
                  <c:v>12-Jul-2024</c:v>
                </c:pt>
                <c:pt idx="5">
                  <c:v>17-Jul-2024</c:v>
                </c:pt>
                <c:pt idx="6">
                  <c:v>21-Jul-2024</c:v>
                </c:pt>
                <c:pt idx="7">
                  <c:v>25-Jul-2024</c:v>
                </c:pt>
                <c:pt idx="8">
                  <c:v>30-Jul-2024</c:v>
                </c:pt>
                <c:pt idx="9">
                  <c:v>03-Aug-2024</c:v>
                </c:pt>
                <c:pt idx="10">
                  <c:v>07-Aug-2024</c:v>
                </c:pt>
                <c:pt idx="11">
                  <c:v>12-Aug-2024</c:v>
                </c:pt>
                <c:pt idx="12">
                  <c:v>16-Aug-2024</c:v>
                </c:pt>
                <c:pt idx="13">
                  <c:v>20-Aug-2024</c:v>
                </c:pt>
                <c:pt idx="14">
                  <c:v>24-Aug-2024</c:v>
                </c:pt>
                <c:pt idx="15">
                  <c:v>29-Aug-2024</c:v>
                </c:pt>
                <c:pt idx="16">
                  <c:v>02-Sep-2024</c:v>
                </c:pt>
                <c:pt idx="17">
                  <c:v>06-Sep-2024</c:v>
                </c:pt>
                <c:pt idx="18">
                  <c:v>11-Sep-2024</c:v>
                </c:pt>
                <c:pt idx="19">
                  <c:v>15-Sep-2024</c:v>
                </c:pt>
                <c:pt idx="20">
                  <c:v>19-Sep-2024</c:v>
                </c:pt>
                <c:pt idx="21">
                  <c:v>24-Sep-2024</c:v>
                </c:pt>
                <c:pt idx="22">
                  <c:v>28-Sep-2024</c:v>
                </c:pt>
                <c:pt idx="23">
                  <c:v>02-Oct-2024</c:v>
                </c:pt>
                <c:pt idx="24">
                  <c:v>07-Oct-2024</c:v>
                </c:pt>
                <c:pt idx="25">
                  <c:v>11-Oct-2024</c:v>
                </c:pt>
                <c:pt idx="26">
                  <c:v>15-Oct-2024</c:v>
                </c:pt>
                <c:pt idx="27">
                  <c:v>20-Oct-2024</c:v>
                </c:pt>
                <c:pt idx="28">
                  <c:v>24-Oct-2024</c:v>
                </c:pt>
                <c:pt idx="29">
                  <c:v>28-Oct-2024</c:v>
                </c:pt>
                <c:pt idx="30">
                  <c:v>02-Nov-2024</c:v>
                </c:pt>
                <c:pt idx="31">
                  <c:v>06-Nov-2024</c:v>
                </c:pt>
                <c:pt idx="32">
                  <c:v>10-Nov-2024</c:v>
                </c:pt>
                <c:pt idx="33">
                  <c:v>15-Nov-2024</c:v>
                </c:pt>
                <c:pt idx="34">
                  <c:v>19-Nov-2024</c:v>
                </c:pt>
                <c:pt idx="35">
                  <c:v>23-Nov-2024</c:v>
                </c:pt>
                <c:pt idx="36">
                  <c:v>28-Nov-2024</c:v>
                </c:pt>
                <c:pt idx="37">
                  <c:v>02-Dec-2024</c:v>
                </c:pt>
                <c:pt idx="38">
                  <c:v>06-Dec-2024</c:v>
                </c:pt>
                <c:pt idx="39">
                  <c:v>10-Dec-2024</c:v>
                </c:pt>
                <c:pt idx="40">
                  <c:v>15-Dec-2024</c:v>
                </c:pt>
                <c:pt idx="41">
                  <c:v>19-Dec-2024</c:v>
                </c:pt>
                <c:pt idx="42">
                  <c:v>23-Dec-2024</c:v>
                </c:pt>
                <c:pt idx="43">
                  <c:v>28-Dec-2024</c:v>
                </c:pt>
                <c:pt idx="44">
                  <c:v>01-Jan-2025</c:v>
                </c:pt>
                <c:pt idx="45">
                  <c:v>05-Jan-2025</c:v>
                </c:pt>
                <c:pt idx="46">
                  <c:v>10-Jan-2025</c:v>
                </c:pt>
                <c:pt idx="47">
                  <c:v>14-Jan-2025</c:v>
                </c:pt>
                <c:pt idx="48">
                  <c:v>18-Jan-2025</c:v>
                </c:pt>
                <c:pt idx="49">
                  <c:v>23-Jan-2025</c:v>
                </c:pt>
                <c:pt idx="50">
                  <c:v>27-Jan-2025</c:v>
                </c:pt>
              </c:strCache>
            </c:strRef>
          </c:cat>
          <c:val>
            <c:numRef>
              <c:f>'Sheet1'!$C$2:$C$52</c:f>
              <c:numCache>
                <c:formatCode>General</c:formatCode>
                <c:ptCount val="51"/>
                <c:pt idx="0">
                  <c:v>1799914</c:v>
                </c:pt>
                <c:pt idx="1">
                  <c:v>3000926</c:v>
                </c:pt>
                <c:pt idx="2">
                  <c:v>4027162</c:v>
                </c:pt>
                <c:pt idx="3">
                  <c:v>4029875</c:v>
                </c:pt>
                <c:pt idx="4">
                  <c:v>4097391</c:v>
                </c:pt>
                <c:pt idx="5">
                  <c:v>4114278</c:v>
                </c:pt>
                <c:pt idx="6">
                  <c:v>3717659</c:v>
                </c:pt>
                <c:pt idx="7">
                  <c:v>4076046</c:v>
                </c:pt>
                <c:pt idx="8">
                  <c:v>4138014</c:v>
                </c:pt>
                <c:pt idx="9">
                  <c:v>4126104</c:v>
                </c:pt>
                <c:pt idx="10">
                  <c:v>4070173</c:v>
                </c:pt>
                <c:pt idx="11">
                  <c:v>4091761</c:v>
                </c:pt>
                <c:pt idx="12">
                  <c:v>4205718</c:v>
                </c:pt>
                <c:pt idx="13">
                  <c:v>4241630</c:v>
                </c:pt>
                <c:pt idx="14">
                  <c:v>4259252</c:v>
                </c:pt>
                <c:pt idx="15">
                  <c:v>4281963</c:v>
                </c:pt>
                <c:pt idx="16">
                  <c:v>4299248</c:v>
                </c:pt>
                <c:pt idx="17">
                  <c:v>4280835</c:v>
                </c:pt>
                <c:pt idx="18">
                  <c:v>4326135</c:v>
                </c:pt>
                <c:pt idx="19">
                  <c:v>4383015</c:v>
                </c:pt>
                <c:pt idx="20">
                  <c:v>4365871</c:v>
                </c:pt>
                <c:pt idx="21">
                  <c:v>4454072</c:v>
                </c:pt>
                <c:pt idx="22">
                  <c:v>4463365</c:v>
                </c:pt>
                <c:pt idx="23">
                  <c:v>4442078</c:v>
                </c:pt>
                <c:pt idx="24">
                  <c:v>4283646</c:v>
                </c:pt>
                <c:pt idx="25">
                  <c:v>4687005</c:v>
                </c:pt>
                <c:pt idx="26">
                  <c:v>4717590</c:v>
                </c:pt>
                <c:pt idx="27">
                  <c:v>4670041</c:v>
                </c:pt>
                <c:pt idx="28">
                  <c:v>4544031</c:v>
                </c:pt>
                <c:pt idx="29">
                  <c:v>4510495</c:v>
                </c:pt>
                <c:pt idx="30">
                  <c:v>4535312</c:v>
                </c:pt>
                <c:pt idx="31">
                  <c:v>4593113</c:v>
                </c:pt>
                <c:pt idx="32">
                  <c:v>4526782</c:v>
                </c:pt>
                <c:pt idx="33">
                  <c:v>4460271</c:v>
                </c:pt>
                <c:pt idx="34">
                  <c:v>4479167</c:v>
                </c:pt>
                <c:pt idx="35">
                  <c:v>4517502</c:v>
                </c:pt>
                <c:pt idx="36">
                  <c:v>4582608</c:v>
                </c:pt>
                <c:pt idx="37">
                  <c:v>4631000</c:v>
                </c:pt>
                <c:pt idx="38">
                  <c:v>4726934</c:v>
                </c:pt>
                <c:pt idx="39">
                  <c:v>4796793</c:v>
                </c:pt>
                <c:pt idx="40">
                  <c:v>4780528</c:v>
                </c:pt>
                <c:pt idx="41">
                  <c:v>4698973</c:v>
                </c:pt>
                <c:pt idx="42">
                  <c:v>4626783</c:v>
                </c:pt>
                <c:pt idx="43">
                  <c:v>4636284</c:v>
                </c:pt>
                <c:pt idx="44">
                  <c:v>4650524</c:v>
                </c:pt>
                <c:pt idx="45">
                  <c:v>4691428</c:v>
                </c:pt>
                <c:pt idx="46">
                  <c:v>4553706</c:v>
                </c:pt>
                <c:pt idx="47">
                  <c:v>4485118</c:v>
                </c:pt>
                <c:pt idx="48">
                  <c:v>4524095</c:v>
                </c:pt>
                <c:pt idx="49">
                  <c:v>4484351</c:v>
                </c:pt>
                <c:pt idx="50">
                  <c:v>4335933</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47,09,651 ]</a:t>
            </a:r>
          </a:p>
        </c:txPr>
      </c:legendEntry>
      <c:legendEntry>
        <c:idx val="1"/>
        <c:txPr>
          <a:bodyPr/>
          <a:lstStyle/>
          <a:p>
            <a:pPr>
              <a:defRPr sz="1400">
                <a:solidFill>
                  <a:prstClr val="black"/>
                </a:solidFill>
                <a:latin typeface="Arial Unicode MS"/>
              </a:defRPr>
            </a:pPr>
            <a:r>
              <a:t>Market Value [ Rs. 43,35,933 ]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47,09,651 ]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25-Jun-2024</c:v>
                </c:pt>
                <c:pt idx="1">
                  <c:v>29-Jun-2024</c:v>
                </c:pt>
                <c:pt idx="2">
                  <c:v>04-Jul-2024</c:v>
                </c:pt>
                <c:pt idx="3">
                  <c:v>08-Jul-2024</c:v>
                </c:pt>
                <c:pt idx="4">
                  <c:v>12-Jul-2024</c:v>
                </c:pt>
                <c:pt idx="5">
                  <c:v>17-Jul-2024</c:v>
                </c:pt>
                <c:pt idx="6">
                  <c:v>21-Jul-2024</c:v>
                </c:pt>
                <c:pt idx="7">
                  <c:v>25-Jul-2024</c:v>
                </c:pt>
                <c:pt idx="8">
                  <c:v>30-Jul-2024</c:v>
                </c:pt>
                <c:pt idx="9">
                  <c:v>03-Aug-2024</c:v>
                </c:pt>
                <c:pt idx="10">
                  <c:v>07-Aug-2024</c:v>
                </c:pt>
                <c:pt idx="11">
                  <c:v>12-Aug-2024</c:v>
                </c:pt>
                <c:pt idx="12">
                  <c:v>16-Aug-2024</c:v>
                </c:pt>
                <c:pt idx="13">
                  <c:v>20-Aug-2024</c:v>
                </c:pt>
                <c:pt idx="14">
                  <c:v>24-Aug-2024</c:v>
                </c:pt>
                <c:pt idx="15">
                  <c:v>29-Aug-2024</c:v>
                </c:pt>
                <c:pt idx="16">
                  <c:v>02-Sep-2024</c:v>
                </c:pt>
                <c:pt idx="17">
                  <c:v>06-Sep-2024</c:v>
                </c:pt>
                <c:pt idx="18">
                  <c:v>11-Sep-2024</c:v>
                </c:pt>
                <c:pt idx="19">
                  <c:v>15-Sep-2024</c:v>
                </c:pt>
                <c:pt idx="20">
                  <c:v>19-Sep-2024</c:v>
                </c:pt>
                <c:pt idx="21">
                  <c:v>24-Sep-2024</c:v>
                </c:pt>
                <c:pt idx="22">
                  <c:v>28-Sep-2024</c:v>
                </c:pt>
                <c:pt idx="23">
                  <c:v>02-Oct-2024</c:v>
                </c:pt>
                <c:pt idx="24">
                  <c:v>07-Oct-2024</c:v>
                </c:pt>
                <c:pt idx="25">
                  <c:v>11-Oct-2024</c:v>
                </c:pt>
                <c:pt idx="26">
                  <c:v>15-Oct-2024</c:v>
                </c:pt>
                <c:pt idx="27">
                  <c:v>20-Oct-2024</c:v>
                </c:pt>
                <c:pt idx="28">
                  <c:v>24-Oct-2024</c:v>
                </c:pt>
                <c:pt idx="29">
                  <c:v>28-Oct-2024</c:v>
                </c:pt>
                <c:pt idx="30">
                  <c:v>02-Nov-2024</c:v>
                </c:pt>
                <c:pt idx="31">
                  <c:v>06-Nov-2024</c:v>
                </c:pt>
                <c:pt idx="32">
                  <c:v>10-Nov-2024</c:v>
                </c:pt>
                <c:pt idx="33">
                  <c:v>15-Nov-2024</c:v>
                </c:pt>
                <c:pt idx="34">
                  <c:v>19-Nov-2024</c:v>
                </c:pt>
                <c:pt idx="35">
                  <c:v>23-Nov-2024</c:v>
                </c:pt>
                <c:pt idx="36">
                  <c:v>28-Nov-2024</c:v>
                </c:pt>
                <c:pt idx="37">
                  <c:v>02-Dec-2024</c:v>
                </c:pt>
                <c:pt idx="38">
                  <c:v>06-Dec-2024</c:v>
                </c:pt>
                <c:pt idx="39">
                  <c:v>10-Dec-2024</c:v>
                </c:pt>
                <c:pt idx="40">
                  <c:v>15-Dec-2024</c:v>
                </c:pt>
                <c:pt idx="41">
                  <c:v>19-Dec-2024</c:v>
                </c:pt>
                <c:pt idx="42">
                  <c:v>23-Dec-2024</c:v>
                </c:pt>
                <c:pt idx="43">
                  <c:v>28-Dec-2024</c:v>
                </c:pt>
                <c:pt idx="44">
                  <c:v>01-Jan-2025</c:v>
                </c:pt>
                <c:pt idx="45">
                  <c:v>05-Jan-2025</c:v>
                </c:pt>
                <c:pt idx="46">
                  <c:v>10-Jan-2025</c:v>
                </c:pt>
                <c:pt idx="47">
                  <c:v>14-Jan-2025</c:v>
                </c:pt>
                <c:pt idx="48">
                  <c:v>18-Jan-2025</c:v>
                </c:pt>
                <c:pt idx="49">
                  <c:v>23-Jan-2025</c:v>
                </c:pt>
                <c:pt idx="50">
                  <c:v>27-Jan-2025</c:v>
                </c:pt>
              </c:strCache>
            </c:strRef>
          </c:cat>
          <c:val>
            <c:numRef>
              <c:f>'Sheet1'!$B$2:$B$52</c:f>
              <c:numCache>
                <c:formatCode>General</c:formatCode>
                <c:ptCount val="51"/>
                <c:pt idx="0">
                  <c:v>1799910</c:v>
                </c:pt>
                <c:pt idx="1">
                  <c:v>2999850</c:v>
                </c:pt>
                <c:pt idx="2">
                  <c:v>3999800</c:v>
                </c:pt>
                <c:pt idx="3">
                  <c:v>3999800</c:v>
                </c:pt>
                <c:pt idx="4">
                  <c:v>4059759.5</c:v>
                </c:pt>
                <c:pt idx="5">
                  <c:v>4059759.5</c:v>
                </c:pt>
                <c:pt idx="6">
                  <c:v>3709759.5</c:v>
                </c:pt>
                <c:pt idx="7">
                  <c:v>4059742</c:v>
                </c:pt>
                <c:pt idx="8">
                  <c:v>4059742</c:v>
                </c:pt>
                <c:pt idx="9">
                  <c:v>4059742</c:v>
                </c:pt>
                <c:pt idx="10">
                  <c:v>4059721.89</c:v>
                </c:pt>
                <c:pt idx="11">
                  <c:v>4059721.89</c:v>
                </c:pt>
                <c:pt idx="12">
                  <c:v>4159716.89</c:v>
                </c:pt>
                <c:pt idx="13">
                  <c:v>4159716.89</c:v>
                </c:pt>
                <c:pt idx="14">
                  <c:v>4159716.89</c:v>
                </c:pt>
                <c:pt idx="15">
                  <c:v>4159716.89</c:v>
                </c:pt>
                <c:pt idx="16">
                  <c:v>4159716.89</c:v>
                </c:pt>
                <c:pt idx="17">
                  <c:v>4159716.89</c:v>
                </c:pt>
                <c:pt idx="18">
                  <c:v>4199714.89</c:v>
                </c:pt>
                <c:pt idx="19">
                  <c:v>4199714.89</c:v>
                </c:pt>
                <c:pt idx="20">
                  <c:v>4199714.89</c:v>
                </c:pt>
                <c:pt idx="21">
                  <c:v>4219713.89</c:v>
                </c:pt>
                <c:pt idx="22">
                  <c:v>4219713.89</c:v>
                </c:pt>
                <c:pt idx="23">
                  <c:v>4219698.89</c:v>
                </c:pt>
                <c:pt idx="24">
                  <c:v>4219688.52</c:v>
                </c:pt>
                <c:pt idx="25">
                  <c:v>4529673.02</c:v>
                </c:pt>
                <c:pt idx="26">
                  <c:v>4529673.02</c:v>
                </c:pt>
                <c:pt idx="27">
                  <c:v>4529659.92</c:v>
                </c:pt>
                <c:pt idx="28">
                  <c:v>4529659.92</c:v>
                </c:pt>
                <c:pt idx="29">
                  <c:v>4529659.92</c:v>
                </c:pt>
                <c:pt idx="30">
                  <c:v>4529659.92</c:v>
                </c:pt>
                <c:pt idx="31">
                  <c:v>4529659.92</c:v>
                </c:pt>
                <c:pt idx="32">
                  <c:v>4529659.92</c:v>
                </c:pt>
                <c:pt idx="33">
                  <c:v>4589656.92</c:v>
                </c:pt>
                <c:pt idx="34">
                  <c:v>4589656.92</c:v>
                </c:pt>
                <c:pt idx="35">
                  <c:v>4589656.92</c:v>
                </c:pt>
                <c:pt idx="36">
                  <c:v>4589656.92</c:v>
                </c:pt>
                <c:pt idx="37">
                  <c:v>4589656.92</c:v>
                </c:pt>
                <c:pt idx="38">
                  <c:v>4589656.92</c:v>
                </c:pt>
                <c:pt idx="39">
                  <c:v>4649653.92</c:v>
                </c:pt>
                <c:pt idx="40">
                  <c:v>4649653.92</c:v>
                </c:pt>
                <c:pt idx="41">
                  <c:v>4649653.92</c:v>
                </c:pt>
                <c:pt idx="42">
                  <c:v>4649653.92</c:v>
                </c:pt>
                <c:pt idx="43">
                  <c:v>4649653.92</c:v>
                </c:pt>
                <c:pt idx="44">
                  <c:v>4649653.92</c:v>
                </c:pt>
                <c:pt idx="45">
                  <c:v>4649653.92</c:v>
                </c:pt>
                <c:pt idx="46">
                  <c:v>4709650.92</c:v>
                </c:pt>
                <c:pt idx="47">
                  <c:v>4709650.92</c:v>
                </c:pt>
                <c:pt idx="48">
                  <c:v>4709650.92</c:v>
                </c:pt>
                <c:pt idx="49">
                  <c:v>4709650.92</c:v>
                </c:pt>
                <c:pt idx="50">
                  <c:v>4709650.92</c:v>
                </c:pt>
              </c:numCache>
            </c:numRef>
          </c:val>
          <c:shape val="box"/>
        </c:ser>
        <c:ser>
          <c:idx val="2"/>
          <c:order val="1"/>
          <c:tx>
            <c:strRef>
              <c:f>Sheet1!$C$1</c:f>
              <c:strCache>
                <c:ptCount val="1"/>
                <c:pt idx="0">
                  <c:v>Market Value [ Rs. 43,35,933 ]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25-Jun-2024</c:v>
                </c:pt>
                <c:pt idx="1">
                  <c:v>29-Jun-2024</c:v>
                </c:pt>
                <c:pt idx="2">
                  <c:v>04-Jul-2024</c:v>
                </c:pt>
                <c:pt idx="3">
                  <c:v>08-Jul-2024</c:v>
                </c:pt>
                <c:pt idx="4">
                  <c:v>12-Jul-2024</c:v>
                </c:pt>
                <c:pt idx="5">
                  <c:v>17-Jul-2024</c:v>
                </c:pt>
                <c:pt idx="6">
                  <c:v>21-Jul-2024</c:v>
                </c:pt>
                <c:pt idx="7">
                  <c:v>25-Jul-2024</c:v>
                </c:pt>
                <c:pt idx="8">
                  <c:v>30-Jul-2024</c:v>
                </c:pt>
                <c:pt idx="9">
                  <c:v>03-Aug-2024</c:v>
                </c:pt>
                <c:pt idx="10">
                  <c:v>07-Aug-2024</c:v>
                </c:pt>
                <c:pt idx="11">
                  <c:v>12-Aug-2024</c:v>
                </c:pt>
                <c:pt idx="12">
                  <c:v>16-Aug-2024</c:v>
                </c:pt>
                <c:pt idx="13">
                  <c:v>20-Aug-2024</c:v>
                </c:pt>
                <c:pt idx="14">
                  <c:v>24-Aug-2024</c:v>
                </c:pt>
                <c:pt idx="15">
                  <c:v>29-Aug-2024</c:v>
                </c:pt>
                <c:pt idx="16">
                  <c:v>02-Sep-2024</c:v>
                </c:pt>
                <c:pt idx="17">
                  <c:v>06-Sep-2024</c:v>
                </c:pt>
                <c:pt idx="18">
                  <c:v>11-Sep-2024</c:v>
                </c:pt>
                <c:pt idx="19">
                  <c:v>15-Sep-2024</c:v>
                </c:pt>
                <c:pt idx="20">
                  <c:v>19-Sep-2024</c:v>
                </c:pt>
                <c:pt idx="21">
                  <c:v>24-Sep-2024</c:v>
                </c:pt>
                <c:pt idx="22">
                  <c:v>28-Sep-2024</c:v>
                </c:pt>
                <c:pt idx="23">
                  <c:v>02-Oct-2024</c:v>
                </c:pt>
                <c:pt idx="24">
                  <c:v>07-Oct-2024</c:v>
                </c:pt>
                <c:pt idx="25">
                  <c:v>11-Oct-2024</c:v>
                </c:pt>
                <c:pt idx="26">
                  <c:v>15-Oct-2024</c:v>
                </c:pt>
                <c:pt idx="27">
                  <c:v>20-Oct-2024</c:v>
                </c:pt>
                <c:pt idx="28">
                  <c:v>24-Oct-2024</c:v>
                </c:pt>
                <c:pt idx="29">
                  <c:v>28-Oct-2024</c:v>
                </c:pt>
                <c:pt idx="30">
                  <c:v>02-Nov-2024</c:v>
                </c:pt>
                <c:pt idx="31">
                  <c:v>06-Nov-2024</c:v>
                </c:pt>
                <c:pt idx="32">
                  <c:v>10-Nov-2024</c:v>
                </c:pt>
                <c:pt idx="33">
                  <c:v>15-Nov-2024</c:v>
                </c:pt>
                <c:pt idx="34">
                  <c:v>19-Nov-2024</c:v>
                </c:pt>
                <c:pt idx="35">
                  <c:v>23-Nov-2024</c:v>
                </c:pt>
                <c:pt idx="36">
                  <c:v>28-Nov-2024</c:v>
                </c:pt>
                <c:pt idx="37">
                  <c:v>02-Dec-2024</c:v>
                </c:pt>
                <c:pt idx="38">
                  <c:v>06-Dec-2024</c:v>
                </c:pt>
                <c:pt idx="39">
                  <c:v>10-Dec-2024</c:v>
                </c:pt>
                <c:pt idx="40">
                  <c:v>15-Dec-2024</c:v>
                </c:pt>
                <c:pt idx="41">
                  <c:v>19-Dec-2024</c:v>
                </c:pt>
                <c:pt idx="42">
                  <c:v>23-Dec-2024</c:v>
                </c:pt>
                <c:pt idx="43">
                  <c:v>28-Dec-2024</c:v>
                </c:pt>
                <c:pt idx="44">
                  <c:v>01-Jan-2025</c:v>
                </c:pt>
                <c:pt idx="45">
                  <c:v>05-Jan-2025</c:v>
                </c:pt>
                <c:pt idx="46">
                  <c:v>10-Jan-2025</c:v>
                </c:pt>
                <c:pt idx="47">
                  <c:v>14-Jan-2025</c:v>
                </c:pt>
                <c:pt idx="48">
                  <c:v>18-Jan-2025</c:v>
                </c:pt>
                <c:pt idx="49">
                  <c:v>23-Jan-2025</c:v>
                </c:pt>
                <c:pt idx="50">
                  <c:v>27-Jan-2025</c:v>
                </c:pt>
              </c:strCache>
            </c:strRef>
          </c:cat>
          <c:val>
            <c:numRef>
              <c:f>'Sheet1'!$C$2:$C$52</c:f>
              <c:numCache>
                <c:formatCode>General</c:formatCode>
                <c:ptCount val="51"/>
                <c:pt idx="0">
                  <c:v>1799914</c:v>
                </c:pt>
                <c:pt idx="1">
                  <c:v>3000926</c:v>
                </c:pt>
                <c:pt idx="2">
                  <c:v>4027162</c:v>
                </c:pt>
                <c:pt idx="3">
                  <c:v>4029875</c:v>
                </c:pt>
                <c:pt idx="4">
                  <c:v>4097391</c:v>
                </c:pt>
                <c:pt idx="5">
                  <c:v>4114278</c:v>
                </c:pt>
                <c:pt idx="6">
                  <c:v>3717659</c:v>
                </c:pt>
                <c:pt idx="7">
                  <c:v>4076046</c:v>
                </c:pt>
                <c:pt idx="8">
                  <c:v>4138014</c:v>
                </c:pt>
                <c:pt idx="9">
                  <c:v>4126104</c:v>
                </c:pt>
                <c:pt idx="10">
                  <c:v>4070173</c:v>
                </c:pt>
                <c:pt idx="11">
                  <c:v>4091761</c:v>
                </c:pt>
                <c:pt idx="12">
                  <c:v>4205718</c:v>
                </c:pt>
                <c:pt idx="13">
                  <c:v>4241630</c:v>
                </c:pt>
                <c:pt idx="14">
                  <c:v>4259252</c:v>
                </c:pt>
                <c:pt idx="15">
                  <c:v>4281963</c:v>
                </c:pt>
                <c:pt idx="16">
                  <c:v>4299248</c:v>
                </c:pt>
                <c:pt idx="17">
                  <c:v>4280835</c:v>
                </c:pt>
                <c:pt idx="18">
                  <c:v>4326135</c:v>
                </c:pt>
                <c:pt idx="19">
                  <c:v>4383015</c:v>
                </c:pt>
                <c:pt idx="20">
                  <c:v>4365871</c:v>
                </c:pt>
                <c:pt idx="21">
                  <c:v>4454072</c:v>
                </c:pt>
                <c:pt idx="22">
                  <c:v>4463365</c:v>
                </c:pt>
                <c:pt idx="23">
                  <c:v>4442078</c:v>
                </c:pt>
                <c:pt idx="24">
                  <c:v>4283646</c:v>
                </c:pt>
                <c:pt idx="25">
                  <c:v>4687005</c:v>
                </c:pt>
                <c:pt idx="26">
                  <c:v>4717590</c:v>
                </c:pt>
                <c:pt idx="27">
                  <c:v>4670041</c:v>
                </c:pt>
                <c:pt idx="28">
                  <c:v>4544031</c:v>
                </c:pt>
                <c:pt idx="29">
                  <c:v>4510495</c:v>
                </c:pt>
                <c:pt idx="30">
                  <c:v>4535312</c:v>
                </c:pt>
                <c:pt idx="31">
                  <c:v>4593113</c:v>
                </c:pt>
                <c:pt idx="32">
                  <c:v>4526782</c:v>
                </c:pt>
                <c:pt idx="33">
                  <c:v>4460271</c:v>
                </c:pt>
                <c:pt idx="34">
                  <c:v>4479167</c:v>
                </c:pt>
                <c:pt idx="35">
                  <c:v>4517502</c:v>
                </c:pt>
                <c:pt idx="36">
                  <c:v>4582608</c:v>
                </c:pt>
                <c:pt idx="37">
                  <c:v>4631000</c:v>
                </c:pt>
                <c:pt idx="38">
                  <c:v>4726934</c:v>
                </c:pt>
                <c:pt idx="39">
                  <c:v>4796793</c:v>
                </c:pt>
                <c:pt idx="40">
                  <c:v>4780528</c:v>
                </c:pt>
                <c:pt idx="41">
                  <c:v>4698973</c:v>
                </c:pt>
                <c:pt idx="42">
                  <c:v>4626783</c:v>
                </c:pt>
                <c:pt idx="43">
                  <c:v>4636284</c:v>
                </c:pt>
                <c:pt idx="44">
                  <c:v>4650524</c:v>
                </c:pt>
                <c:pt idx="45">
                  <c:v>4691428</c:v>
                </c:pt>
                <c:pt idx="46">
                  <c:v>4553706</c:v>
                </c:pt>
                <c:pt idx="47">
                  <c:v>4485118</c:v>
                </c:pt>
                <c:pt idx="48">
                  <c:v>4524095</c:v>
                </c:pt>
                <c:pt idx="49">
                  <c:v>4484351</c:v>
                </c:pt>
                <c:pt idx="50">
                  <c:v>4335933</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47,09,651 ]</a:t>
            </a:r>
          </a:p>
        </c:txPr>
      </c:legendEntry>
      <c:legendEntry>
        <c:idx val="1"/>
        <c:txPr>
          <a:bodyPr/>
          <a:lstStyle/>
          <a:p>
            <a:pPr>
              <a:defRPr sz="1400">
                <a:solidFill>
                  <a:prstClr val="black"/>
                </a:solidFill>
                <a:latin typeface="Arial Unicode MS"/>
              </a:defRPr>
            </a:pPr>
            <a:r>
              <a:t>Market Value [ Rs. 43,35,933 ]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37,47,614 [86.43 %]</c:v>
                </c:pt>
                <c:pt idx="1">
                  <c:v>Debt -  Rs. 3,60,329 [8.31 %]</c:v>
                </c:pt>
              </c:strCache>
            </c:strRef>
          </c:cat>
          <c:val>
            <c:numRef>
              <c:f>'Sheet1'!$C$2:$C$3</c:f>
              <c:numCache>
                <c:formatCode>General</c:formatCode>
                <c:ptCount val="2"/>
                <c:pt idx="0">
                  <c:v>86.43</c:v>
                </c:pt>
                <c:pt idx="1">
                  <c:v>8.31</c:v>
                </c:pt>
              </c:numCache>
            </c:numRef>
          </c:val>
          <c:dPt>
            <c:idx val="0"/>
            <c:invertIfNegative/>
          </c:dPt>
          <c:dPt>
            <c:idx val="1"/>
            <c:invertIfNegative/>
          </c:dPt>
        </c:ser>
      </c:pie3DChart>
    </c:plotArea>
    <c:legend>
      <c:legendPos val="r"/>
      <c:legendEntry>
        <c:idx val="0"/>
        <c:txPr>
          <a:bodyPr/>
          <a:lstStyle/>
          <a:p>
            <a:pPr>
              <a:defRPr/>
            </a:pPr>
            <a:r>
              <a:t>Equity -  Rs. 37,47,614 [86.43 %]</a:t>
            </a:r>
          </a:p>
        </c:txPr>
      </c:legendEntry>
      <c:legendEntry>
        <c:idx val="1"/>
        <c:txPr>
          <a:bodyPr/>
          <a:lstStyle/>
          <a:p>
            <a:pPr>
              <a:defRPr/>
            </a:pPr>
            <a:r>
              <a:t>Debt -  Rs. 3,60,329 [8.31 %]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46.42 %</c:v>
                </c:pt>
                <c:pt idx="1">
                  <c:v>Mid Cap : 31.46 %</c:v>
                </c:pt>
                <c:pt idx="2">
                  <c:v>Small Cap : 22.11 %</c:v>
                </c:pt>
              </c:strCache>
            </c:strRef>
          </c:cat>
          <c:val>
            <c:numRef>
              <c:f>'Sheet1'!$C$2:$C$4</c:f>
              <c:numCache>
                <c:formatCode>General</c:formatCode>
                <c:ptCount val="3"/>
                <c:pt idx="0">
                  <c:v>46.4200187460234</c:v>
                </c:pt>
                <c:pt idx="1">
                  <c:v>31.4622844221075</c:v>
                </c:pt>
                <c:pt idx="2">
                  <c:v>22.1143459923033</c:v>
                </c:pt>
              </c:numCache>
            </c:numRef>
          </c:val>
          <c:dPt>
            <c:idx val="0"/>
            <c:invertIfNegative/>
          </c:dPt>
          <c:dPt>
            <c:idx val="1"/>
            <c:invertIfNegative/>
          </c:dPt>
          <c:dPt>
            <c:idx val="2"/>
            <c:invertIfNegative/>
          </c:dPt>
        </c:ser>
      </c:pie3DChart>
    </c:plotArea>
    <c:legend>
      <c:legendPos val="r"/>
      <c:legendEntry>
        <c:idx val="0"/>
        <c:txPr>
          <a:bodyPr/>
          <a:lstStyle/>
          <a:p>
            <a:pPr>
              <a:defRPr/>
            </a:pPr>
            <a:r>
              <a:t>Large Cap : 46.42 %</a:t>
            </a:r>
          </a:p>
        </c:txPr>
      </c:legendEntry>
      <c:legendEntry>
        <c:idx val="1"/>
        <c:txPr>
          <a:bodyPr/>
          <a:lstStyle/>
          <a:p>
            <a:pPr>
              <a:defRPr/>
            </a:pPr>
            <a:r>
              <a:t>Mid Cap : 31.46 %</a:t>
            </a:r>
          </a:p>
        </c:txPr>
      </c:legendEntry>
      <c:legendEntry>
        <c:idx val="2"/>
        <c:txPr>
          <a:bodyPr/>
          <a:lstStyle/>
          <a:p>
            <a:pPr>
              <a:defRPr/>
            </a:pPr>
            <a:r>
              <a:t>Small Cap : 22.11 %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Automobile</c:v>
                </c:pt>
                <c:pt idx="3">
                  <c:v>Finance &amp; Investments</c:v>
                </c:pt>
                <c:pt idx="4">
                  <c:v>Retail</c:v>
                </c:pt>
                <c:pt idx="5">
                  <c:v>Pharma &amp; Biotech</c:v>
                </c:pt>
                <c:pt idx="6">
                  <c:v>Cash</c:v>
                </c:pt>
                <c:pt idx="7">
                  <c:v>Energy</c:v>
                </c:pt>
                <c:pt idx="8">
                  <c:v>SERVICES</c:v>
                </c:pt>
                <c:pt idx="9">
                  <c:v>Construction</c:v>
                </c:pt>
              </c:strCache>
            </c:strRef>
          </c:cat>
          <c:val>
            <c:numRef>
              <c:f>'Sheet1'!$B$2:$B$11</c:f>
              <c:numCache>
                <c:formatCode>General</c:formatCode>
                <c:ptCount val="10"/>
                <c:pt idx="0">
                  <c:v>15.296993212641</c:v>
                </c:pt>
                <c:pt idx="1">
                  <c:v>7.70113812479365</c:v>
                </c:pt>
                <c:pt idx="2">
                  <c:v>7.3551326403249</c:v>
                </c:pt>
                <c:pt idx="3">
                  <c:v>5.94596051803608</c:v>
                </c:pt>
                <c:pt idx="4">
                  <c:v>5.87096825464222</c:v>
                </c:pt>
                <c:pt idx="5">
                  <c:v>5.30494927851417</c:v>
                </c:pt>
                <c:pt idx="6">
                  <c:v>5.07645009389959</c:v>
                </c:pt>
                <c:pt idx="7">
                  <c:v>3.64378662193016</c:v>
                </c:pt>
                <c:pt idx="8">
                  <c:v>3.50373830540479</c:v>
                </c:pt>
                <c:pt idx="9">
                  <c:v>3.25801721457725</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'Sheet1'!$A$2:$A$8</c:f>
              <c:strCache>
                <c:ptCount val="7"/>
                <c:pt idx="0">
                  <c:v>Kotak Mutual Fund [28.96]</c:v>
                </c:pt>
                <c:pt idx="1">
                  <c:v>HDFC Mutual Fund [23.76]</c:v>
                </c:pt>
                <c:pt idx="2">
                  <c:v>Nippon India Mutual Fund [21.73]</c:v>
                </c:pt>
                <c:pt idx="3">
                  <c:v>Mahindra Manulife Mutual Fund [12.26]</c:v>
                </c:pt>
                <c:pt idx="4">
                  <c:v>Franklin Templeton Mutual Fund [6.36]</c:v>
                </c:pt>
                <c:pt idx="5">
                  <c:v>Bandhan Mutual Fund [4.02]</c:v>
                </c:pt>
                <c:pt idx="6">
                  <c:v>HSBC Mutual Fund [2.91]</c:v>
                </c:pt>
              </c:strCache>
            </c:strRef>
          </c:cat>
          <c:val>
            <c:numRef>
              <c:f>'Sheet1'!$B$2:$B$8</c:f>
              <c:numCache>
                <c:formatCode>General</c:formatCode>
                <c:ptCount val="7"/>
                <c:pt idx="0">
                  <c:v>28.96</c:v>
                </c:pt>
                <c:pt idx="1">
                  <c:v>23.76</c:v>
                </c:pt>
                <c:pt idx="2">
                  <c:v>21.73</c:v>
                </c:pt>
                <c:pt idx="3">
                  <c:v>12.26</c:v>
                </c:pt>
                <c:pt idx="4">
                  <c:v>6.36</c:v>
                </c:pt>
                <c:pt idx="5">
                  <c:v>4.02</c:v>
                </c:pt>
                <c:pt idx="6">
                  <c:v>2.91</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MILIND VILAS LADE</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4.05%</a:t>
                      </a:r>
                    </a:p>
                  </a:txBody>
                  <a:tcPr anchor="ctr">
                    <a:solidFill>
                      <a:srgbClr val="D5E3CF"/>
                    </a:solidFill>
                  </a:tcPr>
                </a:tc>
                <a:tc>
                  <a:txBody>
                    <a:bodyPr anchorCtr="0"/>
                    <a:lstStyle/>
                    <a:p>
                      <a:pPr algn="r"/>
                      <a:r>
                        <a:rPr dirty="1">
                          <a:solidFill>
                            <a:srgbClr val="000000"/>
                          </a:solidFill>
                        </a:rPr>
                        <a:t>1,75,420</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2.62%</a:t>
                      </a:r>
                    </a:p>
                  </a:txBody>
                  <a:tcPr anchor="ctr">
                    <a:solidFill>
                      <a:srgbClr val="D5E3CF"/>
                    </a:solidFill>
                  </a:tcPr>
                </a:tc>
                <a:tc>
                  <a:txBody>
                    <a:bodyPr anchorCtr="0"/>
                    <a:lstStyle/>
                    <a:p>
                      <a:pPr algn="r"/>
                      <a:r>
                        <a:rPr dirty="1">
                          <a:solidFill>
                            <a:srgbClr val="000000"/>
                          </a:solidFill>
                        </a:rPr>
                        <a:t>1,13,386</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2.54%</a:t>
                      </a:r>
                    </a:p>
                  </a:txBody>
                  <a:tcPr anchor="ctr">
                    <a:solidFill>
                      <a:srgbClr val="D5E3CF"/>
                    </a:solidFill>
                  </a:tcPr>
                </a:tc>
                <a:tc>
                  <a:txBody>
                    <a:bodyPr anchorCtr="0"/>
                    <a:lstStyle/>
                    <a:p>
                      <a:pPr algn="r"/>
                      <a:r>
                        <a:rPr dirty="1">
                          <a:solidFill>
                            <a:srgbClr val="000000"/>
                          </a:solidFill>
                        </a:rPr>
                        <a:t>1,10,285</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2.02%</a:t>
                      </a:r>
                    </a:p>
                  </a:txBody>
                  <a:tcPr anchor="ctr">
                    <a:solidFill>
                      <a:srgbClr val="D5E3CF"/>
                    </a:solidFill>
                  </a:tcPr>
                </a:tc>
                <a:tc>
                  <a:txBody>
                    <a:bodyPr anchorCtr="0"/>
                    <a:lstStyle/>
                    <a:p>
                      <a:pPr algn="r"/>
                      <a:r>
                        <a:rPr dirty="1">
                          <a:solidFill>
                            <a:srgbClr val="000000"/>
                          </a:solidFill>
                        </a:rPr>
                        <a:t>87,559</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NTPC Limited</a:t>
                      </a:r>
                    </a:p>
                  </a:txBody>
                  <a:tcPr anchor="ctr">
                    <a:solidFill>
                      <a:srgbClr val="D5E3CF"/>
                    </a:solidFill>
                  </a:tcPr>
                </a:tc>
                <a:tc>
                  <a:txBody>
                    <a:bodyPr anchorCtr="0"/>
                    <a:lstStyle/>
                    <a:p>
                      <a:pPr algn="ctr"/>
                      <a:r>
                        <a:rPr dirty="1">
                          <a:solidFill>
                            <a:srgbClr val="000000"/>
                          </a:solidFill>
                        </a:rPr>
                        <a:t>1.68%</a:t>
                      </a:r>
                    </a:p>
                  </a:txBody>
                  <a:tcPr anchor="ctr">
                    <a:solidFill>
                      <a:srgbClr val="D5E3CF"/>
                    </a:solidFill>
                  </a:tcPr>
                </a:tc>
                <a:tc>
                  <a:txBody>
                    <a:bodyPr anchorCtr="0"/>
                    <a:lstStyle/>
                    <a:p>
                      <a:pPr algn="r"/>
                      <a:r>
                        <a:rPr dirty="1">
                          <a:solidFill>
                            <a:srgbClr val="000000"/>
                          </a:solidFill>
                        </a:rPr>
                        <a:t>72,840</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Maruti Suzuki India Limited</a:t>
                      </a:r>
                    </a:p>
                  </a:txBody>
                  <a:tcPr anchor="ctr">
                    <a:solidFill>
                      <a:srgbClr val="D5E3CF"/>
                    </a:solidFill>
                  </a:tcPr>
                </a:tc>
                <a:tc>
                  <a:txBody>
                    <a:bodyPr anchorCtr="0"/>
                    <a:lstStyle/>
                    <a:p>
                      <a:pPr algn="ctr"/>
                      <a:r>
                        <a:rPr dirty="1">
                          <a:solidFill>
                            <a:srgbClr val="000000"/>
                          </a:solidFill>
                        </a:rPr>
                        <a:t>1.41%</a:t>
                      </a:r>
                    </a:p>
                  </a:txBody>
                  <a:tcPr anchor="ctr">
                    <a:solidFill>
                      <a:srgbClr val="D5E3CF"/>
                    </a:solidFill>
                  </a:tcPr>
                </a:tc>
                <a:tc>
                  <a:txBody>
                    <a:bodyPr anchorCtr="0"/>
                    <a:lstStyle/>
                    <a:p>
                      <a:pPr algn="r"/>
                      <a:r>
                        <a:rPr dirty="1">
                          <a:solidFill>
                            <a:srgbClr val="000000"/>
                          </a:solidFill>
                        </a:rPr>
                        <a:t>61,119</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1.32%</a:t>
                      </a:r>
                    </a:p>
                  </a:txBody>
                  <a:tcPr anchor="ctr">
                    <a:solidFill>
                      <a:srgbClr val="D5E3CF"/>
                    </a:solidFill>
                  </a:tcPr>
                </a:tc>
                <a:tc>
                  <a:txBody>
                    <a:bodyPr anchorCtr="0"/>
                    <a:lstStyle/>
                    <a:p>
                      <a:pPr algn="r"/>
                      <a:r>
                        <a:rPr dirty="1">
                          <a:solidFill>
                            <a:srgbClr val="000000"/>
                          </a:solidFill>
                        </a:rPr>
                        <a:t>57,340</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ITC Limited</a:t>
                      </a:r>
                    </a:p>
                  </a:txBody>
                  <a:tcPr anchor="ctr">
                    <a:solidFill>
                      <a:srgbClr val="D5E3CF"/>
                    </a:solidFill>
                  </a:tcPr>
                </a:tc>
                <a:tc>
                  <a:txBody>
                    <a:bodyPr anchorCtr="0"/>
                    <a:lstStyle/>
                    <a:p>
                      <a:pPr algn="ctr"/>
                      <a:r>
                        <a:rPr dirty="1">
                          <a:solidFill>
                            <a:srgbClr val="000000"/>
                          </a:solidFill>
                        </a:rPr>
                        <a:t>1.31%</a:t>
                      </a:r>
                    </a:p>
                  </a:txBody>
                  <a:tcPr anchor="ctr">
                    <a:solidFill>
                      <a:srgbClr val="D5E3CF"/>
                    </a:solidFill>
                  </a:tcPr>
                </a:tc>
                <a:tc>
                  <a:txBody>
                    <a:bodyPr anchorCtr="0"/>
                    <a:lstStyle/>
                    <a:p>
                      <a:pPr algn="r"/>
                      <a:r>
                        <a:rPr dirty="1">
                          <a:solidFill>
                            <a:srgbClr val="000000"/>
                          </a:solidFill>
                        </a:rPr>
                        <a:t>56,788</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1.31%</a:t>
                      </a:r>
                    </a:p>
                  </a:txBody>
                  <a:tcPr anchor="ctr">
                    <a:solidFill>
                      <a:srgbClr val="D5E3CF"/>
                    </a:solidFill>
                  </a:tcPr>
                </a:tc>
                <a:tc>
                  <a:txBody>
                    <a:bodyPr anchorCtr="0"/>
                    <a:lstStyle/>
                    <a:p>
                      <a:pPr algn="r"/>
                      <a:r>
                        <a:rPr dirty="1">
                          <a:solidFill>
                            <a:srgbClr val="000000"/>
                          </a:solidFill>
                        </a:rPr>
                        <a:t>56,714</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POWER FINANCE CORPORATION  LTD</a:t>
                      </a:r>
                    </a:p>
                  </a:txBody>
                  <a:tcPr anchor="ctr">
                    <a:solidFill>
                      <a:srgbClr val="D5E3CF"/>
                    </a:solidFill>
                  </a:tcPr>
                </a:tc>
                <a:tc>
                  <a:txBody>
                    <a:bodyPr anchorCtr="0"/>
                    <a:lstStyle/>
                    <a:p>
                      <a:pPr algn="ctr"/>
                      <a:r>
                        <a:rPr dirty="1">
                          <a:solidFill>
                            <a:srgbClr val="000000"/>
                          </a:solidFill>
                        </a:rPr>
                        <a:t>1.17%</a:t>
                      </a:r>
                    </a:p>
                  </a:txBody>
                  <a:tcPr anchor="ctr">
                    <a:solidFill>
                      <a:srgbClr val="D5E3CF"/>
                    </a:solidFill>
                  </a:tcPr>
                </a:tc>
                <a:tc>
                  <a:txBody>
                    <a:bodyPr anchorCtr="0"/>
                    <a:lstStyle/>
                    <a:p>
                      <a:pPr algn="r"/>
                      <a:r>
                        <a:rPr dirty="1">
                          <a:solidFill>
                            <a:srgbClr val="000000"/>
                          </a:solidFill>
                        </a:rPr>
                        <a:t>50,871</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19.43%</a:t>
                      </a:r>
                    </a:p>
                  </a:txBody>
                  <a:tcPr>
                    <a:solidFill>
                      <a:srgbClr val="70AD47"/>
                    </a:solidFill>
                  </a:tcPr>
                </a:tc>
                <a:tc>
                  <a:txBody>
                    <a:bodyPr anchorCtr="0"/>
                    <a:lstStyle/>
                    <a:p>
                      <a:pPr algn="r"/>
                      <a:r>
                        <a:rPr dirty="1">
                          <a:solidFill>
                            <a:srgbClr val="FFFFFF"/>
                          </a:solidFill>
                        </a:rPr>
                        <a:t>8,42,324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LADE MADHU MILIND</a:t>
                      </a:r>
                    </a:p>
                  </a:txBody>
                  <a:tcPr>
                    <a:solidFill>
                      <a:srgbClr val="D5E3CF"/>
                    </a:solidFill>
                  </a:tcPr>
                </a:tc>
                <a:tc>
                  <a:txBody>
                    <a:bodyPr anchorCtr="0"/>
                    <a:lstStyle/>
                    <a:p>
                      <a:pPr algn="r"/>
                      <a:r>
                        <a:rPr sz="1600" dirty="1">
                          <a:solidFill>
                            <a:srgbClr val="000000"/>
                          </a:solidFill>
                          <a:latin typeface="Arial"/>
                        </a:rPr>
                        <a:t>10,61,327</a:t>
                      </a:r>
                    </a:p>
                  </a:txBody>
                  <a:tcPr>
                    <a:solidFill>
                      <a:srgbClr val="D5E3CF"/>
                    </a:solidFill>
                  </a:tcPr>
                </a:tc>
                <a:tc>
                  <a:txBody>
                    <a:bodyPr anchorCtr="0"/>
                    <a:lstStyle/>
                    <a:p>
                      <a:pPr algn="r"/>
                      <a:r>
                        <a:rPr sz="1600" dirty="1">
                          <a:solidFill>
                            <a:srgbClr val="000000"/>
                          </a:solidFill>
                          <a:latin typeface="Arial"/>
                        </a:rPr>
                        <a:t>9,53,746</a:t>
                      </a:r>
                    </a:p>
                  </a:txBody>
                  <a:tcPr>
                    <a:solidFill>
                      <a:srgbClr val="D5E3CF"/>
                    </a:solidFill>
                  </a:tcPr>
                </a:tc>
                <a:tc>
                  <a:txBody>
                    <a:bodyPr anchorCtr="0"/>
                    <a:lstStyle/>
                    <a:p>
                      <a:pPr algn="r"/>
                      <a:r>
                        <a:rPr sz="1600" dirty="1">
                          <a:solidFill>
                            <a:srgbClr val="000000"/>
                          </a:solidFill>
                          <a:latin typeface="Arial"/>
                        </a:rPr>
                        <a:t>-27.52</a:t>
                      </a:r>
                    </a:p>
                  </a:txBody>
                  <a:tcPr>
                    <a:solidFill>
                      <a:srgbClr val="D5E3CF"/>
                    </a:solidFill>
                  </a:tcPr>
                </a:tc>
                <a:tc>
                  <a:txBody>
                    <a:bodyPr anchorCtr="0"/>
                    <a:lstStyle/>
                    <a:p>
                      <a:pPr algn="r"/>
                      <a:r>
                        <a:rPr sz="1600" dirty="1">
                          <a:solidFill>
                            <a:srgbClr val="000000"/>
                          </a:solidFill>
                          <a:latin typeface="Arial"/>
                        </a:rPr>
                        <a:t>22.43</a:t>
                      </a:r>
                    </a:p>
                  </a:txBody>
                  <a:tcPr>
                    <a:solidFill>
                      <a:srgbClr val="D5E3CF"/>
                    </a:solidFill>
                  </a:tcPr>
                </a:tc>
              </a:tr>
              <a:tr h="317500">
                <a:tc>
                  <a:txBody>
                    <a:bodyPr anchorCtr="0"/>
                    <a:lstStyle/>
                    <a:p>
                      <a:pPr algn="ctr"/>
                      <a:r>
                        <a:rPr sz="1600" dirty="1">
                          <a:solidFill>
                            <a:srgbClr val="000000"/>
                          </a:solidFill>
                        </a:rPr>
                        <a:t>2</a:t>
                      </a:r>
                    </a:p>
                  </a:txBody>
                  <a:tcPr>
                    <a:solidFill>
                      <a:srgbClr val="D5E3CF"/>
                    </a:solidFill>
                  </a:tcPr>
                </a:tc>
                <a:tc>
                  <a:txBody>
                    <a:bodyPr anchorCtr="0"/>
                    <a:lstStyle/>
                    <a:p>
                      <a:pPr algn="l"/>
                      <a:r>
                        <a:rPr sz="1600" dirty="1">
                          <a:solidFill>
                            <a:srgbClr val="000000"/>
                          </a:solidFill>
                        </a:rPr>
                        <a:t>MILIND VILAS LADE</a:t>
                      </a:r>
                    </a:p>
                  </a:txBody>
                  <a:tcPr>
                    <a:solidFill>
                      <a:srgbClr val="D5E3CF"/>
                    </a:solidFill>
                  </a:tcPr>
                </a:tc>
                <a:tc>
                  <a:txBody>
                    <a:bodyPr anchorCtr="0"/>
                    <a:lstStyle/>
                    <a:p>
                      <a:pPr algn="r"/>
                      <a:r>
                        <a:rPr sz="1600" dirty="1">
                          <a:solidFill>
                            <a:srgbClr val="000000"/>
                          </a:solidFill>
                        </a:rPr>
                        <a:t>36,70,237</a:t>
                      </a:r>
                    </a:p>
                  </a:txBody>
                  <a:tcPr>
                    <a:solidFill>
                      <a:srgbClr val="D5E3CF"/>
                    </a:solidFill>
                  </a:tcPr>
                </a:tc>
                <a:tc>
                  <a:txBody>
                    <a:bodyPr anchorCtr="0"/>
                    <a:lstStyle/>
                    <a:p>
                      <a:pPr algn="r"/>
                      <a:r>
                        <a:rPr sz="1600" dirty="1">
                          <a:solidFill>
                            <a:srgbClr val="000000"/>
                          </a:solidFill>
                        </a:rPr>
                        <a:t>33,82,185</a:t>
                      </a:r>
                    </a:p>
                  </a:txBody>
                  <a:tcPr>
                    <a:solidFill>
                      <a:srgbClr val="D5E3CF"/>
                    </a:solidFill>
                  </a:tcPr>
                </a:tc>
                <a:tc>
                  <a:txBody>
                    <a:bodyPr anchorCtr="0"/>
                    <a:lstStyle/>
                    <a:p>
                      <a:pPr algn="r"/>
                      <a:r>
                        <a:rPr sz="1600" dirty="1">
                          <a:solidFill>
                            <a:srgbClr val="000000"/>
                          </a:solidFill>
                        </a:rPr>
                        <a:t>-15.48</a:t>
                      </a:r>
                    </a:p>
                  </a:txBody>
                  <a:tcPr>
                    <a:solidFill>
                      <a:srgbClr val="D5E3CF"/>
                    </a:solidFill>
                  </a:tcPr>
                </a:tc>
                <a:tc>
                  <a:txBody>
                    <a:bodyPr anchorCtr="0"/>
                    <a:lstStyle/>
                    <a:p>
                      <a:pPr algn="r"/>
                      <a:r>
                        <a:rPr sz="1600" dirty="1">
                          <a:solidFill>
                            <a:srgbClr val="000000"/>
                          </a:solidFill>
                        </a:rPr>
                        <a:t>77.57</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47,31,565</a:t>
                      </a:r>
                    </a:p>
                  </a:txBody>
                  <a:tcPr>
                    <a:solidFill>
                      <a:srgbClr val="70AD47"/>
                    </a:solidFill>
                  </a:tcPr>
                </a:tc>
                <a:tc>
                  <a:txBody>
                    <a:bodyPr anchorCtr="0"/>
                    <a:lstStyle/>
                    <a:p>
                      <a:pPr algn="r"/>
                      <a:r>
                        <a:rPr sz="1600" dirty="1">
                          <a:solidFill>
                            <a:srgbClr val="FFFFFF"/>
                          </a:solidFill>
                          <a:latin typeface="Arial Bold"/>
                        </a:rPr>
                        <a:t>43,35,932</a:t>
                      </a:r>
                    </a:p>
                  </a:txBody>
                  <a:tcPr>
                    <a:solidFill>
                      <a:srgbClr val="70AD47"/>
                    </a:solidFill>
                  </a:tcPr>
                </a:tc>
                <a:tc>
                  <a:txBody>
                    <a:bodyPr anchorCtr="0"/>
                    <a:lstStyle/>
                    <a:p>
                      <a:pPr algn="r"/>
                      <a:r>
                        <a:rPr sz="1600" dirty="1">
                          <a:solidFill>
                            <a:srgbClr val="FFFFFF"/>
                          </a:solidFill>
                          <a:latin typeface="Arial Bold"/>
                        </a:rPr>
                        <a:t>-17.57</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2560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c>
                  <a:txBody>
                    <a:bodyPr anchorCtr="0"/>
                    <a:lstStyle/>
                    <a:p>
                      <a:pPr algn="l"/>
                      <a:r>
                        <a:rPr sz="900" dirty="1">
                          <a:solidFill>
                            <a:srgbClr val="000000"/>
                          </a:solidFill>
                          <a:latin typeface="Arial"/>
                        </a:rPr>
                        <a:t>14966346/31</a:t>
                      </a:r>
                    </a:p>
                  </a:txBody>
                  <a:tcPr>
                    <a:solidFill>
                      <a:srgbClr val="D5E3CF"/>
                    </a:solidFill>
                  </a:tcPr>
                </a:tc>
                <a:tc>
                  <a:txBody>
                    <a:bodyPr anchorCtr="0"/>
                    <a:lstStyle/>
                    <a:p>
                      <a:pPr algn="l"/>
                      <a:r>
                        <a:rPr sz="900" dirty="1">
                          <a:solidFill>
                            <a:srgbClr val="000000"/>
                          </a:solidFill>
                          <a:latin typeface="Arial"/>
                        </a:rPr>
                        <a:t>Kotak Multi Asset Allocation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xxxxxxxxxx97886</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c>
                  <a:txBody>
                    <a:bodyPr anchorCtr="0"/>
                    <a:lstStyle/>
                    <a:p>
                      <a:pPr algn="l"/>
                      <a:r>
                        <a:rPr sz="900" dirty="1">
                          <a:solidFill>
                            <a:srgbClr val="000000"/>
                          </a:solidFill>
                          <a:latin typeface="Arial"/>
                        </a:rPr>
                        <a:t>34276738</a:t>
                      </a:r>
                    </a:p>
                  </a:txBody>
                  <a:tcPr>
                    <a:solidFill>
                      <a:srgbClr val="D5E3CF"/>
                    </a:solidFill>
                  </a:tcPr>
                </a:tc>
                <a:tc>
                  <a:txBody>
                    <a:bodyPr anchorCtr="0"/>
                    <a:lstStyle/>
                    <a:p>
                      <a:pPr algn="l"/>
                      <a:r>
                        <a:rPr sz="900" dirty="1">
                          <a:solidFill>
                            <a:srgbClr val="000000"/>
                          </a:solidFill>
                          <a:latin typeface="Arial"/>
                        </a:rPr>
                        <a:t>Franklin India Flexi Cap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xxxxxxxxxx97886</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c>
                  <a:txBody>
                    <a:bodyPr anchorCtr="0"/>
                    <a:lstStyle/>
                    <a:p>
                      <a:pPr algn="l"/>
                      <a:r>
                        <a:rPr sz="900" dirty="1">
                          <a:solidFill>
                            <a:srgbClr val="000000"/>
                          </a:solidFill>
                          <a:latin typeface="Arial"/>
                        </a:rPr>
                        <a:t>4738432/54</a:t>
                      </a:r>
                    </a:p>
                  </a:txBody>
                  <a:tcPr>
                    <a:solidFill>
                      <a:srgbClr val="D5E3CF"/>
                    </a:solidFill>
                  </a:tcPr>
                </a:tc>
                <a:tc>
                  <a:txBody>
                    <a:bodyPr anchorCtr="0"/>
                    <a:lstStyle/>
                    <a:p>
                      <a:pPr algn="l"/>
                      <a:r>
                        <a:rPr sz="900" dirty="1">
                          <a:solidFill>
                            <a:srgbClr val="000000"/>
                          </a:solidFill>
                          <a:latin typeface="Arial"/>
                        </a:rPr>
                        <a:t>Bandhan Small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xxxxxxxxxx97886</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c>
                  <a:txBody>
                    <a:bodyPr anchorCtr="0"/>
                    <a:lstStyle/>
                    <a:p>
                      <a:pPr algn="l"/>
                      <a:r>
                        <a:rPr sz="900" dirty="1">
                          <a:solidFill>
                            <a:srgbClr val="000000"/>
                          </a:solidFill>
                          <a:latin typeface="Arial"/>
                        </a:rPr>
                        <a:t>477369722476</a:t>
                      </a:r>
                    </a:p>
                  </a:txBody>
                  <a:tcPr>
                    <a:solidFill>
                      <a:srgbClr val="D5E3CF"/>
                    </a:solidFill>
                  </a:tcPr>
                </a:tc>
                <a:tc>
                  <a:txBody>
                    <a:bodyPr anchorCtr="0"/>
                    <a:lstStyle/>
                    <a:p>
                      <a:pPr algn="l"/>
                      <a:r>
                        <a:rPr sz="900" dirty="1">
                          <a:solidFill>
                            <a:srgbClr val="000000"/>
                          </a:solidFill>
                          <a:latin typeface="Arial"/>
                        </a:rPr>
                        <a:t>Nippon India Multi Cap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xxxxxxxxxx97886</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c>
                  <a:txBody>
                    <a:bodyPr anchorCtr="0"/>
                    <a:lstStyle/>
                    <a:p>
                      <a:pPr algn="l"/>
                      <a:r>
                        <a:rPr sz="900" dirty="1">
                          <a:solidFill>
                            <a:srgbClr val="000000"/>
                          </a:solidFill>
                          <a:latin typeface="Arial"/>
                        </a:rPr>
                        <a:t>14975935/73</a:t>
                      </a:r>
                    </a:p>
                  </a:txBody>
                  <a:tcPr>
                    <a:solidFill>
                      <a:srgbClr val="D5E3CF"/>
                    </a:solidFill>
                  </a:tcPr>
                </a:tc>
                <a:tc>
                  <a:txBody>
                    <a:bodyPr anchorCtr="0"/>
                    <a:lstStyle/>
                    <a:p>
                      <a:pPr algn="l"/>
                      <a:r>
                        <a:rPr sz="900" dirty="1">
                          <a:solidFill>
                            <a:srgbClr val="000000"/>
                          </a:solidFill>
                          <a:latin typeface="Arial"/>
                        </a:rPr>
                        <a:t>Kotak Multi Asset Allocation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xxxxxxxxxx12314</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c>
                  <a:txBody>
                    <a:bodyPr anchorCtr="0"/>
                    <a:lstStyle/>
                    <a:p>
                      <a:pPr algn="l"/>
                      <a:r>
                        <a:rPr sz="900" dirty="1">
                          <a:solidFill>
                            <a:srgbClr val="000000"/>
                          </a:solidFill>
                          <a:latin typeface="Arial"/>
                        </a:rPr>
                        <a:t>477344393124</a:t>
                      </a:r>
                    </a:p>
                  </a:txBody>
                  <a:tcPr>
                    <a:solidFill>
                      <a:srgbClr val="D5E3CF"/>
                    </a:solidFill>
                  </a:tcPr>
                </a:tc>
                <a:tc>
                  <a:txBody>
                    <a:bodyPr anchorCtr="0"/>
                    <a:lstStyle/>
                    <a:p>
                      <a:pPr algn="l"/>
                      <a:r>
                        <a:rPr sz="900" dirty="1">
                          <a:solidFill>
                            <a:srgbClr val="000000"/>
                          </a:solidFill>
                          <a:latin typeface="Arial"/>
                        </a:rPr>
                        <a:t>Nippon India Multi Cap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xxxxxxxxxx12314</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c>
                  <a:txBody>
                    <a:bodyPr anchorCtr="0"/>
                    <a:lstStyle/>
                    <a:p>
                      <a:pPr algn="l"/>
                      <a:r>
                        <a:rPr sz="900" dirty="1">
                          <a:solidFill>
                            <a:srgbClr val="000000"/>
                          </a:solidFill>
                          <a:latin typeface="Arial"/>
                        </a:rPr>
                        <a:t>1001266773</a:t>
                      </a:r>
                    </a:p>
                  </a:txBody>
                  <a:tcPr>
                    <a:solidFill>
                      <a:srgbClr val="D5E3CF"/>
                    </a:solidFill>
                  </a:tcPr>
                </a:tc>
                <a:tc>
                  <a:txBody>
                    <a:bodyPr anchorCtr="0"/>
                    <a:lstStyle/>
                    <a:p>
                      <a:pPr algn="l"/>
                      <a:r>
                        <a:rPr sz="900" dirty="1">
                          <a:solidFill>
                            <a:srgbClr val="000000"/>
                          </a:solidFill>
                          <a:latin typeface="Arial"/>
                        </a:rPr>
                        <a:t>Mahindra Manulife Mid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xxxxxxxxxx12314</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r>
              <a:tr h="254000">
                <a:tc>
                  <a:txBody>
                    <a:bodyPr anchorCtr="0"/>
                    <a:lstStyle/>
                    <a:p>
                      <a:pPr algn="ctr"/>
                      <a:r>
                        <a:rPr sz="900" dirty="1">
                          <a:solidFill>
                            <a:srgbClr val="000000"/>
                          </a:solidFill>
                          <a:latin typeface="Arial"/>
                        </a:rPr>
                        <a:t>8</a:t>
                      </a:r>
                    </a:p>
                  </a:txBody>
                  <a:tcPr>
                    <a:solidFill>
                      <a:srgbClr val="D5E3CF"/>
                    </a:solidFill>
                  </a:tcPr>
                </a:tc>
                <a:tc>
                  <a:txBody>
                    <a:bodyPr anchorCtr="0"/>
                    <a:lstStyle/>
                    <a:p>
                      <a:pPr algn="l"/>
                      <a:r>
                        <a:rPr sz="900" dirty="1">
                          <a:solidFill>
                            <a:srgbClr val="000000"/>
                          </a:solidFill>
                          <a:latin typeface="Arial"/>
                        </a:rPr>
                        <a:t>MILIND VILAS LADE</a:t>
                      </a:r>
                    </a:p>
                  </a:txBody>
                  <a:tcPr>
                    <a:solidFill>
                      <a:srgbClr val="D5E3CF"/>
                    </a:solidFill>
                  </a:tcPr>
                </a:tc>
                <a:tc>
                  <a:txBody>
                    <a:bodyPr anchorCtr="0"/>
                    <a:lstStyle/>
                    <a:p>
                      <a:pPr algn="l"/>
                      <a:r>
                        <a:rPr sz="900" dirty="1">
                          <a:solidFill>
                            <a:srgbClr val="000000"/>
                          </a:solidFill>
                          <a:latin typeface="Arial"/>
                        </a:rPr>
                        <a:t>29910656/16</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xxxxxxxxxx12314</a:t>
                      </a:r>
                    </a:p>
                  </a:txBody>
                  <a:tcPr>
                    <a:solidFill>
                      <a:srgbClr val="D5E3CF"/>
                    </a:solidFill>
                  </a:tcPr>
                </a:tc>
                <a:tc>
                  <a:txBody>
                    <a:bodyPr anchorCtr="0"/>
                    <a:lstStyle/>
                    <a:p>
                      <a:pPr algn="l"/>
                      <a:r>
                        <a:rPr sz="900" dirty="1">
                          <a:solidFill>
                            <a:srgbClr val="000000"/>
                          </a:solidFill>
                          <a:latin typeface="Arial"/>
                        </a:rPr>
                        <a:t>UTIB0000373</a:t>
                      </a:r>
                    </a:p>
                  </a:txBody>
                  <a:tcPr>
                    <a:solidFill>
                      <a:srgbClr val="D5E3CF"/>
                    </a:solidFill>
                  </a:tcPr>
                </a:tc>
                <a:tc>
                  <a:txBody>
                    <a:bodyPr anchorCtr="0"/>
                    <a:lstStyle/>
                    <a:p>
                      <a:pPr algn="l"/>
                      <a:r>
                        <a:rPr sz="900" dirty="1">
                          <a:solidFill>
                            <a:srgbClr val="000000"/>
                          </a:solidFill>
                          <a:latin typeface="Arial"/>
                        </a:rPr>
                        <a:t>LADE MADHU MILIND</a:t>
                      </a:r>
                    </a:p>
                  </a:txBody>
                  <a:tcPr>
                    <a:solidFill>
                      <a:srgbClr val="D5E3CF"/>
                    </a:solidFill>
                  </a:tcPr>
                </a:tc>
              </a:tr>
              <a:tr h="254000">
                <a:tc>
                  <a:txBody>
                    <a:bodyPr anchorCtr="0"/>
                    <a:lstStyle/>
                    <a:p>
                      <a:pPr algn="ctr"/>
                      <a:r>
                        <a:rPr sz="900" dirty="1">
                          <a:solidFill>
                            <a:srgbClr val="000000"/>
                          </a:solidFill>
                        </a:rPr>
                        <a:t>9</a:t>
                      </a:r>
                    </a:p>
                  </a:txBody>
                  <a:tcPr>
                    <a:solidFill>
                      <a:srgbClr val="D5E3CF"/>
                    </a:solidFill>
                  </a:tcPr>
                </a:tc>
                <a:tc>
                  <a:txBody>
                    <a:bodyPr anchorCtr="0"/>
                    <a:lstStyle/>
                    <a:p>
                      <a:pPr algn="l"/>
                      <a:r>
                        <a:rPr sz="900" dirty="1">
                          <a:solidFill>
                            <a:srgbClr val="000000"/>
                          </a:solidFill>
                        </a:rPr>
                        <a:t>MILIND VILAS LADE</a:t>
                      </a:r>
                    </a:p>
                  </a:txBody>
                  <a:tcPr>
                    <a:solidFill>
                      <a:srgbClr val="D5E3CF"/>
                    </a:solidFill>
                  </a:tcPr>
                </a:tc>
                <a:tc>
                  <a:txBody>
                    <a:bodyPr anchorCtr="0"/>
                    <a:lstStyle/>
                    <a:p>
                      <a:pPr algn="l"/>
                      <a:r>
                        <a:rPr sz="900" dirty="1">
                          <a:solidFill>
                            <a:srgbClr val="000000"/>
                          </a:solidFill>
                        </a:rPr>
                        <a:t>20578924/42</a:t>
                      </a:r>
                    </a:p>
                  </a:txBody>
                  <a:tcPr>
                    <a:solidFill>
                      <a:srgbClr val="D5E3CF"/>
                    </a:solidFill>
                  </a:tcPr>
                </a:tc>
                <a:tc>
                  <a:txBody>
                    <a:bodyPr anchorCtr="0"/>
                    <a:lstStyle/>
                    <a:p>
                      <a:pPr algn="l"/>
                      <a:r>
                        <a:rPr sz="900" dirty="1">
                          <a:solidFill>
                            <a:srgbClr val="000000"/>
                          </a:solidFill>
                        </a:rPr>
                        <a:t>HSBC Multi Cap Fund Reg (G)</a:t>
                      </a:r>
                    </a:p>
                  </a:txBody>
                  <a:tcPr>
                    <a:solidFill>
                      <a:srgbClr val="D5E3CF"/>
                    </a:solidFill>
                  </a:tcPr>
                </a:tc>
                <a:tc>
                  <a:txBody>
                    <a:bodyPr anchorCtr="0"/>
                    <a:lstStyle/>
                    <a:p>
                      <a:pPr algn="l"/>
                      <a:r>
                        <a:rPr sz="900" dirty="1">
                          <a:solidFill>
                            <a:srgbClr val="000000"/>
                          </a:solidFill>
                        </a:rPr>
                        <a:t>Axis Bank Ltd</a:t>
                      </a:r>
                    </a:p>
                  </a:txBody>
                  <a:tcPr>
                    <a:solidFill>
                      <a:srgbClr val="D5E3CF"/>
                    </a:solidFill>
                  </a:tcPr>
                </a:tc>
                <a:tc>
                  <a:txBody>
                    <a:bodyPr anchorCtr="0"/>
                    <a:lstStyle/>
                    <a:p>
                      <a:pPr algn="l"/>
                      <a:r>
                        <a:rPr sz="900" dirty="1">
                          <a:solidFill>
                            <a:srgbClr val="000000"/>
                          </a:solidFill>
                        </a:rPr>
                        <a:t>xxxxxxxxxx12314</a:t>
                      </a:r>
                    </a:p>
                  </a:txBody>
                  <a:tcPr>
                    <a:solidFill>
                      <a:srgbClr val="D5E3CF"/>
                    </a:solidFill>
                  </a:tcPr>
                </a:tc>
                <a:tc>
                  <a:txBody>
                    <a:bodyPr anchorCtr="0"/>
                    <a:lstStyle/>
                    <a:p>
                      <a:pPr algn="l"/>
                      <a:r>
                        <a:rPr sz="900" dirty="1">
                          <a:solidFill>
                            <a:srgbClr val="000000"/>
                          </a:solidFill>
                        </a:rPr>
                        <a:t>UTIB0000373</a:t>
                      </a:r>
                    </a:p>
                  </a:txBody>
                  <a:tcPr>
                    <a:solidFill>
                      <a:srgbClr val="D5E3CF"/>
                    </a:solidFill>
                  </a:tcPr>
                </a:tc>
                <a:tc>
                  <a:txBody>
                    <a:bodyPr anchorCtr="0"/>
                    <a:lstStyle/>
                    <a:p>
                      <a:pPr algn="l"/>
                      <a:r>
                        <a:rPr sz="900" dirty="1">
                          <a:solidFill>
                            <a:srgbClr val="000000"/>
                          </a:solidFill>
                        </a:rPr>
                        <a:t>LADE MADHU MILIND</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216408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MILIND VILAS LADE</a:t>
                      </a:r>
                    </a:p>
                  </a:txBody>
                  <a:tcPr>
                    <a:solidFill>
                      <a:srgbClr val="D5E3CF"/>
                    </a:solidFill>
                  </a:tcPr>
                </a:tc>
                <a:tc>
                  <a:txBody>
                    <a:bodyPr anchorCtr="0"/>
                    <a:lstStyle/>
                    <a:p>
                      <a:pPr algn="ctr"/>
                      <a:r>
                        <a:rPr sz="2000" dirty="1">
                          <a:solidFill>
                            <a:srgbClr val="000000"/>
                          </a:solidFill>
                        </a:rPr>
                        <a:t>₹ 60,000</a:t>
                      </a:r>
                    </a:p>
                  </a:txBody>
                  <a:tcPr>
                    <a:solidFill>
                      <a:srgbClr val="D5E3CF"/>
                    </a:solidFill>
                  </a:tcPr>
                </a:tc>
              </a:tr>
              <a:tr h="127000">
                <a:tc>
                  <a:txBody>
                    <a:bodyPr tIns="0" bIns="0" anchorCtr="0"/>
                    <a:lstStyle/>
                    <a:p>
                      <a:pPr algn="l"/>
                      <a:r>
                        <a:rPr sz="1800" dirty="1">
                          <a:solidFill>
                            <a:srgbClr val="000000"/>
                          </a:solidFill>
                        </a:rPr>
                        <a:t>HDFC Large And Mid Cap Fund Reg (G)</a:t>
                      </a:r>
                    </a:p>
                  </a:txBody>
                  <a:tcPr>
                    <a:solidFill>
                      <a:srgbClr val="D5E3CF"/>
                    </a:solidFill>
                  </a:tcPr>
                </a:tc>
                <a:tc>
                  <a:txBody>
                    <a:bodyPr anchorCtr="0"/>
                    <a:lstStyle/>
                    <a:p>
                      <a:pPr algn="r"/>
                      <a:r>
                        <a:rPr sz="1800" dirty="1">
                          <a:solidFill>
                            <a:srgbClr val="000000"/>
                          </a:solidFill>
                        </a:rPr>
                        <a:t>₹ 20,000</a:t>
                      </a:r>
                    </a:p>
                  </a:txBody>
                  <a:tcPr>
                    <a:solidFill>
                      <a:srgbClr val="D5E3CF"/>
                    </a:solidFill>
                  </a:tcPr>
                </a:tc>
              </a:tr>
              <a:tr h="127000">
                <a:tc>
                  <a:txBody>
                    <a:bodyPr tIns="0" bIns="0" anchorCtr="0"/>
                    <a:lstStyle/>
                    <a:p>
                      <a:pPr algn="l"/>
                      <a:r>
                        <a:rPr sz="1800" dirty="1">
                          <a:solidFill>
                            <a:srgbClr val="000000"/>
                          </a:solidFill>
                        </a:rPr>
                        <a:t>HSBC Multi Cap Fund Reg (G)</a:t>
                      </a:r>
                    </a:p>
                  </a:txBody>
                  <a:tcPr>
                    <a:solidFill>
                      <a:srgbClr val="D5E3CF"/>
                    </a:solidFill>
                  </a:tcPr>
                </a:tc>
                <a:tc>
                  <a:txBody>
                    <a:bodyPr anchorCtr="0"/>
                    <a:lstStyle/>
                    <a:p>
                      <a:pPr algn="r"/>
                      <a:r>
                        <a:rPr sz="1800" dirty="1">
                          <a:solidFill>
                            <a:srgbClr val="000000"/>
                          </a:solidFill>
                        </a:rPr>
                        <a:t>₹ 20,000</a:t>
                      </a:r>
                    </a:p>
                  </a:txBody>
                  <a:tcPr>
                    <a:solidFill>
                      <a:srgbClr val="D5E3CF"/>
                    </a:solidFill>
                  </a:tcPr>
                </a:tc>
              </a:tr>
              <a:tr h="127000">
                <a:tc>
                  <a:txBody>
                    <a:bodyPr tIns="0" bIns="0" anchorCtr="0"/>
                    <a:lstStyle/>
                    <a:p>
                      <a:pPr algn="l"/>
                      <a:r>
                        <a:rPr sz="1800" dirty="1">
                          <a:solidFill>
                            <a:srgbClr val="000000"/>
                          </a:solidFill>
                        </a:rPr>
                        <a:t>Mahindra Manulife Mid Cap Fund Reg (G)</a:t>
                      </a:r>
                    </a:p>
                  </a:txBody>
                  <a:tcPr>
                    <a:solidFill>
                      <a:srgbClr val="D5E3CF"/>
                    </a:solidFill>
                  </a:tcPr>
                </a:tc>
                <a:tc>
                  <a:txBody>
                    <a:bodyPr anchorCtr="0"/>
                    <a:lstStyle/>
                    <a:p>
                      <a:pPr algn="r"/>
                      <a:r>
                        <a:rPr sz="1800" dirty="1">
                          <a:solidFill>
                            <a:srgbClr val="000000"/>
                          </a:solidFill>
                        </a:rPr>
                        <a:t>₹ 20,000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60,000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29260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Kotak Multi Asset Allocation Fund Reg (G)</a:t>
                      </a:r>
                    </a:p>
                  </a:txBody>
                  <a:tcPr>
                    <a:solidFill>
                      <a:srgbClr val="D5E3CF"/>
                    </a:solidFill>
                  </a:tcPr>
                </a:tc>
                <a:tc>
                  <a:txBody>
                    <a:bodyPr anchorCtr="0"/>
                    <a:lstStyle/>
                    <a:p>
                      <a:pPr algn="r"/>
                      <a:r>
                        <a:rPr sz="1600" dirty="1">
                          <a:solidFill>
                            <a:srgbClr val="000000"/>
                          </a:solidFill>
                          <a:latin typeface="Arial"/>
                        </a:rPr>
                        <a:t>13,04,357</a:t>
                      </a:r>
                    </a:p>
                  </a:txBody>
                  <a:tcPr>
                    <a:solidFill>
                      <a:srgbClr val="D5E3CF"/>
                    </a:solidFill>
                  </a:tcPr>
                </a:tc>
                <a:tc>
                  <a:txBody>
                    <a:bodyPr anchorCtr="0"/>
                    <a:lstStyle/>
                    <a:p>
                      <a:pPr algn="r"/>
                      <a:r>
                        <a:rPr sz="1600" dirty="1">
                          <a:solidFill>
                            <a:srgbClr val="000000"/>
                          </a:solidFill>
                          <a:latin typeface="Arial"/>
                        </a:rPr>
                        <a:t>12,55,765</a:t>
                      </a:r>
                    </a:p>
                  </a:txBody>
                  <a:tcPr>
                    <a:solidFill>
                      <a:srgbClr val="D5E3CF"/>
                    </a:solidFill>
                  </a:tcPr>
                </a:tc>
                <a:tc>
                  <a:txBody>
                    <a:bodyPr anchorCtr="0"/>
                    <a:lstStyle/>
                    <a:p>
                      <a:pPr algn="r"/>
                      <a:r>
                        <a:rPr sz="1600" dirty="1">
                          <a:solidFill>
                            <a:srgbClr val="000000"/>
                          </a:solidFill>
                          <a:latin typeface="Arial"/>
                        </a:rPr>
                        <a:t>-6.96</a:t>
                      </a:r>
                    </a:p>
                  </a:txBody>
                  <a:tcPr>
                    <a:solidFill>
                      <a:srgbClr val="D5E3CF"/>
                    </a:solidFill>
                  </a:tcPr>
                </a:tc>
                <a:tc>
                  <a:txBody>
                    <a:bodyPr anchorCtr="0"/>
                    <a:lstStyle/>
                    <a:p>
                      <a:pPr algn="r"/>
                      <a:r>
                        <a:rPr sz="1600" dirty="1">
                          <a:solidFill>
                            <a:srgbClr val="000000"/>
                          </a:solidFill>
                          <a:latin typeface="Arial"/>
                        </a:rPr>
                        <a:t>27.57</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Franklin India Flexi Cap Fund (G)</a:t>
                      </a:r>
                    </a:p>
                  </a:txBody>
                  <a:tcPr>
                    <a:solidFill>
                      <a:srgbClr val="D5E3CF"/>
                    </a:solidFill>
                  </a:tcPr>
                </a:tc>
                <a:tc>
                  <a:txBody>
                    <a:bodyPr anchorCtr="0"/>
                    <a:lstStyle/>
                    <a:p>
                      <a:pPr algn="r"/>
                      <a:r>
                        <a:rPr sz="1600" dirty="1">
                          <a:solidFill>
                            <a:srgbClr val="000000"/>
                          </a:solidFill>
                          <a:latin typeface="Arial"/>
                        </a:rPr>
                        <a:t>3,04,142</a:t>
                      </a:r>
                    </a:p>
                  </a:txBody>
                  <a:tcPr>
                    <a:solidFill>
                      <a:srgbClr val="D5E3CF"/>
                    </a:solidFill>
                  </a:tcPr>
                </a:tc>
                <a:tc>
                  <a:txBody>
                    <a:bodyPr anchorCtr="0"/>
                    <a:lstStyle/>
                    <a:p>
                      <a:pPr algn="r"/>
                      <a:r>
                        <a:rPr sz="1600" dirty="1">
                          <a:solidFill>
                            <a:srgbClr val="000000"/>
                          </a:solidFill>
                          <a:latin typeface="Arial"/>
                        </a:rPr>
                        <a:t>2,75,617</a:t>
                      </a:r>
                    </a:p>
                  </a:txBody>
                  <a:tcPr>
                    <a:solidFill>
                      <a:srgbClr val="D5E3CF"/>
                    </a:solidFill>
                  </a:tcPr>
                </a:tc>
                <a:tc>
                  <a:txBody>
                    <a:bodyPr anchorCtr="0"/>
                    <a:lstStyle/>
                    <a:p>
                      <a:pPr algn="r"/>
                      <a:r>
                        <a:rPr sz="1600" dirty="1">
                          <a:solidFill>
                            <a:srgbClr val="000000"/>
                          </a:solidFill>
                          <a:latin typeface="Arial"/>
                        </a:rPr>
                        <a:t>-23.73</a:t>
                      </a:r>
                    </a:p>
                  </a:txBody>
                  <a:tcPr>
                    <a:solidFill>
                      <a:srgbClr val="D5E3CF"/>
                    </a:solidFill>
                  </a:tcPr>
                </a:tc>
                <a:tc>
                  <a:txBody>
                    <a:bodyPr anchorCtr="0"/>
                    <a:lstStyle/>
                    <a:p>
                      <a:pPr algn="r"/>
                      <a:r>
                        <a:rPr sz="1600" dirty="1">
                          <a:solidFill>
                            <a:srgbClr val="000000"/>
                          </a:solidFill>
                          <a:latin typeface="Arial"/>
                        </a:rPr>
                        <a:t>6.43</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Bandhan Small Cap Fund Reg (G)</a:t>
                      </a:r>
                    </a:p>
                  </a:txBody>
                  <a:tcPr>
                    <a:solidFill>
                      <a:srgbClr val="D5E3CF"/>
                    </a:solidFill>
                  </a:tcPr>
                </a:tc>
                <a:tc>
                  <a:txBody>
                    <a:bodyPr anchorCtr="0"/>
                    <a:lstStyle/>
                    <a:p>
                      <a:pPr algn="r"/>
                      <a:r>
                        <a:rPr sz="1600" dirty="1">
                          <a:solidFill>
                            <a:srgbClr val="000000"/>
                          </a:solidFill>
                          <a:latin typeface="Arial"/>
                        </a:rPr>
                        <a:t>2,03,925</a:t>
                      </a:r>
                    </a:p>
                  </a:txBody>
                  <a:tcPr>
                    <a:solidFill>
                      <a:srgbClr val="D5E3CF"/>
                    </a:solidFill>
                  </a:tcPr>
                </a:tc>
                <a:tc>
                  <a:txBody>
                    <a:bodyPr anchorCtr="0"/>
                    <a:lstStyle/>
                    <a:p>
                      <a:pPr algn="r"/>
                      <a:r>
                        <a:rPr sz="1600" dirty="1">
                          <a:solidFill>
                            <a:srgbClr val="000000"/>
                          </a:solidFill>
                          <a:latin typeface="Arial"/>
                        </a:rPr>
                        <a:t>1,74,280</a:t>
                      </a:r>
                    </a:p>
                  </a:txBody>
                  <a:tcPr>
                    <a:solidFill>
                      <a:srgbClr val="D5E3CF"/>
                    </a:solidFill>
                  </a:tcPr>
                </a:tc>
                <a:tc>
                  <a:txBody>
                    <a:bodyPr anchorCtr="0"/>
                    <a:lstStyle/>
                    <a:p>
                      <a:pPr algn="r"/>
                      <a:r>
                        <a:rPr sz="1600" dirty="1">
                          <a:solidFill>
                            <a:srgbClr val="000000"/>
                          </a:solidFill>
                          <a:latin typeface="Arial"/>
                        </a:rPr>
                        <a:t>-47.05</a:t>
                      </a:r>
                    </a:p>
                  </a:txBody>
                  <a:tcPr>
                    <a:solidFill>
                      <a:srgbClr val="D5E3CF"/>
                    </a:solidFill>
                  </a:tcPr>
                </a:tc>
                <a:tc>
                  <a:txBody>
                    <a:bodyPr anchorCtr="0"/>
                    <a:lstStyle/>
                    <a:p>
                      <a:pPr algn="r"/>
                      <a:r>
                        <a:rPr sz="1600" dirty="1">
                          <a:solidFill>
                            <a:srgbClr val="000000"/>
                          </a:solidFill>
                          <a:latin typeface="Arial"/>
                        </a:rPr>
                        <a:t>4.31</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Nippon India Multi Cap Fund (G)</a:t>
                      </a:r>
                    </a:p>
                  </a:txBody>
                  <a:tcPr>
                    <a:solidFill>
                      <a:srgbClr val="D5E3CF"/>
                    </a:solidFill>
                  </a:tcPr>
                </a:tc>
                <a:tc>
                  <a:txBody>
                    <a:bodyPr anchorCtr="0"/>
                    <a:lstStyle/>
                    <a:p>
                      <a:pPr algn="r"/>
                      <a:r>
                        <a:rPr sz="1600" dirty="1">
                          <a:solidFill>
                            <a:srgbClr val="000000"/>
                          </a:solidFill>
                          <a:latin typeface="Arial"/>
                        </a:rPr>
                        <a:t>10,52,325</a:t>
                      </a:r>
                    </a:p>
                  </a:txBody>
                  <a:tcPr>
                    <a:solidFill>
                      <a:srgbClr val="D5E3CF"/>
                    </a:solidFill>
                  </a:tcPr>
                </a:tc>
                <a:tc>
                  <a:txBody>
                    <a:bodyPr anchorCtr="0"/>
                    <a:lstStyle/>
                    <a:p>
                      <a:pPr algn="r"/>
                      <a:r>
                        <a:rPr sz="1600" dirty="1">
                          <a:solidFill>
                            <a:srgbClr val="000000"/>
                          </a:solidFill>
                          <a:latin typeface="Arial"/>
                        </a:rPr>
                        <a:t>9,42,238</a:t>
                      </a:r>
                    </a:p>
                  </a:txBody>
                  <a:tcPr>
                    <a:solidFill>
                      <a:srgbClr val="D5E3CF"/>
                    </a:solidFill>
                  </a:tcPr>
                </a:tc>
                <a:tc>
                  <a:txBody>
                    <a:bodyPr anchorCtr="0"/>
                    <a:lstStyle/>
                    <a:p>
                      <a:pPr algn="r"/>
                      <a:r>
                        <a:rPr sz="1600" dirty="1">
                          <a:solidFill>
                            <a:srgbClr val="000000"/>
                          </a:solidFill>
                          <a:latin typeface="Arial"/>
                        </a:rPr>
                        <a:t>-21.75</a:t>
                      </a:r>
                    </a:p>
                  </a:txBody>
                  <a:tcPr>
                    <a:solidFill>
                      <a:srgbClr val="D5E3CF"/>
                    </a:solidFill>
                  </a:tcPr>
                </a:tc>
                <a:tc>
                  <a:txBody>
                    <a:bodyPr anchorCtr="0"/>
                    <a:lstStyle/>
                    <a:p>
                      <a:pPr algn="r"/>
                      <a:r>
                        <a:rPr sz="1600" dirty="1">
                          <a:solidFill>
                            <a:srgbClr val="000000"/>
                          </a:solidFill>
                          <a:latin typeface="Arial"/>
                        </a:rPr>
                        <a:t>22.24</a:t>
                      </a:r>
                    </a:p>
                  </a:txBody>
                  <a:tcPr>
                    <a:solidFill>
                      <a:srgbClr val="D5E3CF"/>
                    </a:solidFill>
                  </a:tcPr>
                </a:tc>
              </a:tr>
              <a:tr h="317500">
                <a:tc>
                  <a:txBody>
                    <a:bodyPr anchorCtr="0"/>
                    <a:lstStyle/>
                    <a:p>
                      <a:pPr algn="r"/>
                      <a:r>
                        <a:rPr sz="1600" dirty="1">
                          <a:solidFill>
                            <a:srgbClr val="000000"/>
                          </a:solidFill>
                          <a:latin typeface="Arial"/>
                        </a:rPr>
                        <a:t>5</a:t>
                      </a:r>
                    </a:p>
                  </a:txBody>
                  <a:tcPr>
                    <a:solidFill>
                      <a:srgbClr val="D5E3CF"/>
                    </a:solidFill>
                  </a:tcPr>
                </a:tc>
                <a:tc>
                  <a:txBody>
                    <a:bodyPr anchorCtr="0"/>
                    <a:lstStyle/>
                    <a:p>
                      <a:pPr algn="l"/>
                      <a:r>
                        <a:rPr sz="1600" dirty="1">
                          <a:solidFill>
                            <a:srgbClr val="000000"/>
                          </a:solidFill>
                          <a:latin typeface="Arial"/>
                        </a:rPr>
                        <a:t>Mahindra Manulife Mid Cap Fund Reg (G)</a:t>
                      </a:r>
                    </a:p>
                  </a:txBody>
                  <a:tcPr>
                    <a:solidFill>
                      <a:srgbClr val="D5E3CF"/>
                    </a:solidFill>
                  </a:tcPr>
                </a:tc>
                <a:tc>
                  <a:txBody>
                    <a:bodyPr anchorCtr="0"/>
                    <a:lstStyle/>
                    <a:p>
                      <a:pPr algn="r"/>
                      <a:r>
                        <a:rPr sz="1600" dirty="1">
                          <a:solidFill>
                            <a:srgbClr val="000000"/>
                          </a:solidFill>
                          <a:latin typeface="Arial"/>
                        </a:rPr>
                        <a:t>5,91,297</a:t>
                      </a:r>
                    </a:p>
                  </a:txBody>
                  <a:tcPr>
                    <a:solidFill>
                      <a:srgbClr val="D5E3CF"/>
                    </a:solidFill>
                  </a:tcPr>
                </a:tc>
                <a:tc>
                  <a:txBody>
                    <a:bodyPr anchorCtr="0"/>
                    <a:lstStyle/>
                    <a:p>
                      <a:pPr algn="r"/>
                      <a:r>
                        <a:rPr sz="1600" dirty="1">
                          <a:solidFill>
                            <a:srgbClr val="000000"/>
                          </a:solidFill>
                          <a:latin typeface="Arial"/>
                        </a:rPr>
                        <a:t>5,31,796</a:t>
                      </a:r>
                    </a:p>
                  </a:txBody>
                  <a:tcPr>
                    <a:solidFill>
                      <a:srgbClr val="D5E3CF"/>
                    </a:solidFill>
                  </a:tcPr>
                </a:tc>
                <a:tc>
                  <a:txBody>
                    <a:bodyPr anchorCtr="0"/>
                    <a:lstStyle/>
                    <a:p>
                      <a:pPr algn="r"/>
                      <a:r>
                        <a:rPr sz="1600" dirty="1">
                          <a:solidFill>
                            <a:srgbClr val="000000"/>
                          </a:solidFill>
                          <a:latin typeface="Arial"/>
                        </a:rPr>
                        <a:t>-20.82</a:t>
                      </a:r>
                    </a:p>
                  </a:txBody>
                  <a:tcPr>
                    <a:solidFill>
                      <a:srgbClr val="D5E3CF"/>
                    </a:solidFill>
                  </a:tcPr>
                </a:tc>
                <a:tc>
                  <a:txBody>
                    <a:bodyPr anchorCtr="0"/>
                    <a:lstStyle/>
                    <a:p>
                      <a:pPr algn="r"/>
                      <a:r>
                        <a:rPr sz="1600" dirty="1">
                          <a:solidFill>
                            <a:srgbClr val="000000"/>
                          </a:solidFill>
                          <a:latin typeface="Arial"/>
                        </a:rPr>
                        <a:t>12.50</a:t>
                      </a:r>
                    </a:p>
                  </a:txBody>
                  <a:tcPr>
                    <a:solidFill>
                      <a:srgbClr val="D5E3CF"/>
                    </a:solidFill>
                  </a:tcPr>
                </a:tc>
              </a:tr>
              <a:tr h="317500">
                <a:tc>
                  <a:txBody>
                    <a:bodyPr anchorCtr="0"/>
                    <a:lstStyle/>
                    <a:p>
                      <a:pPr algn="r"/>
                      <a:r>
                        <a:rPr sz="1600" dirty="1">
                          <a:solidFill>
                            <a:srgbClr val="000000"/>
                          </a:solidFill>
                        </a:rPr>
                        <a:t>6</a:t>
                      </a:r>
                    </a:p>
                  </a:txBody>
                  <a:tcPr>
                    <a:solidFill>
                      <a:srgbClr val="D5E3CF"/>
                    </a:solidFill>
                  </a:tcPr>
                </a:tc>
                <a:tc>
                  <a:txBody>
                    <a:bodyPr anchorCtr="0"/>
                    <a:lstStyle/>
                    <a:p>
                      <a:pPr algn="l"/>
                      <a:r>
                        <a:rPr sz="1600" dirty="1">
                          <a:solidFill>
                            <a:srgbClr val="000000"/>
                          </a:solidFill>
                        </a:rPr>
                        <a:t>HDFC Large And Mid Cap Fund Reg (G)</a:t>
                      </a:r>
                    </a:p>
                  </a:txBody>
                  <a:tcPr>
                    <a:solidFill>
                      <a:srgbClr val="D5E3CF"/>
                    </a:solidFill>
                  </a:tcPr>
                </a:tc>
                <a:tc>
                  <a:txBody>
                    <a:bodyPr anchorCtr="0"/>
                    <a:lstStyle/>
                    <a:p>
                      <a:pPr algn="r"/>
                      <a:r>
                        <a:rPr sz="1600" dirty="1">
                          <a:solidFill>
                            <a:srgbClr val="000000"/>
                          </a:solidFill>
                        </a:rPr>
                        <a:t>11,35,519</a:t>
                      </a:r>
                    </a:p>
                  </a:txBody>
                  <a:tcPr>
                    <a:solidFill>
                      <a:srgbClr val="D5E3CF"/>
                    </a:solidFill>
                  </a:tcPr>
                </a:tc>
                <a:tc>
                  <a:txBody>
                    <a:bodyPr anchorCtr="0"/>
                    <a:lstStyle/>
                    <a:p>
                      <a:pPr algn="r"/>
                      <a:r>
                        <a:rPr sz="1600" dirty="1">
                          <a:solidFill>
                            <a:srgbClr val="000000"/>
                          </a:solidFill>
                        </a:rPr>
                        <a:t>10,30,160</a:t>
                      </a:r>
                    </a:p>
                  </a:txBody>
                  <a:tcPr>
                    <a:solidFill>
                      <a:srgbClr val="D5E3CF"/>
                    </a:solidFill>
                  </a:tcPr>
                </a:tc>
                <a:tc>
                  <a:txBody>
                    <a:bodyPr anchorCtr="0"/>
                    <a:lstStyle/>
                    <a:p>
                      <a:pPr algn="r"/>
                      <a:r>
                        <a:rPr sz="1600" dirty="1">
                          <a:solidFill>
                            <a:srgbClr val="000000"/>
                          </a:solidFill>
                        </a:rPr>
                        <a:t>-19.61</a:t>
                      </a:r>
                    </a:p>
                  </a:txBody>
                  <a:tcPr>
                    <a:solidFill>
                      <a:srgbClr val="D5E3CF"/>
                    </a:solidFill>
                  </a:tcPr>
                </a:tc>
                <a:tc>
                  <a:txBody>
                    <a:bodyPr anchorCtr="0"/>
                    <a:lstStyle/>
                    <a:p>
                      <a:pPr algn="r"/>
                      <a:r>
                        <a:rPr sz="1600" dirty="1">
                          <a:solidFill>
                            <a:srgbClr val="000000"/>
                          </a:solidFill>
                        </a:rPr>
                        <a:t>24.00</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45,91,564.75</a:t>
                      </a:r>
                    </a:p>
                  </a:txBody>
                  <a:tcPr>
                    <a:solidFill>
                      <a:srgbClr val="70AD47"/>
                    </a:solidFill>
                  </a:tcPr>
                </a:tc>
                <a:tc>
                  <a:txBody>
                    <a:bodyPr anchorCtr="0"/>
                    <a:lstStyle/>
                    <a:p>
                      <a:pPr algn="r"/>
                      <a:r>
                        <a:rPr sz="1600" dirty="1">
                          <a:solidFill>
                            <a:srgbClr val="FFFFFF"/>
                          </a:solidFill>
                        </a:rPr>
                        <a:t>42,09,855.82</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97.05</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FFC000"/>
                    </a:solidFill>
                  </a:tcPr>
                </a:tc>
                <a:tc>
                  <a:txBody>
                    <a:bodyPr anchorCtr="0"/>
                    <a:lstStyle/>
                    <a:p>
                      <a:pPr algn="ctr"/>
                      <a:r>
                        <a:rPr sz="1600" dirty="1">
                          <a:solidFill>
                            <a:srgbClr val="FFFFFF"/>
                          </a:solidFill>
                        </a:rPr>
                        <a:t>Scheme</a:t>
                      </a:r>
                    </a:p>
                  </a:txBody>
                  <a:tcPr>
                    <a:solidFill>
                      <a:srgbClr val="FFC000"/>
                    </a:solidFill>
                  </a:tcPr>
                </a:tc>
                <a:tc>
                  <a:txBody>
                    <a:bodyPr anchorCtr="0"/>
                    <a:lstStyle/>
                    <a:p>
                      <a:pPr algn="ctr"/>
                      <a:r>
                        <a:rPr sz="1600" dirty="1">
                          <a:solidFill>
                            <a:srgbClr val="FFFFFF"/>
                          </a:solidFill>
                        </a:rPr>
                        <a:t>Investment value (₹)</a:t>
                      </a:r>
                    </a:p>
                  </a:txBody>
                  <a:tcPr>
                    <a:solidFill>
                      <a:srgbClr val="FFC000"/>
                    </a:solidFill>
                  </a:tcPr>
                </a:tc>
                <a:tc>
                  <a:txBody>
                    <a:bodyPr anchorCtr="0"/>
                    <a:lstStyle/>
                    <a:p>
                      <a:pPr algn="ctr"/>
                      <a:r>
                        <a:rPr sz="1600" dirty="1">
                          <a:solidFill>
                            <a:srgbClr val="FFFFFF"/>
                          </a:solidFill>
                        </a:rPr>
                        <a:t>Market Value(₹)</a:t>
                      </a:r>
                    </a:p>
                  </a:txBody>
                  <a:tcPr>
                    <a:solidFill>
                      <a:srgbClr val="FFC000"/>
                    </a:solidFill>
                  </a:tcPr>
                </a:tc>
                <a:tc>
                  <a:txBody>
                    <a:bodyPr anchorCtr="0"/>
                    <a:lstStyle/>
                    <a:p>
                      <a:pPr algn="ctr"/>
                      <a:r>
                        <a:rPr sz="1600" dirty="1">
                          <a:solidFill>
                            <a:srgbClr val="FFFFFF"/>
                          </a:solidFill>
                        </a:rPr>
                        <a:t>CAGR (%)</a:t>
                      </a:r>
                    </a:p>
                  </a:txBody>
                  <a:tcPr>
                    <a:solidFill>
                      <a:srgbClr val="FFC000"/>
                    </a:solidFill>
                  </a:tcPr>
                </a:tc>
                <a:tc>
                  <a:txBody>
                    <a:bodyPr anchorCtr="0"/>
                    <a:lstStyle/>
                    <a:p>
                      <a:pPr algn="ctr"/>
                      <a:r>
                        <a:rPr sz="1600" dirty="1">
                          <a:solidFill>
                            <a:srgbClr val="FFFFFF"/>
                          </a:solidFill>
                        </a:rPr>
                        <a:t>Allocation (%)</a:t>
                      </a:r>
                    </a:p>
                  </a:txBody>
                  <a:tcPr>
                    <a:solidFill>
                      <a:srgbClr val="FFC000"/>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28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0.00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17,60,000</a:t>
                      </a:r>
                    </a:p>
                  </a:txBody>
                  <a:tcPr/>
                </a:tc>
                <a:tc>
                  <a:txBody>
                    <a:bodyPr anchorCtr="0"/>
                    <a:lstStyle/>
                    <a:p>
                      <a:pPr algn="r"/>
                      <a:r>
                        <a:rPr dirty="1">
                          <a:latin typeface="Arial Narrow"/>
                        </a:rPr>
                        <a:t>7,00,000</a:t>
                      </a:r>
                    </a:p>
                  </a:txBody>
                  <a:tcPr/>
                </a:tc>
                <a:tc>
                  <a:txBody>
                    <a:bodyPr anchorCtr="0"/>
                    <a:lstStyle/>
                    <a:p>
                      <a:pPr algn="r"/>
                      <a:r>
                        <a:rPr dirty="1">
                          <a:latin typeface="Arial Narrow"/>
                        </a:rPr>
                        <a:t>22,50,006</a:t>
                      </a:r>
                    </a:p>
                  </a:txBody>
                  <a:tcPr/>
                </a:tc>
                <a:tc>
                  <a:txBody>
                    <a:bodyPr anchorCtr="0"/>
                    <a:lstStyle/>
                    <a:p>
                      <a:pPr algn="r"/>
                      <a:r>
                        <a:rPr dirty="1">
                          <a:latin typeface="Arial Narrow"/>
                        </a:rPr>
                        <a:t>47,10,006</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16,67,208</a:t>
                      </a:r>
                    </a:p>
                  </a:txBody>
                  <a:tcPr/>
                </a:tc>
                <a:tc>
                  <a:txBody>
                    <a:bodyPr anchorCtr="0"/>
                    <a:lstStyle/>
                    <a:p>
                      <a:pPr algn="r"/>
                      <a:r>
                        <a:rPr dirty="1">
                          <a:latin typeface="Arial Narrow"/>
                        </a:rPr>
                        <a:t>6,04,357</a:t>
                      </a:r>
                    </a:p>
                  </a:txBody>
                  <a:tcPr/>
                </a:tc>
                <a:tc>
                  <a:txBody>
                    <a:bodyPr anchorCtr="0"/>
                    <a:lstStyle/>
                    <a:p>
                      <a:pPr algn="r"/>
                      <a:endParaRPr>
                        <a:latin typeface="Arial Narrow"/>
                      </a:endParaRPr>
                    </a:p>
                  </a:txBody>
                  <a:tcPr/>
                </a:tc>
                <a:tc>
                  <a:txBody>
                    <a:bodyPr anchorCtr="0"/>
                    <a:lstStyle/>
                    <a:p>
                      <a:pPr algn="r"/>
                      <a:r>
                        <a:rPr dirty="1">
                          <a:latin typeface="Arial Narrow"/>
                        </a:rPr>
                        <a:t>22,71,565</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22,71,563</a:t>
                      </a:r>
                    </a:p>
                  </a:txBody>
                  <a:tcPr/>
                </a:tc>
                <a:tc>
                  <a:txBody>
                    <a:bodyPr anchorCtr="0"/>
                    <a:lstStyle/>
                    <a:p>
                      <a:pPr algn="r"/>
                      <a:r>
                        <a:rPr dirty="1">
                          <a:latin typeface="Arial Narrow"/>
                        </a:rPr>
                        <a:t>22,71,563</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34,27,208</a:t>
                      </a:r>
                    </a:p>
                  </a:txBody>
                  <a:tcPr/>
                </a:tc>
                <a:tc>
                  <a:txBody>
                    <a:bodyPr anchorCtr="0"/>
                    <a:lstStyle/>
                    <a:p>
                      <a:pPr algn="r"/>
                      <a:r>
                        <a:rPr dirty="1">
                          <a:latin typeface="Arial Narrow"/>
                        </a:rPr>
                        <a:t>13,04,357</a:t>
                      </a:r>
                    </a:p>
                  </a:txBody>
                  <a:tcPr/>
                </a:tc>
                <a:tc>
                  <a:txBody>
                    <a:bodyPr anchorCtr="0"/>
                    <a:lstStyle/>
                    <a:p>
                      <a:pPr algn="r"/>
                      <a:r>
                        <a:rPr dirty="1">
                          <a:latin typeface="Arial Narrow"/>
                        </a:rPr>
                        <a:t>-21,557</a:t>
                      </a:r>
                    </a:p>
                  </a:txBody>
                  <a:tcPr/>
                </a:tc>
                <a:tc>
                  <a:txBody>
                    <a:bodyPr anchorCtr="0"/>
                    <a:lstStyle/>
                    <a:p>
                      <a:pPr algn="r"/>
                      <a:r>
                        <a:rPr dirty="1">
                          <a:latin typeface="Arial Narrow"/>
                        </a:rPr>
                        <a:t>47,10,008</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30,80,167</a:t>
                      </a:r>
                    </a:p>
                  </a:txBody>
                  <a:tcPr/>
                </a:tc>
                <a:tc>
                  <a:txBody>
                    <a:bodyPr anchorCtr="0"/>
                    <a:lstStyle/>
                    <a:p>
                      <a:pPr algn="r"/>
                      <a:r>
                        <a:rPr dirty="1">
                          <a:latin typeface="Arial Narrow"/>
                        </a:rPr>
                        <a:t>12,55,766</a:t>
                      </a:r>
                    </a:p>
                  </a:txBody>
                  <a:tcPr/>
                </a:tc>
                <a:tc>
                  <a:txBody>
                    <a:bodyPr anchorCtr="0"/>
                    <a:lstStyle/>
                    <a:p>
                      <a:pPr algn="r"/>
                      <a:endParaRPr>
                        <a:latin typeface="Arial Narrow"/>
                      </a:endParaRPr>
                    </a:p>
                  </a:txBody>
                  <a:tcPr/>
                </a:tc>
                <a:tc>
                  <a:txBody>
                    <a:bodyPr anchorCtr="0"/>
                    <a:lstStyle/>
                    <a:p>
                      <a:pPr algn="r"/>
                      <a:r>
                        <a:rPr dirty="1">
                          <a:latin typeface="Arial Narrow"/>
                        </a:rPr>
                        <a:t>43,35,933</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-3,47,041</a:t>
                      </a:r>
                    </a:p>
                  </a:txBody>
                  <a:tcPr>
                    <a:solidFill>
                      <a:srgbClr val="0066CC"/>
                    </a:solidFill>
                  </a:tcPr>
                </a:tc>
                <a:tc>
                  <a:txBody>
                    <a:bodyPr anchorCtr="0"/>
                    <a:lstStyle/>
                    <a:p>
                      <a:pPr algn="r"/>
                      <a:r>
                        <a:rPr dirty="1">
                          <a:solidFill>
                            <a:srgbClr val="FFFF00"/>
                          </a:solidFill>
                          <a:latin typeface="Arial Narrow"/>
                        </a:rPr>
                        <a:t>-48,591</a:t>
                      </a:r>
                    </a:p>
                  </a:txBody>
                  <a:tcPr>
                    <a:solidFill>
                      <a:srgbClr val="0066CC"/>
                    </a:solidFill>
                  </a:tcPr>
                </a:tc>
                <a:tc>
                  <a:txBody>
                    <a:bodyPr anchorCtr="0"/>
                    <a:lstStyle/>
                    <a:p>
                      <a:pPr algn="r"/>
                      <a:r>
                        <a:rPr dirty="1">
                          <a:solidFill>
                            <a:srgbClr val="FFFF00"/>
                          </a:solidFill>
                          <a:latin typeface="Arial Narrow"/>
                        </a:rPr>
                        <a:t>21,557</a:t>
                      </a:r>
                    </a:p>
                  </a:txBody>
                  <a:tcPr>
                    <a:solidFill>
                      <a:srgbClr val="0066CC"/>
                    </a:solidFill>
                  </a:tcPr>
                </a:tc>
                <a:tc>
                  <a:txBody>
                    <a:bodyPr anchorCtr="0"/>
                    <a:lstStyle/>
                    <a:p>
                      <a:pPr algn="r"/>
                      <a:r>
                        <a:rPr dirty="1">
                          <a:solidFill>
                            <a:srgbClr val="FFFF00"/>
                          </a:solidFill>
                          <a:latin typeface="Arial Narrow"/>
                        </a:rPr>
                        <a:t>-3,74,075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-21.05</a:t>
                      </a:r>
                    </a:p>
                  </a:txBody>
                  <a:tcPr>
                    <a:solidFill>
                      <a:srgbClr val="008000"/>
                    </a:solidFill>
                  </a:tcPr>
                </a:tc>
                <a:tc>
                  <a:txBody>
                    <a:bodyPr anchorCtr="0"/>
                    <a:lstStyle/>
                    <a:p>
                      <a:pPr algn="r"/>
                      <a:r>
                        <a:rPr dirty="1">
                          <a:solidFill>
                            <a:srgbClr val="FFFFFF"/>
                          </a:solidFill>
                          <a:latin typeface="Arial Narrow"/>
                        </a:rPr>
                        <a:t>-6.85</a:t>
                      </a:r>
                    </a:p>
                  </a:txBody>
                  <a:tcPr>
                    <a:solidFill>
                      <a:srgbClr val="008000"/>
                    </a:solidFill>
                  </a:tcPr>
                </a:tc>
                <a:tc>
                  <a:txBody>
                    <a:bodyPr anchorCtr="0"/>
                    <a:lstStyle/>
                    <a:p>
                      <a:pPr algn="r"/>
                      <a:r>
                        <a:rPr dirty="1">
                          <a:solidFill>
                            <a:srgbClr val="FFFFFF"/>
                          </a:solidFill>
                          <a:latin typeface="Arial Narrow"/>
                        </a:rPr>
                        <a:t>7.27</a:t>
                      </a:r>
                    </a:p>
                  </a:txBody>
                  <a:tcPr>
                    <a:solidFill>
                      <a:srgbClr val="008000"/>
                    </a:solidFill>
                  </a:tcPr>
                </a:tc>
                <a:tc>
                  <a:txBody>
                    <a:bodyPr anchorCtr="0"/>
                    <a:lstStyle/>
                    <a:p>
                      <a:pPr algn="r"/>
                      <a:r>
                        <a:rPr sz="3000" dirty="1">
                          <a:solidFill>
                            <a:srgbClr val="FFFFFF"/>
                          </a:solidFill>
                          <a:latin typeface="Arial Narrow"/>
                        </a:rPr>
                        <a:t>-14.19</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17,60,000</a:t>
                      </a:r>
                    </a:p>
                  </a:txBody>
                  <a:tcPr/>
                </a:tc>
                <a:tc>
                  <a:txBody>
                    <a:bodyPr anchorCtr="0"/>
                    <a:lstStyle/>
                    <a:p>
                      <a:pPr algn="r"/>
                      <a:r>
                        <a:rPr dirty="1">
                          <a:latin typeface="Arial Narrow"/>
                        </a:rPr>
                        <a:t>7,00,000</a:t>
                      </a:r>
                    </a:p>
                  </a:txBody>
                  <a:tcPr/>
                </a:tc>
                <a:tc>
                  <a:txBody>
                    <a:bodyPr anchorCtr="0"/>
                    <a:lstStyle/>
                    <a:p>
                      <a:pPr algn="r"/>
                      <a:r>
                        <a:rPr dirty="1">
                          <a:latin typeface="Arial Narrow"/>
                        </a:rPr>
                        <a:t>22,50,006</a:t>
                      </a:r>
                    </a:p>
                  </a:txBody>
                  <a:tcPr/>
                </a:tc>
                <a:tc>
                  <a:txBody>
                    <a:bodyPr anchorCtr="0"/>
                    <a:lstStyle/>
                    <a:p>
                      <a:pPr algn="r"/>
                      <a:r>
                        <a:rPr dirty="1">
                          <a:latin typeface="Arial Narrow"/>
                        </a:rPr>
                        <a:t>47,10,006</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16,67,208</a:t>
                      </a:r>
                    </a:p>
                  </a:txBody>
                  <a:tcPr/>
                </a:tc>
                <a:tc>
                  <a:txBody>
                    <a:bodyPr anchorCtr="0"/>
                    <a:lstStyle/>
                    <a:p>
                      <a:pPr algn="r"/>
                      <a:r>
                        <a:rPr dirty="1">
                          <a:latin typeface="Arial Narrow"/>
                        </a:rPr>
                        <a:t>6,04,357</a:t>
                      </a:r>
                    </a:p>
                  </a:txBody>
                  <a:tcPr/>
                </a:tc>
                <a:tc>
                  <a:txBody>
                    <a:bodyPr anchorCtr="0"/>
                    <a:lstStyle/>
                    <a:p>
                      <a:pPr algn="r"/>
                      <a:endParaRPr>
                        <a:latin typeface="Arial Narrow"/>
                      </a:endParaRPr>
                    </a:p>
                  </a:txBody>
                  <a:tcPr/>
                </a:tc>
                <a:tc>
                  <a:txBody>
                    <a:bodyPr anchorCtr="0"/>
                    <a:lstStyle/>
                    <a:p>
                      <a:pPr algn="r"/>
                      <a:r>
                        <a:rPr dirty="1">
                          <a:latin typeface="Arial Narrow"/>
                        </a:rPr>
                        <a:t>22,71,565</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22,71,563</a:t>
                      </a:r>
                    </a:p>
                  </a:txBody>
                  <a:tcPr/>
                </a:tc>
                <a:tc>
                  <a:txBody>
                    <a:bodyPr anchorCtr="0"/>
                    <a:lstStyle/>
                    <a:p>
                      <a:pPr algn="r"/>
                      <a:r>
                        <a:rPr dirty="1">
                          <a:latin typeface="Arial Narrow"/>
                        </a:rPr>
                        <a:t>22,71,563</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34,27,208</a:t>
                      </a:r>
                    </a:p>
                  </a:txBody>
                  <a:tcPr/>
                </a:tc>
                <a:tc>
                  <a:txBody>
                    <a:bodyPr anchorCtr="0"/>
                    <a:lstStyle/>
                    <a:p>
                      <a:pPr algn="r"/>
                      <a:r>
                        <a:rPr dirty="1">
                          <a:latin typeface="Arial Narrow"/>
                        </a:rPr>
                        <a:t>13,04,357</a:t>
                      </a:r>
                    </a:p>
                  </a:txBody>
                  <a:tcPr/>
                </a:tc>
                <a:tc>
                  <a:txBody>
                    <a:bodyPr anchorCtr="0"/>
                    <a:lstStyle/>
                    <a:p>
                      <a:pPr algn="r"/>
                      <a:r>
                        <a:rPr dirty="1">
                          <a:latin typeface="Arial Narrow"/>
                        </a:rPr>
                        <a:t>-21,557</a:t>
                      </a:r>
                    </a:p>
                  </a:txBody>
                  <a:tcPr/>
                </a:tc>
                <a:tc>
                  <a:txBody>
                    <a:bodyPr anchorCtr="0"/>
                    <a:lstStyle/>
                    <a:p>
                      <a:pPr algn="r"/>
                      <a:r>
                        <a:rPr dirty="1">
                          <a:latin typeface="Arial Narrow"/>
                        </a:rPr>
                        <a:t>47,10,008</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30,80,167</a:t>
                      </a:r>
                    </a:p>
                  </a:txBody>
                  <a:tcPr/>
                </a:tc>
                <a:tc>
                  <a:txBody>
                    <a:bodyPr anchorCtr="0"/>
                    <a:lstStyle/>
                    <a:p>
                      <a:pPr algn="r"/>
                      <a:r>
                        <a:rPr dirty="1">
                          <a:latin typeface="Arial Narrow"/>
                        </a:rPr>
                        <a:t>12,55,766</a:t>
                      </a:r>
                    </a:p>
                  </a:txBody>
                  <a:tcPr/>
                </a:tc>
                <a:tc>
                  <a:txBody>
                    <a:bodyPr anchorCtr="0"/>
                    <a:lstStyle/>
                    <a:p>
                      <a:pPr algn="r"/>
                      <a:endParaRPr>
                        <a:latin typeface="Arial Narrow"/>
                      </a:endParaRPr>
                    </a:p>
                  </a:txBody>
                  <a:tcPr/>
                </a:tc>
                <a:tc>
                  <a:txBody>
                    <a:bodyPr anchorCtr="0"/>
                    <a:lstStyle/>
                    <a:p>
                      <a:pPr algn="r"/>
                      <a:r>
                        <a:rPr dirty="1">
                          <a:latin typeface="Arial Narrow"/>
                        </a:rPr>
                        <a:t>43,35,933</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-3,47,041</a:t>
                      </a:r>
                    </a:p>
                  </a:txBody>
                  <a:tcPr>
                    <a:solidFill>
                      <a:srgbClr val="0066CC"/>
                    </a:solidFill>
                  </a:tcPr>
                </a:tc>
                <a:tc>
                  <a:txBody>
                    <a:bodyPr anchorCtr="0"/>
                    <a:lstStyle/>
                    <a:p>
                      <a:pPr algn="r"/>
                      <a:r>
                        <a:rPr dirty="1">
                          <a:solidFill>
                            <a:srgbClr val="FFFF00"/>
                          </a:solidFill>
                          <a:latin typeface="Arial Narrow"/>
                        </a:rPr>
                        <a:t>-48,591</a:t>
                      </a:r>
                    </a:p>
                  </a:txBody>
                  <a:tcPr>
                    <a:solidFill>
                      <a:srgbClr val="0066CC"/>
                    </a:solidFill>
                  </a:tcPr>
                </a:tc>
                <a:tc>
                  <a:txBody>
                    <a:bodyPr anchorCtr="0"/>
                    <a:lstStyle/>
                    <a:p>
                      <a:pPr algn="r"/>
                      <a:r>
                        <a:rPr dirty="1">
                          <a:solidFill>
                            <a:srgbClr val="FFFF00"/>
                          </a:solidFill>
                          <a:latin typeface="Arial Narrow"/>
                        </a:rPr>
                        <a:t>21,557</a:t>
                      </a:r>
                    </a:p>
                  </a:txBody>
                  <a:tcPr>
                    <a:solidFill>
                      <a:srgbClr val="0066CC"/>
                    </a:solidFill>
                  </a:tcPr>
                </a:tc>
                <a:tc>
                  <a:txBody>
                    <a:bodyPr anchorCtr="0"/>
                    <a:lstStyle/>
                    <a:p>
                      <a:pPr algn="r"/>
                      <a:r>
                        <a:rPr dirty="1">
                          <a:solidFill>
                            <a:srgbClr val="FFFF00"/>
                          </a:solidFill>
                          <a:latin typeface="Arial Narrow"/>
                        </a:rPr>
                        <a:t>-3,74,075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-24.90</a:t>
                      </a:r>
                    </a:p>
                  </a:txBody>
                  <a:tcPr>
                    <a:solidFill>
                      <a:srgbClr val="008000"/>
                    </a:solidFill>
                  </a:tcPr>
                </a:tc>
                <a:tc>
                  <a:txBody>
                    <a:bodyPr anchorCtr="0"/>
                    <a:lstStyle/>
                    <a:p>
                      <a:pPr algn="r"/>
                      <a:r>
                        <a:rPr dirty="1">
                          <a:solidFill>
                            <a:srgbClr val="FFFFFF"/>
                          </a:solidFill>
                          <a:latin typeface="Arial Narrow"/>
                        </a:rPr>
                        <a:t>-24.90</a:t>
                      </a:r>
                    </a:p>
                  </a:txBody>
                  <a:tcPr>
                    <a:solidFill>
                      <a:srgbClr val="008000"/>
                    </a:solidFill>
                  </a:tcPr>
                </a:tc>
                <a:tc>
                  <a:txBody>
                    <a:bodyPr anchorCtr="0"/>
                    <a:lstStyle/>
                    <a:p>
                      <a:pPr algn="r"/>
                      <a:r>
                        <a:rPr dirty="1">
                          <a:solidFill>
                            <a:srgbClr val="FFFFFF"/>
                          </a:solidFill>
                          <a:latin typeface="Arial Narrow"/>
                        </a:rPr>
                        <a:t>7.27</a:t>
                      </a:r>
                    </a:p>
                  </a:txBody>
                  <a:tcPr>
                    <a:solidFill>
                      <a:srgbClr val="008000"/>
                    </a:solidFill>
                  </a:tcPr>
                </a:tc>
                <a:tc>
                  <a:txBody>
                    <a:bodyPr anchorCtr="0"/>
                    <a:lstStyle/>
                    <a:p>
                      <a:pPr algn="r"/>
                      <a:r>
                        <a:rPr sz="3000" dirty="1">
                          <a:solidFill>
                            <a:srgbClr val="FFFFFF"/>
                          </a:solidFill>
                          <a:latin typeface="Arial Narrow"/>
                        </a:rPr>
                        <a:t>-24.90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(₹)47,31,565</a:t>
                      </a:r>
                    </a:p>
                  </a:txBody>
                  <a:tcPr anchor="ctr">
                    <a:solidFill>
                      <a:srgbClr val="D5E3CF"/>
                    </a:solidFill>
                  </a:tcPr>
                </a:tc>
                <a:tc>
                  <a:txBody>
                    <a:bodyPr anchorCtr="0"/>
                    <a:lstStyle/>
                    <a:p>
                      <a:pPr algn="ctr"/>
                      <a:r>
                        <a:rPr dirty="1">
                          <a:solidFill>
                            <a:srgbClr val="000000"/>
                          </a:solidFill>
                          <a:latin typeface="Arial Rounded MT Bold"/>
                        </a:rPr>
                        <a:t>(₹)43,35,932</a:t>
                      </a:r>
                    </a:p>
                  </a:txBody>
                  <a:tcPr anchor="ctr">
                    <a:solidFill>
                      <a:srgbClr val="D5E3CF"/>
                    </a:solidFill>
                  </a:tcPr>
                </a:tc>
                <a:tc>
                  <a:txBody>
                    <a:bodyPr anchorCtr="0"/>
                    <a:lstStyle/>
                    <a:p>
                      <a:pPr algn="ctr"/>
                      <a:r>
                        <a:rPr dirty="1">
                          <a:solidFill>
                            <a:srgbClr val="000000"/>
                          </a:solidFill>
                          <a:latin typeface="Arial Rounded MT Bold"/>
                        </a:rPr>
                        <a:t>(₹)-3,95,633</a:t>
                      </a:r>
                    </a:p>
                  </a:txBody>
                  <a:tcPr anchor="ctr">
                    <a:solidFill>
                      <a:srgbClr val="D5E3CF"/>
                    </a:solidFill>
                  </a:tcPr>
                </a:tc>
                <a:tc>
                  <a:txBody>
                    <a:bodyPr anchorCtr="0"/>
                    <a:lstStyle/>
                    <a:p>
                      <a:pPr algn="ctr"/>
                      <a:r>
                        <a:rPr dirty="1">
                          <a:solidFill>
                            <a:srgbClr val="000000"/>
                          </a:solidFill>
                          <a:latin typeface="Arial Rounded MT Bold"/>
                        </a:rPr>
                        <a:t>-17.57%</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2025-01-28T05:46:04.3253527Z</dcterms:created>
  <dcterms:modified xsi:type="dcterms:W3CDTF">2025-01-28T05:46:04.3253527Z</dcterms:modified>
</cp:coreProperties>
</file>