
<file path=[Content_Types].xml><?xml version="1.0" encoding="utf-8"?>
<Types xmlns="http://schemas.openxmlformats.org/package/2006/content-types">
  <Default Extension="jpeg" ContentType="image/jpeg"/>
  <Default Extension="xlsx" ContentType="application/vnd.openxmlformats-officedocument.spreadsheetml.sheet"/>
  <Default Extension="rels" ContentType="application/vnd.openxmlformats-package.relationships+xml"/>
  <Default Extension="png" ContentType="image/png"/>
  <Override PartName="/docProps/app.xml" ContentType="application/vnd.openxmlformats-officedocument.extended-properties+xml"/>
  <Override PartName="/docProps/core.xml" ContentType="application/vnd.openxmlformats-package.core-properties+xml"/>
  <Override PartName="/ppt/charts/chart1.xml" ContentType="application/vnd.openxmlformats-officedocument.drawingml.chart+xml"/>
  <Override PartName="/ppt/charts/chart2.xml" ContentType="application/vnd.openxmlformats-officedocument.drawingml.chart+xml"/>
  <Override PartName="/ppt/charts/chart3.xml" ContentType="application/vnd.openxmlformats-officedocument.drawingml.chart+xml"/>
  <Override PartName="/ppt/charts/chart4.xml" ContentType="application/vnd.openxmlformats-officedocument.drawingml.chart+xml"/>
  <Override PartName="/ppt/charts/chart5.xml" ContentType="application/vnd.openxmlformats-officedocument.drawingml.chart+xml"/>
  <Override PartName="/ppt/charts/chart6.xml" ContentType="application/vnd.openxmlformats-officedocument.drawingml.chart+xml"/>
  <Override PartName="/ppt/presentation.xml" ContentType="application/vnd.openxmlformats-officedocument.presentationml.presentation.main+xml"/>
  <Override PartName="/ppt/presProps.xml" ContentType="application/vnd.openxmlformats-officedocument.presentationml.presProps+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heme/theme1.xml" ContentType="application/vnd.openxmlformats-officedocument.theme+xml"/>
  <Override PartName="/ppt/viewProps.xml" ContentType="application/vnd.openxmlformats-officedocument.presentationml.viewProps+xml"/>
</Types>
</file>

<file path=_rels/.rels>&#65279;<?xml version="1.0" encoding="utf-8" standalone="yes"?><Relationships xmlns="http://schemas.openxmlformats.org/package/2006/relationships"><Relationship Id="rId1" Type="http://schemas.openxmlformats.org/officeDocument/2006/relationships/officeDocument" Target="ppt/presentation.xml" /><Relationship Id="rId2" Type="http://schemas.openxmlformats.org/package/2006/relationships/metadata/thumbnail" Target="docProps/thumbnail.jpeg" /><Relationship Id="rId3" Type="http://schemas.openxmlformats.org/package/2006/relationships/metadata/core-properties" Target="docProps/core.xml" /><Relationship Id="rId4" Type="http://schemas.openxmlformats.org/officeDocument/2006/relationships/extended-properties" Target="docProps/app.xml" /></Relationships>
</file>

<file path=ppt/presentation.xml><?xml version="1.0" encoding="utf-8"?>
<!--Generated by Spire.Presentation for .NET 6.9.2.0-->
<p:presentation xmlns:a="http://schemas.openxmlformats.org/drawingml/2006/main" xmlns:r="http://schemas.openxmlformats.org/officeDocument/2006/relationships" xmlns:p="http://schemas.openxmlformats.org/presentationml/2006/main" saveSubsetFonts="1">
  <p:sldMasterIdLst>
    <p:sldMasterId r:id="rId1" id="2147483648"/>
  </p:sldMasterIdLst>
  <p:sldIdLst>
    <p:sldId r:id="rId2" id="256"/>
    <p:sldId r:id="rId7" id="257"/>
    <p:sldId r:id="rId8" id="258"/>
    <p:sldId r:id="rId9" id="259"/>
    <p:sldId r:id="rId10" id="260"/>
    <p:sldId r:id="rId11" id="261"/>
    <p:sldId r:id="rId12" id="262"/>
    <p:sldId r:id="rId13" id="263"/>
    <p:sldId r:id="rId14" id="264"/>
    <p:sldId r:id="rId15" id="265"/>
    <p:sldId r:id="rId16" id="266"/>
    <p:sldId r:id="rId17" id="267"/>
    <p:sldId r:id="rId18" id="268"/>
    <p:sldId r:id="rId19" id="269"/>
    <p:sldId r:id="rId20" id="270"/>
    <p:sldId r:id="rId21" id="271"/>
    <p:sldId r:id="rId22" id="272"/>
    <p:sldId r:id="rId23" id="273"/>
    <p:sldId r:id="rId24" id="274"/>
    <p:sldId r:id="rId25" id="275"/>
    <p:sldId r:id="rId26" id="276"/>
  </p:sldIdLst>
  <p:sldSz cx="12700000" cy="8890000"/>
  <p:notesSz cx="6858000" cy="9144000"/>
  <p:custDataLst>
    <p:tags r:id="rId27"/>
  </p:custDataLst>
  <p:defaultTextStyle>
    <a:defPPr>
      <a:defRPr lang="en-US"/>
    </a:defPPr>
    <a:lvl1pPr marL="0" algn="l" defTabSz="914400" rtl="0" eaLnBrk="1" latinLnBrk="0" hangingPunct="1">
      <a:defRPr sz="2333" kern="1200">
        <a:solidFill>
          <a:schemeClr val="tx1"/>
        </a:solidFill>
        <a:latin typeface="+mn-lt"/>
        <a:ea typeface="+mn-ea"/>
        <a:cs typeface="+mn-cs"/>
      </a:defRPr>
    </a:lvl1pPr>
    <a:lvl2pPr marL="457200" algn="l" defTabSz="914400" rtl="0" eaLnBrk="1" latinLnBrk="0" hangingPunct="1">
      <a:defRPr sz="2333" kern="1200">
        <a:solidFill>
          <a:schemeClr val="tx1"/>
        </a:solidFill>
        <a:latin typeface="+mn-lt"/>
        <a:ea typeface="+mn-ea"/>
        <a:cs typeface="+mn-cs"/>
      </a:defRPr>
    </a:lvl2pPr>
    <a:lvl3pPr marL="914400" algn="l" defTabSz="914400" rtl="0" eaLnBrk="1" latinLnBrk="0" hangingPunct="1">
      <a:defRPr sz="2333" kern="1200">
        <a:solidFill>
          <a:schemeClr val="tx1"/>
        </a:solidFill>
        <a:latin typeface="+mn-lt"/>
        <a:ea typeface="+mn-ea"/>
        <a:cs typeface="+mn-cs"/>
      </a:defRPr>
    </a:lvl3pPr>
    <a:lvl4pPr marL="1371600" algn="l" defTabSz="914400" rtl="0" eaLnBrk="1" latinLnBrk="0" hangingPunct="1">
      <a:defRPr sz="2333" kern="1200">
        <a:solidFill>
          <a:schemeClr val="tx1"/>
        </a:solidFill>
        <a:latin typeface="+mn-lt"/>
        <a:ea typeface="+mn-ea"/>
        <a:cs typeface="+mn-cs"/>
      </a:defRPr>
    </a:lvl4pPr>
    <a:lvl5pPr marL="1828800" algn="l" defTabSz="914400" rtl="0" eaLnBrk="1" latinLnBrk="0" hangingPunct="1">
      <a:defRPr sz="2333" kern="1200">
        <a:solidFill>
          <a:schemeClr val="tx1"/>
        </a:solidFill>
        <a:latin typeface="+mn-lt"/>
        <a:ea typeface="+mn-ea"/>
        <a:cs typeface="+mn-cs"/>
      </a:defRPr>
    </a:lvl5pPr>
    <a:lvl6pPr marL="2286000" algn="l" defTabSz="914400" rtl="0" eaLnBrk="1" latinLnBrk="0" hangingPunct="1">
      <a:defRPr sz="2333" kern="1200">
        <a:solidFill>
          <a:schemeClr val="tx1"/>
        </a:solidFill>
        <a:latin typeface="+mn-lt"/>
        <a:ea typeface="+mn-ea"/>
        <a:cs typeface="+mn-cs"/>
      </a:defRPr>
    </a:lvl6pPr>
    <a:lvl7pPr marL="2743200" algn="l" defTabSz="914400" rtl="0" eaLnBrk="1" latinLnBrk="0" hangingPunct="1">
      <a:defRPr sz="2333" kern="1200">
        <a:solidFill>
          <a:schemeClr val="tx1"/>
        </a:solidFill>
        <a:latin typeface="+mn-lt"/>
        <a:ea typeface="+mn-ea"/>
        <a:cs typeface="+mn-cs"/>
      </a:defRPr>
    </a:lvl7pPr>
    <a:lvl8pPr marL="3200400" algn="l" defTabSz="914400" rtl="0" eaLnBrk="1" latinLnBrk="0" hangingPunct="1">
      <a:defRPr sz="2333" kern="1200">
        <a:solidFill>
          <a:schemeClr val="tx1"/>
        </a:solidFill>
        <a:latin typeface="+mn-lt"/>
        <a:ea typeface="+mn-ea"/>
        <a:cs typeface="+mn-cs"/>
      </a:defRPr>
    </a:lvl8pPr>
    <a:lvl9pPr marL="3657600" algn="l" defTabSz="914400" rtl="0" eaLnBrk="1" latinLnBrk="0" hangingPunct="1">
      <a:defRPr sz="2333" kern="1200">
        <a:solidFill>
          <a:schemeClr val="tx1"/>
        </a:solidFill>
        <a:latin typeface="+mn-lt"/>
        <a:ea typeface="+mn-ea"/>
        <a:cs typeface="+mn-cs"/>
      </a:defRPr>
    </a:lvl9pPr>
  </p:defaultTextStyle>
</p:presentation>
</file>

<file path=ppt/presProps.xml><?xml version="1.0" encoding="utf-8"?>
<p:presentationPr xmlns:r="http://schemas.openxmlformats.org/officeDocument/2006/relationships" xmlns:a="http://schemas.openxmlformats.org/drawingml/2006/main"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1212" y="-108"/>
      </p:cViewPr>
      <p:guideLst>
        <p:guide orient="horz" pos="2160"/>
        <p:guide pos="2880"/>
      </p:guideLst>
    </p:cSldViewPr>
  </p:slideViewPr>
  <p:notesTextViewPr>
    <p:cViewPr>
      <p:scale>
        <a:sx n="1" d="1"/>
        <a:sy n="1" d="1"/>
      </p:scale>
      <p:origin x="0" y="0"/>
    </p:cViewPr>
  </p:notesTextViewPr>
  <p:gridSpacing cx="72008" cy="72008"/>
</p:viewPr>
</file>

<file path=ppt/_rels/presentation.xml.rels>&#65279;<?xml version="1.0" encoding="utf-8" standalone="yes"?><Relationships xmlns="http://schemas.openxmlformats.org/package/2006/relationships"><Relationship Id="rId1" Type="http://schemas.openxmlformats.org/officeDocument/2006/relationships/slideMaster" Target="slideMasters/slideMaster1.xml" /><Relationship Id="rId10" Type="http://schemas.openxmlformats.org/officeDocument/2006/relationships/slide" Target="slides/slide5.xml" /><Relationship Id="rId11" Type="http://schemas.openxmlformats.org/officeDocument/2006/relationships/slide" Target="slides/slide6.xml" /><Relationship Id="rId12" Type="http://schemas.openxmlformats.org/officeDocument/2006/relationships/slide" Target="slides/slide7.xml" /><Relationship Id="rId13" Type="http://schemas.openxmlformats.org/officeDocument/2006/relationships/slide" Target="slides/slide8.xml" /><Relationship Id="rId14" Type="http://schemas.openxmlformats.org/officeDocument/2006/relationships/slide" Target="slides/slide9.xml" /><Relationship Id="rId15" Type="http://schemas.openxmlformats.org/officeDocument/2006/relationships/slide" Target="slides/slide10.xml" /><Relationship Id="rId16" Type="http://schemas.openxmlformats.org/officeDocument/2006/relationships/slide" Target="slides/slide11.xml" /><Relationship Id="rId17" Type="http://schemas.openxmlformats.org/officeDocument/2006/relationships/slide" Target="slides/slide12.xml" /><Relationship Id="rId18" Type="http://schemas.openxmlformats.org/officeDocument/2006/relationships/slide" Target="slides/slide13.xml" /><Relationship Id="rId19" Type="http://schemas.openxmlformats.org/officeDocument/2006/relationships/slide" Target="slides/slide14.xml" /><Relationship Id="rId2" Type="http://schemas.openxmlformats.org/officeDocument/2006/relationships/slide" Target="slides/slide1.xml" /><Relationship Id="rId20" Type="http://schemas.openxmlformats.org/officeDocument/2006/relationships/slide" Target="slides/slide15.xml" /><Relationship Id="rId21" Type="http://schemas.openxmlformats.org/officeDocument/2006/relationships/slide" Target="slides/slide16.xml" /><Relationship Id="rId22" Type="http://schemas.openxmlformats.org/officeDocument/2006/relationships/slide" Target="slides/slide17.xml" /><Relationship Id="rId23" Type="http://schemas.openxmlformats.org/officeDocument/2006/relationships/slide" Target="slides/slide18.xml" /><Relationship Id="rId24" Type="http://schemas.openxmlformats.org/officeDocument/2006/relationships/slide" Target="slides/slide19.xml" /><Relationship Id="rId25" Type="http://schemas.openxmlformats.org/officeDocument/2006/relationships/slide" Target="slides/slide20.xml" /><Relationship Id="rId26" Type="http://schemas.openxmlformats.org/officeDocument/2006/relationships/slide" Target="slides/slide21.xml" /><Relationship Id="rId27" Type="http://schemas.openxmlformats.org/officeDocument/2006/relationships/tags" Target="tags/tag1.xml" /><Relationship Id="rId3" Type="http://schemas.openxmlformats.org/officeDocument/2006/relationships/presProps" Target="presProps.xml" /><Relationship Id="rId4" Type="http://schemas.openxmlformats.org/officeDocument/2006/relationships/viewProps" Target="viewProps.xml" /><Relationship Id="rId5" Type="http://schemas.openxmlformats.org/officeDocument/2006/relationships/theme" Target="theme/theme1.xml" /><Relationship Id="rId6" Type="http://schemas.openxmlformats.org/officeDocument/2006/relationships/tableStyles" Target="tableStyles.xml" /><Relationship Id="rId7" Type="http://schemas.openxmlformats.org/officeDocument/2006/relationships/slide" Target="slides/slide2.xml" /><Relationship Id="rId8" Type="http://schemas.openxmlformats.org/officeDocument/2006/relationships/slide" Target="slides/slide3.xml" /><Relationship Id="rId9" Type="http://schemas.openxmlformats.org/officeDocument/2006/relationships/slide" Target="slides/slide4.xml" /></Relationships>
</file>

<file path=ppt/charts/_rels/chart1.xml.rels>&#65279;<?xml version="1.0" encoding="utf-8" standalone="yes"?><Relationships xmlns="http://schemas.openxmlformats.org/package/2006/relationships"><Relationship Id="rId1" Type="http://schemas.openxmlformats.org/officeDocument/2006/relationships/package" Target="../embeddings/6064fa20-8874-4c9f-a7ff-667c24b270bd.xlsx" /></Relationships>
</file>

<file path=ppt/charts/_rels/chart2.xml.rels>&#65279;<?xml version="1.0" encoding="utf-8" standalone="yes"?><Relationships xmlns="http://schemas.openxmlformats.org/package/2006/relationships"><Relationship Id="rId1" Type="http://schemas.openxmlformats.org/officeDocument/2006/relationships/package" Target="../embeddings/50e795e1-6211-4db6-a512-ba7897d36dc4.xlsx" /></Relationships>
</file>

<file path=ppt/charts/_rels/chart3.xml.rels>&#65279;<?xml version="1.0" encoding="utf-8" standalone="yes"?><Relationships xmlns="http://schemas.openxmlformats.org/package/2006/relationships"><Relationship Id="rId1" Type="http://schemas.openxmlformats.org/officeDocument/2006/relationships/package" Target="../embeddings/6155efeb-4c64-454f-8619-2407b0348b18.xlsx" /></Relationships>
</file>

<file path=ppt/charts/_rels/chart4.xml.rels>&#65279;<?xml version="1.0" encoding="utf-8" standalone="yes"?><Relationships xmlns="http://schemas.openxmlformats.org/package/2006/relationships"><Relationship Id="rId1" Type="http://schemas.openxmlformats.org/officeDocument/2006/relationships/package" Target="../embeddings/7e6144f7-cdb2-467a-b00e-3006cac62cec.xlsx" /></Relationships>
</file>

<file path=ppt/charts/_rels/chart5.xml.rels>&#65279;<?xml version="1.0" encoding="utf-8" standalone="yes"?><Relationships xmlns="http://schemas.openxmlformats.org/package/2006/relationships"><Relationship Id="rId1" Type="http://schemas.openxmlformats.org/officeDocument/2006/relationships/package" Target="../embeddings/5380823f-847f-4c5c-9504-59f7b6a2c96b.xlsx" /></Relationships>
</file>

<file path=ppt/charts/_rels/chart6.xml.rels>&#65279;<?xml version="1.0" encoding="utf-8" standalone="yes"?><Relationships xmlns="http://schemas.openxmlformats.org/package/2006/relationships"><Relationship Id="rId1" Type="http://schemas.openxmlformats.org/officeDocument/2006/relationships/package" Target="../embeddings/2ca469a4-1b21-4c8f-996d-eb7927ef722e.xlsx" /></Relationships>
</file>

<file path=ppt/charts/chart1.xml><?xml version="1.0" encoding="utf-8"?>
<c:chartSpace xmlns:c="http://schemas.openxmlformats.org/drawingml/2006/chart" xmlns:a="http://schemas.openxmlformats.org/drawingml/2006/main" xmlns:r="http://schemas.openxmlformats.org/officeDocument/2006/relationships">
  <c:lang val="ru-RU"/>
  <mc:AlternateContent xmlns:mc="http://schemas.openxmlformats.org/markup-compatibility/2006">
    <mc:Choice xmlns:c14="http://schemas.microsoft.com/office/drawing/2007/8/2/chart" Requires="c14">
      <c14:style val="102"/>
    </mc:Choice>
    <mc:Fallback>
      <c:style val="2"/>
    </mc:Fallback>
  </mc:AlternateContent>
  <c:chart>
    <c:plotArea>
      <c:layout/>
      <c:lineChart>
        <c:axId val="67451136"/>
        <c:axId val="66437120"/>
        <c:grouping val="standard"/>
        <c:varyColors val="0"/>
        <c:ser>
          <c:idx val="1"/>
          <c:order val="0"/>
          <c:tx>
            <c:strRef>
              <c:f>Sheet1!$B$1</c:f>
              <c:strCache>
                <c:ptCount val="1"/>
                <c:pt idx="0">
                  <c:v>Net Investment [ Rs. 12,64,831 ]</c:v>
                </c:pt>
              </c:strCache>
            </c:strRef>
          </c:tx>
          <c:spPr>
            <a:ln w="38100">
              <a:solidFill>
                <a:srgbClr val="4169E1"/>
              </a:solidFill>
            </a:ln>
          </c:spPr>
          <c:marker>
            <c:symbol val="none"/>
          </c:marker>
          <c:dLbls>
            <c:dLbl>
              <c:idx val="0"/>
              <c:showLegendKey val="0"/>
              <c:showVal val="0"/>
              <c:showCatName val="0"/>
              <c:showSerName val="0"/>
              <c:showPercent val="0"/>
              <c:showBubbleSize val="0"/>
            </c:dLbl>
            <c:dLbl>
              <c:idx val="1"/>
              <c:showLegendKey val="0"/>
              <c:showVal val="0"/>
              <c:showCatName val="0"/>
              <c:showSerName val="0"/>
              <c:showPercent val="0"/>
              <c:showBubbleSize val="0"/>
            </c:dLbl>
            <c:dLbl>
              <c:idx val="2"/>
              <c:showLegendKey val="0"/>
              <c:showVal val="0"/>
              <c:showCatName val="0"/>
              <c:showSerName val="0"/>
              <c:showPercent val="0"/>
              <c:showBubbleSize val="0"/>
            </c:dLbl>
            <c:dLbl>
              <c:idx val="3"/>
              <c:showLegendKey val="0"/>
              <c:showVal val="0"/>
              <c:showCatName val="0"/>
              <c:showSerName val="0"/>
              <c:showPercent val="0"/>
              <c:showBubbleSize val="0"/>
            </c:dLbl>
            <c:dLbl>
              <c:idx val="4"/>
              <c:showLegendKey val="0"/>
              <c:showVal val="0"/>
              <c:showCatName val="0"/>
              <c:showSerName val="0"/>
              <c:showPercent val="0"/>
              <c:showBubbleSize val="0"/>
            </c:dLbl>
            <c:dLbl>
              <c:idx val="5"/>
              <c:showLegendKey val="0"/>
              <c:showVal val="0"/>
              <c:showCatName val="0"/>
              <c:showSerName val="0"/>
              <c:showPercent val="0"/>
              <c:showBubbleSize val="0"/>
            </c:dLbl>
            <c:dLbl>
              <c:idx val="6"/>
              <c:showLegendKey val="0"/>
              <c:showVal val="0"/>
              <c:showCatName val="0"/>
              <c:showSerName val="0"/>
              <c:showPercent val="0"/>
              <c:showBubbleSize val="0"/>
            </c:dLbl>
            <c:dLbl>
              <c:idx val="7"/>
              <c:showLegendKey val="0"/>
              <c:showVal val="0"/>
              <c:showCatName val="0"/>
              <c:showSerName val="0"/>
              <c:showPercent val="0"/>
              <c:showBubbleSize val="0"/>
            </c:dLbl>
            <c:dLbl>
              <c:idx val="8"/>
              <c:showLegendKey val="0"/>
              <c:showVal val="0"/>
              <c:showCatName val="0"/>
              <c:showSerName val="0"/>
              <c:showPercent val="0"/>
              <c:showBubbleSize val="0"/>
            </c:dLbl>
            <c:dLbl>
              <c:idx val="9"/>
              <c:showLegendKey val="0"/>
              <c:showVal val="0"/>
              <c:showCatName val="0"/>
              <c:showSerName val="0"/>
              <c:showPercent val="0"/>
              <c:showBubbleSize val="0"/>
            </c:dLbl>
            <c:dLbl>
              <c:idx val="10"/>
              <c:showLegendKey val="0"/>
              <c:showVal val="0"/>
              <c:showCatName val="0"/>
              <c:showSerName val="0"/>
              <c:showPercent val="0"/>
              <c:showBubbleSize val="0"/>
            </c:dLbl>
            <c:dLbl>
              <c:idx val="11"/>
              <c:showLegendKey val="0"/>
              <c:showVal val="0"/>
              <c:showCatName val="0"/>
              <c:showSerName val="0"/>
              <c:showPercent val="0"/>
              <c:showBubbleSize val="0"/>
            </c:dLbl>
            <c:dLbl>
              <c:idx val="12"/>
              <c:showLegendKey val="0"/>
              <c:showVal val="0"/>
              <c:showCatName val="0"/>
              <c:showSerName val="0"/>
              <c:showPercent val="0"/>
              <c:showBubbleSize val="0"/>
            </c:dLbl>
            <c:dLbl>
              <c:idx val="13"/>
              <c:showLegendKey val="0"/>
              <c:showVal val="0"/>
              <c:showCatName val="0"/>
              <c:showSerName val="0"/>
              <c:showPercent val="0"/>
              <c:showBubbleSize val="0"/>
            </c:dLbl>
            <c:dLbl>
              <c:idx val="14"/>
              <c:showLegendKey val="0"/>
              <c:showVal val="0"/>
              <c:showCatName val="0"/>
              <c:showSerName val="0"/>
              <c:showPercent val="0"/>
              <c:showBubbleSize val="0"/>
            </c:dLbl>
            <c:dLbl>
              <c:idx val="15"/>
              <c:showLegendKey val="0"/>
              <c:showVal val="0"/>
              <c:showCatName val="0"/>
              <c:showSerName val="0"/>
              <c:showPercent val="0"/>
              <c:showBubbleSize val="0"/>
            </c:dLbl>
            <c:dLbl>
              <c:idx val="16"/>
              <c:showLegendKey val="0"/>
              <c:showVal val="0"/>
              <c:showCatName val="0"/>
              <c:showSerName val="0"/>
              <c:showPercent val="0"/>
              <c:showBubbleSize val="0"/>
            </c:dLbl>
            <c:dLbl>
              <c:idx val="17"/>
              <c:showLegendKey val="0"/>
              <c:showVal val="0"/>
              <c:showCatName val="0"/>
              <c:showSerName val="0"/>
              <c:showPercent val="0"/>
              <c:showBubbleSize val="0"/>
            </c:dLbl>
            <c:dLbl>
              <c:idx val="18"/>
              <c:showLegendKey val="0"/>
              <c:showVal val="0"/>
              <c:showCatName val="0"/>
              <c:showSerName val="0"/>
              <c:showPercent val="0"/>
              <c:showBubbleSize val="0"/>
            </c:dLbl>
            <c:dLbl>
              <c:idx val="19"/>
              <c:showLegendKey val="0"/>
              <c:showVal val="0"/>
              <c:showCatName val="0"/>
              <c:showSerName val="0"/>
              <c:showPercent val="0"/>
              <c:showBubbleSize val="0"/>
            </c:dLbl>
            <c:dLbl>
              <c:idx val="20"/>
              <c:showLegendKey val="0"/>
              <c:showVal val="0"/>
              <c:showCatName val="0"/>
              <c:showSerName val="0"/>
              <c:showPercent val="0"/>
              <c:showBubbleSize val="0"/>
            </c:dLbl>
            <c:dLbl>
              <c:idx val="21"/>
              <c:showLegendKey val="0"/>
              <c:showVal val="0"/>
              <c:showCatName val="0"/>
              <c:showSerName val="0"/>
              <c:showPercent val="0"/>
              <c:showBubbleSize val="0"/>
            </c:dLbl>
            <c:dLbl>
              <c:idx val="22"/>
              <c:showLegendKey val="0"/>
              <c:showVal val="0"/>
              <c:showCatName val="0"/>
              <c:showSerName val="0"/>
              <c:showPercent val="0"/>
              <c:showBubbleSize val="0"/>
            </c:dLbl>
            <c:dLbl>
              <c:idx val="23"/>
              <c:showLegendKey val="0"/>
              <c:showVal val="0"/>
              <c:showCatName val="0"/>
              <c:showSerName val="0"/>
              <c:showPercent val="0"/>
              <c:showBubbleSize val="0"/>
            </c:dLbl>
            <c:dLbl>
              <c:idx val="24"/>
              <c:showLegendKey val="0"/>
              <c:showVal val="0"/>
              <c:showCatName val="0"/>
              <c:showSerName val="0"/>
              <c:showPercent val="0"/>
              <c:showBubbleSize val="0"/>
            </c:dLbl>
            <c:dLbl>
              <c:idx val="25"/>
              <c:showLegendKey val="0"/>
              <c:showVal val="0"/>
              <c:showCatName val="0"/>
              <c:showSerName val="0"/>
              <c:showPercent val="0"/>
              <c:showBubbleSize val="0"/>
            </c:dLbl>
            <c:dLbl>
              <c:idx val="26"/>
              <c:showLegendKey val="0"/>
              <c:showVal val="0"/>
              <c:showCatName val="0"/>
              <c:showSerName val="0"/>
              <c:showPercent val="0"/>
              <c:showBubbleSize val="0"/>
            </c:dLbl>
            <c:dLbl>
              <c:idx val="27"/>
              <c:showLegendKey val="0"/>
              <c:showVal val="0"/>
              <c:showCatName val="0"/>
              <c:showSerName val="0"/>
              <c:showPercent val="0"/>
              <c:showBubbleSize val="0"/>
            </c:dLbl>
            <c:dLbl>
              <c:idx val="28"/>
              <c:showLegendKey val="0"/>
              <c:showVal val="0"/>
              <c:showCatName val="0"/>
              <c:showSerName val="0"/>
              <c:showPercent val="0"/>
              <c:showBubbleSize val="0"/>
            </c:dLbl>
            <c:dLbl>
              <c:idx val="29"/>
              <c:showLegendKey val="0"/>
              <c:showVal val="0"/>
              <c:showCatName val="0"/>
              <c:showSerName val="0"/>
              <c:showPercent val="0"/>
              <c:showBubbleSize val="0"/>
            </c:dLbl>
            <c:dLbl>
              <c:idx val="30"/>
              <c:showLegendKey val="0"/>
              <c:showVal val="0"/>
              <c:showCatName val="0"/>
              <c:showSerName val="0"/>
              <c:showPercent val="0"/>
              <c:showBubbleSize val="0"/>
            </c:dLbl>
            <c:dLbl>
              <c:idx val="31"/>
              <c:showLegendKey val="0"/>
              <c:showVal val="0"/>
              <c:showCatName val="0"/>
              <c:showSerName val="0"/>
              <c:showPercent val="0"/>
              <c:showBubbleSize val="0"/>
            </c:dLbl>
            <c:dLbl>
              <c:idx val="32"/>
              <c:showLegendKey val="0"/>
              <c:showVal val="0"/>
              <c:showCatName val="0"/>
              <c:showSerName val="0"/>
              <c:showPercent val="0"/>
              <c:showBubbleSize val="0"/>
            </c:dLbl>
            <c:dLbl>
              <c:idx val="33"/>
              <c:showLegendKey val="0"/>
              <c:showVal val="0"/>
              <c:showCatName val="0"/>
              <c:showSerName val="0"/>
              <c:showPercent val="0"/>
              <c:showBubbleSize val="0"/>
            </c:dLbl>
            <c:dLbl>
              <c:idx val="34"/>
              <c:showLegendKey val="0"/>
              <c:showVal val="0"/>
              <c:showCatName val="0"/>
              <c:showSerName val="0"/>
              <c:showPercent val="0"/>
              <c:showBubbleSize val="0"/>
            </c:dLbl>
            <c:dLbl>
              <c:idx val="35"/>
              <c:showLegendKey val="0"/>
              <c:showVal val="0"/>
              <c:showCatName val="0"/>
              <c:showSerName val="0"/>
              <c:showPercent val="0"/>
              <c:showBubbleSize val="0"/>
            </c:dLbl>
            <c:dLbl>
              <c:idx val="36"/>
              <c:showLegendKey val="0"/>
              <c:showVal val="0"/>
              <c:showCatName val="0"/>
              <c:showSerName val="0"/>
              <c:showPercent val="0"/>
              <c:showBubbleSize val="0"/>
            </c:dLbl>
            <c:dLbl>
              <c:idx val="37"/>
              <c:showLegendKey val="0"/>
              <c:showVal val="0"/>
              <c:showCatName val="0"/>
              <c:showSerName val="0"/>
              <c:showPercent val="0"/>
              <c:showBubbleSize val="0"/>
            </c:dLbl>
            <c:dLbl>
              <c:idx val="38"/>
              <c:showLegendKey val="0"/>
              <c:showVal val="0"/>
              <c:showCatName val="0"/>
              <c:showSerName val="0"/>
              <c:showPercent val="0"/>
              <c:showBubbleSize val="0"/>
            </c:dLbl>
            <c:dLbl>
              <c:idx val="39"/>
              <c:showLegendKey val="0"/>
              <c:showVal val="0"/>
              <c:showCatName val="0"/>
              <c:showSerName val="0"/>
              <c:showPercent val="0"/>
              <c:showBubbleSize val="0"/>
            </c:dLbl>
            <c:dLbl>
              <c:idx val="40"/>
              <c:showLegendKey val="0"/>
              <c:showVal val="0"/>
              <c:showCatName val="0"/>
              <c:showSerName val="0"/>
              <c:showPercent val="0"/>
              <c:showBubbleSize val="0"/>
            </c:dLbl>
            <c:dLbl>
              <c:idx val="41"/>
              <c:showLegendKey val="0"/>
              <c:showVal val="0"/>
              <c:showCatName val="0"/>
              <c:showSerName val="0"/>
              <c:showPercent val="0"/>
              <c:showBubbleSize val="0"/>
            </c:dLbl>
            <c:dLbl>
              <c:idx val="42"/>
              <c:showLegendKey val="0"/>
              <c:showVal val="0"/>
              <c:showCatName val="0"/>
              <c:showSerName val="0"/>
              <c:showPercent val="0"/>
              <c:showBubbleSize val="0"/>
            </c:dLbl>
            <c:dLbl>
              <c:idx val="43"/>
              <c:showLegendKey val="0"/>
              <c:showVal val="0"/>
              <c:showCatName val="0"/>
              <c:showSerName val="0"/>
              <c:showPercent val="0"/>
              <c:showBubbleSize val="0"/>
            </c:dLbl>
            <c:dLbl>
              <c:idx val="44"/>
              <c:showLegendKey val="0"/>
              <c:showVal val="0"/>
              <c:showCatName val="0"/>
              <c:showSerName val="0"/>
              <c:showPercent val="0"/>
              <c:showBubbleSize val="0"/>
            </c:dLbl>
            <c:dLbl>
              <c:idx val="45"/>
              <c:showLegendKey val="0"/>
              <c:showVal val="0"/>
              <c:showCatName val="0"/>
              <c:showSerName val="0"/>
              <c:showPercent val="0"/>
              <c:showBubbleSize val="0"/>
            </c:dLbl>
            <c:dLbl>
              <c:idx val="46"/>
              <c:showLegendKey val="0"/>
              <c:showVal val="0"/>
              <c:showCatName val="0"/>
              <c:showSerName val="0"/>
              <c:showPercent val="0"/>
              <c:showBubbleSize val="0"/>
            </c:dLbl>
            <c:dLbl>
              <c:idx val="47"/>
              <c:showLegendKey val="0"/>
              <c:showVal val="0"/>
              <c:showCatName val="0"/>
              <c:showSerName val="0"/>
              <c:showPercent val="0"/>
              <c:showBubbleSize val="0"/>
            </c:dLbl>
            <c:dLbl>
              <c:idx val="48"/>
              <c:showLegendKey val="0"/>
              <c:showVal val="0"/>
              <c:showCatName val="0"/>
              <c:showSerName val="0"/>
              <c:showPercent val="0"/>
              <c:showBubbleSize val="0"/>
            </c:dLbl>
            <c:dLbl>
              <c:idx val="49"/>
              <c:showLegendKey val="0"/>
              <c:showVal val="0"/>
              <c:showCatName val="0"/>
              <c:showSerName val="0"/>
              <c:showPercent val="0"/>
              <c:showBubbleSize val="0"/>
            </c:dLbl>
            <c:dLbl>
              <c:idx val="50"/>
              <c:txPr>
                <a:bodyPr/>
                <a:lstStyle/>
                <a:p>
                  <a:pPr>
                    <a:defRPr sz="1200">
                      <a:latin typeface="Arial Narrow"/>
                    </a:defRPr>
                  </a:pPr>
                </a:p>
              </c:txPr>
              <c:showLegendKey val="0"/>
              <c:showVal val="1"/>
              <c:showCatName val="0"/>
              <c:showSerName val="0"/>
              <c:showPercent val="0"/>
              <c:showBubbleSize val="0"/>
            </c:dLbl>
            <c:spPr>
              <a:solidFill>
                <a:prstClr val="black"/>
              </a:solidFill>
            </c:spPr>
            <c:showLegendKey val="0"/>
            <c:showVal val="0"/>
            <c:showCatName val="0"/>
            <c:showSerName val="0"/>
            <c:showPercent val="0"/>
            <c:showBubbleSize val="0"/>
            <c:separator/>
            <c:showLeaderLines val="0"/>
          </c:dLbls>
          <c:cat>
            <c:strRef>
              <c:f>'Sheet1'!$A$2:$A$52</c:f>
              <c:strCache>
                <c:ptCount val="51"/>
                <c:pt idx="0">
                  <c:v>16-Jan-2019</c:v>
                </c:pt>
                <c:pt idx="1">
                  <c:v>01-Mar-2019</c:v>
                </c:pt>
                <c:pt idx="2">
                  <c:v>14-Apr-2019</c:v>
                </c:pt>
                <c:pt idx="3">
                  <c:v>28-May-2019</c:v>
                </c:pt>
                <c:pt idx="4">
                  <c:v>11-Jul-2019</c:v>
                </c:pt>
                <c:pt idx="5">
                  <c:v>24-Aug-2019</c:v>
                </c:pt>
                <c:pt idx="6">
                  <c:v>07-Oct-2019</c:v>
                </c:pt>
                <c:pt idx="7">
                  <c:v>20-Nov-2019</c:v>
                </c:pt>
                <c:pt idx="8">
                  <c:v>03-Jan-2020</c:v>
                </c:pt>
                <c:pt idx="9">
                  <c:v>17-Feb-2020</c:v>
                </c:pt>
                <c:pt idx="10">
                  <c:v>01-Apr-2020</c:v>
                </c:pt>
                <c:pt idx="11">
                  <c:v>15-May-2020</c:v>
                </c:pt>
                <c:pt idx="12">
                  <c:v>28-Jun-2020</c:v>
                </c:pt>
                <c:pt idx="13">
                  <c:v>11-Aug-2020</c:v>
                </c:pt>
                <c:pt idx="14">
                  <c:v>24-Sep-2020</c:v>
                </c:pt>
                <c:pt idx="15">
                  <c:v>07-Nov-2020</c:v>
                </c:pt>
                <c:pt idx="16">
                  <c:v>21-Dec-2020</c:v>
                </c:pt>
                <c:pt idx="17">
                  <c:v>03-Feb-2021</c:v>
                </c:pt>
                <c:pt idx="18">
                  <c:v>19-Mar-2021</c:v>
                </c:pt>
                <c:pt idx="19">
                  <c:v>02-May-2021</c:v>
                </c:pt>
                <c:pt idx="20">
                  <c:v>15-Jun-2021</c:v>
                </c:pt>
                <c:pt idx="21">
                  <c:v>29-Jul-2021</c:v>
                </c:pt>
                <c:pt idx="22">
                  <c:v>11-Sep-2021</c:v>
                </c:pt>
                <c:pt idx="23">
                  <c:v>25-Oct-2021</c:v>
                </c:pt>
                <c:pt idx="24">
                  <c:v>08-Dec-2021</c:v>
                </c:pt>
                <c:pt idx="25">
                  <c:v>22-Jan-2022</c:v>
                </c:pt>
                <c:pt idx="26">
                  <c:v>07-Mar-2022</c:v>
                </c:pt>
                <c:pt idx="27">
                  <c:v>20-Apr-2022</c:v>
                </c:pt>
                <c:pt idx="28">
                  <c:v>03-Jun-2022</c:v>
                </c:pt>
                <c:pt idx="29">
                  <c:v>17-Jul-2022</c:v>
                </c:pt>
                <c:pt idx="30">
                  <c:v>30-Aug-2022</c:v>
                </c:pt>
                <c:pt idx="31">
                  <c:v>13-Oct-2022</c:v>
                </c:pt>
                <c:pt idx="32">
                  <c:v>26-Nov-2022</c:v>
                </c:pt>
                <c:pt idx="33">
                  <c:v>09-Jan-2023</c:v>
                </c:pt>
                <c:pt idx="34">
                  <c:v>22-Feb-2023</c:v>
                </c:pt>
                <c:pt idx="35">
                  <c:v>07-Apr-2023</c:v>
                </c:pt>
                <c:pt idx="36">
                  <c:v>21-May-2023</c:v>
                </c:pt>
                <c:pt idx="37">
                  <c:v>04-Jul-2023</c:v>
                </c:pt>
                <c:pt idx="38">
                  <c:v>17-Aug-2023</c:v>
                </c:pt>
                <c:pt idx="39">
                  <c:v>30-Sep-2023</c:v>
                </c:pt>
                <c:pt idx="40">
                  <c:v>13-Nov-2023</c:v>
                </c:pt>
                <c:pt idx="41">
                  <c:v>27-Dec-2023</c:v>
                </c:pt>
                <c:pt idx="42">
                  <c:v>10-Feb-2024</c:v>
                </c:pt>
                <c:pt idx="43">
                  <c:v>25-Mar-2024</c:v>
                </c:pt>
                <c:pt idx="44">
                  <c:v>08-May-2024</c:v>
                </c:pt>
                <c:pt idx="45">
                  <c:v>21-Jun-2024</c:v>
                </c:pt>
                <c:pt idx="46">
                  <c:v>04-Aug-2024</c:v>
                </c:pt>
                <c:pt idx="47">
                  <c:v>17-Sep-2024</c:v>
                </c:pt>
                <c:pt idx="48">
                  <c:v>31-Oct-2024</c:v>
                </c:pt>
                <c:pt idx="49">
                  <c:v>14-Dec-2024</c:v>
                </c:pt>
                <c:pt idx="50">
                  <c:v>27-Jan-2025</c:v>
                </c:pt>
              </c:strCache>
            </c:strRef>
          </c:cat>
          <c:val>
            <c:numRef>
              <c:f>'Sheet1'!$B$2:$B$52</c:f>
              <c:numCache>
                <c:formatCode>General</c:formatCode>
                <c:ptCount val="51"/>
                <c:pt idx="0">
                  <c:v>900000</c:v>
                </c:pt>
                <c:pt idx="1">
                  <c:v>905089.39</c:v>
                </c:pt>
                <c:pt idx="2">
                  <c:v>907745.8</c:v>
                </c:pt>
                <c:pt idx="3">
                  <c:v>908311.67</c:v>
                </c:pt>
                <c:pt idx="4">
                  <c:v>908663.44</c:v>
                </c:pt>
                <c:pt idx="5">
                  <c:v>908945.55</c:v>
                </c:pt>
                <c:pt idx="6">
                  <c:v>909144.66</c:v>
                </c:pt>
                <c:pt idx="7">
                  <c:v>909144.66</c:v>
                </c:pt>
                <c:pt idx="8">
                  <c:v>909144.66</c:v>
                </c:pt>
                <c:pt idx="9">
                  <c:v>1059144.66</c:v>
                </c:pt>
                <c:pt idx="10">
                  <c:v>1059144.66</c:v>
                </c:pt>
                <c:pt idx="11">
                  <c:v>1059144.66</c:v>
                </c:pt>
                <c:pt idx="12">
                  <c:v>1059144.66</c:v>
                </c:pt>
                <c:pt idx="13">
                  <c:v>1059144.66</c:v>
                </c:pt>
                <c:pt idx="14">
                  <c:v>1059144.66</c:v>
                </c:pt>
                <c:pt idx="15">
                  <c:v>1059144.66</c:v>
                </c:pt>
                <c:pt idx="16">
                  <c:v>1059144.66</c:v>
                </c:pt>
                <c:pt idx="17">
                  <c:v>1059144.66</c:v>
                </c:pt>
                <c:pt idx="18">
                  <c:v>1059144.66</c:v>
                </c:pt>
                <c:pt idx="19">
                  <c:v>1059144.66</c:v>
                </c:pt>
                <c:pt idx="20">
                  <c:v>1059144.66</c:v>
                </c:pt>
                <c:pt idx="21">
                  <c:v>1259134.63</c:v>
                </c:pt>
                <c:pt idx="22">
                  <c:v>1259130.84</c:v>
                </c:pt>
                <c:pt idx="23">
                  <c:v>1259124.31</c:v>
                </c:pt>
                <c:pt idx="24">
                  <c:v>1259124.31</c:v>
                </c:pt>
                <c:pt idx="25">
                  <c:v>1259124.31</c:v>
                </c:pt>
                <c:pt idx="26">
                  <c:v>1259124.31</c:v>
                </c:pt>
                <c:pt idx="27">
                  <c:v>1259124.31</c:v>
                </c:pt>
                <c:pt idx="28">
                  <c:v>1259124.31</c:v>
                </c:pt>
                <c:pt idx="29">
                  <c:v>1259124.31</c:v>
                </c:pt>
                <c:pt idx="30">
                  <c:v>1259124.31</c:v>
                </c:pt>
                <c:pt idx="31">
                  <c:v>1264831.45</c:v>
                </c:pt>
                <c:pt idx="32">
                  <c:v>1264831.45</c:v>
                </c:pt>
                <c:pt idx="33">
                  <c:v>1264831.45</c:v>
                </c:pt>
                <c:pt idx="34">
                  <c:v>1264831.45</c:v>
                </c:pt>
                <c:pt idx="35">
                  <c:v>1264831.45</c:v>
                </c:pt>
                <c:pt idx="36">
                  <c:v>1264831.45</c:v>
                </c:pt>
                <c:pt idx="37">
                  <c:v>1264831.45</c:v>
                </c:pt>
                <c:pt idx="38">
                  <c:v>1264831.45</c:v>
                </c:pt>
                <c:pt idx="39">
                  <c:v>1264831.45</c:v>
                </c:pt>
                <c:pt idx="40">
                  <c:v>1264831.45</c:v>
                </c:pt>
                <c:pt idx="41">
                  <c:v>1264831.45</c:v>
                </c:pt>
                <c:pt idx="42">
                  <c:v>1264831.45</c:v>
                </c:pt>
                <c:pt idx="43">
                  <c:v>1264831.45</c:v>
                </c:pt>
                <c:pt idx="44">
                  <c:v>1264831.45</c:v>
                </c:pt>
                <c:pt idx="45">
                  <c:v>1264831.45</c:v>
                </c:pt>
                <c:pt idx="46">
                  <c:v>1264831.45</c:v>
                </c:pt>
                <c:pt idx="47">
                  <c:v>1264831.45</c:v>
                </c:pt>
                <c:pt idx="48">
                  <c:v>1264831.45</c:v>
                </c:pt>
                <c:pt idx="49">
                  <c:v>1264831.45</c:v>
                </c:pt>
                <c:pt idx="50">
                  <c:v>1264831.45</c:v>
                </c:pt>
              </c:numCache>
            </c:numRef>
          </c:val>
          <c:smooth val="0"/>
        </c:ser>
        <c:ser>
          <c:idx val="2"/>
          <c:order val="1"/>
          <c:tx>
            <c:strRef>
              <c:f>Sheet1!$C$1</c:f>
              <c:strCache>
                <c:ptCount val="1"/>
                <c:pt idx="0">
                  <c:v>Market Value [ Rs. 27,93,950 ]</c:v>
                </c:pt>
              </c:strCache>
            </c:strRef>
          </c:tx>
          <c:spPr>
            <a:ln w="38100">
              <a:solidFill>
                <a:srgbClr val="BC8F8F"/>
              </a:solidFill>
            </a:ln>
          </c:spPr>
          <c:marker>
            <c:symbol val="none"/>
          </c:marker>
          <c:dLbls>
            <c:dLbl>
              <c:idx val="0"/>
              <c:showLegendKey val="0"/>
              <c:showVal val="0"/>
              <c:showCatName val="0"/>
              <c:showSerName val="0"/>
              <c:showPercent val="0"/>
              <c:showBubbleSize val="0"/>
            </c:dLbl>
            <c:dLbl>
              <c:idx val="1"/>
              <c:showLegendKey val="0"/>
              <c:showVal val="0"/>
              <c:showCatName val="0"/>
              <c:showSerName val="0"/>
              <c:showPercent val="0"/>
              <c:showBubbleSize val="0"/>
            </c:dLbl>
            <c:dLbl>
              <c:idx val="2"/>
              <c:showLegendKey val="0"/>
              <c:showVal val="0"/>
              <c:showCatName val="0"/>
              <c:showSerName val="0"/>
              <c:showPercent val="0"/>
              <c:showBubbleSize val="0"/>
            </c:dLbl>
            <c:dLbl>
              <c:idx val="3"/>
              <c:showLegendKey val="0"/>
              <c:showVal val="0"/>
              <c:showCatName val="0"/>
              <c:showSerName val="0"/>
              <c:showPercent val="0"/>
              <c:showBubbleSize val="0"/>
            </c:dLbl>
            <c:dLbl>
              <c:idx val="4"/>
              <c:showLegendKey val="0"/>
              <c:showVal val="0"/>
              <c:showCatName val="0"/>
              <c:showSerName val="0"/>
              <c:showPercent val="0"/>
              <c:showBubbleSize val="0"/>
            </c:dLbl>
            <c:dLbl>
              <c:idx val="5"/>
              <c:showLegendKey val="0"/>
              <c:showVal val="0"/>
              <c:showCatName val="0"/>
              <c:showSerName val="0"/>
              <c:showPercent val="0"/>
              <c:showBubbleSize val="0"/>
            </c:dLbl>
            <c:dLbl>
              <c:idx val="6"/>
              <c:showLegendKey val="0"/>
              <c:showVal val="0"/>
              <c:showCatName val="0"/>
              <c:showSerName val="0"/>
              <c:showPercent val="0"/>
              <c:showBubbleSize val="0"/>
            </c:dLbl>
            <c:dLbl>
              <c:idx val="7"/>
              <c:showLegendKey val="0"/>
              <c:showVal val="0"/>
              <c:showCatName val="0"/>
              <c:showSerName val="0"/>
              <c:showPercent val="0"/>
              <c:showBubbleSize val="0"/>
            </c:dLbl>
            <c:dLbl>
              <c:idx val="8"/>
              <c:showLegendKey val="0"/>
              <c:showVal val="0"/>
              <c:showCatName val="0"/>
              <c:showSerName val="0"/>
              <c:showPercent val="0"/>
              <c:showBubbleSize val="0"/>
            </c:dLbl>
            <c:dLbl>
              <c:idx val="9"/>
              <c:showLegendKey val="0"/>
              <c:showVal val="0"/>
              <c:showCatName val="0"/>
              <c:showSerName val="0"/>
              <c:showPercent val="0"/>
              <c:showBubbleSize val="0"/>
            </c:dLbl>
            <c:dLbl>
              <c:idx val="10"/>
              <c:showLegendKey val="0"/>
              <c:showVal val="0"/>
              <c:showCatName val="0"/>
              <c:showSerName val="0"/>
              <c:showPercent val="0"/>
              <c:showBubbleSize val="0"/>
            </c:dLbl>
            <c:dLbl>
              <c:idx val="11"/>
              <c:showLegendKey val="0"/>
              <c:showVal val="0"/>
              <c:showCatName val="0"/>
              <c:showSerName val="0"/>
              <c:showPercent val="0"/>
              <c:showBubbleSize val="0"/>
            </c:dLbl>
            <c:dLbl>
              <c:idx val="12"/>
              <c:showLegendKey val="0"/>
              <c:showVal val="0"/>
              <c:showCatName val="0"/>
              <c:showSerName val="0"/>
              <c:showPercent val="0"/>
              <c:showBubbleSize val="0"/>
            </c:dLbl>
            <c:dLbl>
              <c:idx val="13"/>
              <c:showLegendKey val="0"/>
              <c:showVal val="0"/>
              <c:showCatName val="0"/>
              <c:showSerName val="0"/>
              <c:showPercent val="0"/>
              <c:showBubbleSize val="0"/>
            </c:dLbl>
            <c:dLbl>
              <c:idx val="14"/>
              <c:showLegendKey val="0"/>
              <c:showVal val="0"/>
              <c:showCatName val="0"/>
              <c:showSerName val="0"/>
              <c:showPercent val="0"/>
              <c:showBubbleSize val="0"/>
            </c:dLbl>
            <c:dLbl>
              <c:idx val="15"/>
              <c:showLegendKey val="0"/>
              <c:showVal val="0"/>
              <c:showCatName val="0"/>
              <c:showSerName val="0"/>
              <c:showPercent val="0"/>
              <c:showBubbleSize val="0"/>
            </c:dLbl>
            <c:dLbl>
              <c:idx val="16"/>
              <c:showLegendKey val="0"/>
              <c:showVal val="0"/>
              <c:showCatName val="0"/>
              <c:showSerName val="0"/>
              <c:showPercent val="0"/>
              <c:showBubbleSize val="0"/>
            </c:dLbl>
            <c:dLbl>
              <c:idx val="17"/>
              <c:showLegendKey val="0"/>
              <c:showVal val="0"/>
              <c:showCatName val="0"/>
              <c:showSerName val="0"/>
              <c:showPercent val="0"/>
              <c:showBubbleSize val="0"/>
            </c:dLbl>
            <c:dLbl>
              <c:idx val="18"/>
              <c:showLegendKey val="0"/>
              <c:showVal val="0"/>
              <c:showCatName val="0"/>
              <c:showSerName val="0"/>
              <c:showPercent val="0"/>
              <c:showBubbleSize val="0"/>
            </c:dLbl>
            <c:dLbl>
              <c:idx val="19"/>
              <c:showLegendKey val="0"/>
              <c:showVal val="0"/>
              <c:showCatName val="0"/>
              <c:showSerName val="0"/>
              <c:showPercent val="0"/>
              <c:showBubbleSize val="0"/>
            </c:dLbl>
            <c:dLbl>
              <c:idx val="20"/>
              <c:showLegendKey val="0"/>
              <c:showVal val="0"/>
              <c:showCatName val="0"/>
              <c:showSerName val="0"/>
              <c:showPercent val="0"/>
              <c:showBubbleSize val="0"/>
            </c:dLbl>
            <c:dLbl>
              <c:idx val="21"/>
              <c:showLegendKey val="0"/>
              <c:showVal val="0"/>
              <c:showCatName val="0"/>
              <c:showSerName val="0"/>
              <c:showPercent val="0"/>
              <c:showBubbleSize val="0"/>
            </c:dLbl>
            <c:dLbl>
              <c:idx val="22"/>
              <c:showLegendKey val="0"/>
              <c:showVal val="0"/>
              <c:showCatName val="0"/>
              <c:showSerName val="0"/>
              <c:showPercent val="0"/>
              <c:showBubbleSize val="0"/>
            </c:dLbl>
            <c:dLbl>
              <c:idx val="23"/>
              <c:showLegendKey val="0"/>
              <c:showVal val="0"/>
              <c:showCatName val="0"/>
              <c:showSerName val="0"/>
              <c:showPercent val="0"/>
              <c:showBubbleSize val="0"/>
            </c:dLbl>
            <c:dLbl>
              <c:idx val="24"/>
              <c:showLegendKey val="0"/>
              <c:showVal val="0"/>
              <c:showCatName val="0"/>
              <c:showSerName val="0"/>
              <c:showPercent val="0"/>
              <c:showBubbleSize val="0"/>
            </c:dLbl>
            <c:dLbl>
              <c:idx val="25"/>
              <c:showLegendKey val="0"/>
              <c:showVal val="0"/>
              <c:showCatName val="0"/>
              <c:showSerName val="0"/>
              <c:showPercent val="0"/>
              <c:showBubbleSize val="0"/>
            </c:dLbl>
            <c:dLbl>
              <c:idx val="26"/>
              <c:showLegendKey val="0"/>
              <c:showVal val="0"/>
              <c:showCatName val="0"/>
              <c:showSerName val="0"/>
              <c:showPercent val="0"/>
              <c:showBubbleSize val="0"/>
            </c:dLbl>
            <c:dLbl>
              <c:idx val="27"/>
              <c:showLegendKey val="0"/>
              <c:showVal val="0"/>
              <c:showCatName val="0"/>
              <c:showSerName val="0"/>
              <c:showPercent val="0"/>
              <c:showBubbleSize val="0"/>
            </c:dLbl>
            <c:dLbl>
              <c:idx val="28"/>
              <c:showLegendKey val="0"/>
              <c:showVal val="0"/>
              <c:showCatName val="0"/>
              <c:showSerName val="0"/>
              <c:showPercent val="0"/>
              <c:showBubbleSize val="0"/>
            </c:dLbl>
            <c:dLbl>
              <c:idx val="29"/>
              <c:showLegendKey val="0"/>
              <c:showVal val="0"/>
              <c:showCatName val="0"/>
              <c:showSerName val="0"/>
              <c:showPercent val="0"/>
              <c:showBubbleSize val="0"/>
            </c:dLbl>
            <c:dLbl>
              <c:idx val="30"/>
              <c:showLegendKey val="0"/>
              <c:showVal val="0"/>
              <c:showCatName val="0"/>
              <c:showSerName val="0"/>
              <c:showPercent val="0"/>
              <c:showBubbleSize val="0"/>
            </c:dLbl>
            <c:dLbl>
              <c:idx val="31"/>
              <c:showLegendKey val="0"/>
              <c:showVal val="0"/>
              <c:showCatName val="0"/>
              <c:showSerName val="0"/>
              <c:showPercent val="0"/>
              <c:showBubbleSize val="0"/>
            </c:dLbl>
            <c:dLbl>
              <c:idx val="32"/>
              <c:showLegendKey val="0"/>
              <c:showVal val="0"/>
              <c:showCatName val="0"/>
              <c:showSerName val="0"/>
              <c:showPercent val="0"/>
              <c:showBubbleSize val="0"/>
            </c:dLbl>
            <c:dLbl>
              <c:idx val="33"/>
              <c:showLegendKey val="0"/>
              <c:showVal val="0"/>
              <c:showCatName val="0"/>
              <c:showSerName val="0"/>
              <c:showPercent val="0"/>
              <c:showBubbleSize val="0"/>
            </c:dLbl>
            <c:dLbl>
              <c:idx val="34"/>
              <c:showLegendKey val="0"/>
              <c:showVal val="0"/>
              <c:showCatName val="0"/>
              <c:showSerName val="0"/>
              <c:showPercent val="0"/>
              <c:showBubbleSize val="0"/>
            </c:dLbl>
            <c:dLbl>
              <c:idx val="35"/>
              <c:showLegendKey val="0"/>
              <c:showVal val="0"/>
              <c:showCatName val="0"/>
              <c:showSerName val="0"/>
              <c:showPercent val="0"/>
              <c:showBubbleSize val="0"/>
            </c:dLbl>
            <c:dLbl>
              <c:idx val="36"/>
              <c:showLegendKey val="0"/>
              <c:showVal val="0"/>
              <c:showCatName val="0"/>
              <c:showSerName val="0"/>
              <c:showPercent val="0"/>
              <c:showBubbleSize val="0"/>
            </c:dLbl>
            <c:dLbl>
              <c:idx val="37"/>
              <c:showLegendKey val="0"/>
              <c:showVal val="0"/>
              <c:showCatName val="0"/>
              <c:showSerName val="0"/>
              <c:showPercent val="0"/>
              <c:showBubbleSize val="0"/>
            </c:dLbl>
            <c:dLbl>
              <c:idx val="38"/>
              <c:showLegendKey val="0"/>
              <c:showVal val="0"/>
              <c:showCatName val="0"/>
              <c:showSerName val="0"/>
              <c:showPercent val="0"/>
              <c:showBubbleSize val="0"/>
            </c:dLbl>
            <c:dLbl>
              <c:idx val="39"/>
              <c:showLegendKey val="0"/>
              <c:showVal val="0"/>
              <c:showCatName val="0"/>
              <c:showSerName val="0"/>
              <c:showPercent val="0"/>
              <c:showBubbleSize val="0"/>
            </c:dLbl>
            <c:dLbl>
              <c:idx val="40"/>
              <c:showLegendKey val="0"/>
              <c:showVal val="0"/>
              <c:showCatName val="0"/>
              <c:showSerName val="0"/>
              <c:showPercent val="0"/>
              <c:showBubbleSize val="0"/>
            </c:dLbl>
            <c:dLbl>
              <c:idx val="41"/>
              <c:showLegendKey val="0"/>
              <c:showVal val="0"/>
              <c:showCatName val="0"/>
              <c:showSerName val="0"/>
              <c:showPercent val="0"/>
              <c:showBubbleSize val="0"/>
            </c:dLbl>
            <c:dLbl>
              <c:idx val="42"/>
              <c:showLegendKey val="0"/>
              <c:showVal val="0"/>
              <c:showCatName val="0"/>
              <c:showSerName val="0"/>
              <c:showPercent val="0"/>
              <c:showBubbleSize val="0"/>
            </c:dLbl>
            <c:dLbl>
              <c:idx val="43"/>
              <c:showLegendKey val="0"/>
              <c:showVal val="0"/>
              <c:showCatName val="0"/>
              <c:showSerName val="0"/>
              <c:showPercent val="0"/>
              <c:showBubbleSize val="0"/>
            </c:dLbl>
            <c:dLbl>
              <c:idx val="44"/>
              <c:showLegendKey val="0"/>
              <c:showVal val="0"/>
              <c:showCatName val="0"/>
              <c:showSerName val="0"/>
              <c:showPercent val="0"/>
              <c:showBubbleSize val="0"/>
            </c:dLbl>
            <c:dLbl>
              <c:idx val="45"/>
              <c:showLegendKey val="0"/>
              <c:showVal val="0"/>
              <c:showCatName val="0"/>
              <c:showSerName val="0"/>
              <c:showPercent val="0"/>
              <c:showBubbleSize val="0"/>
            </c:dLbl>
            <c:dLbl>
              <c:idx val="46"/>
              <c:showLegendKey val="0"/>
              <c:showVal val="0"/>
              <c:showCatName val="0"/>
              <c:showSerName val="0"/>
              <c:showPercent val="0"/>
              <c:showBubbleSize val="0"/>
            </c:dLbl>
            <c:dLbl>
              <c:idx val="47"/>
              <c:showLegendKey val="0"/>
              <c:showVal val="0"/>
              <c:showCatName val="0"/>
              <c:showSerName val="0"/>
              <c:showPercent val="0"/>
              <c:showBubbleSize val="0"/>
            </c:dLbl>
            <c:dLbl>
              <c:idx val="48"/>
              <c:showLegendKey val="0"/>
              <c:showVal val="0"/>
              <c:showCatName val="0"/>
              <c:showSerName val="0"/>
              <c:showPercent val="0"/>
              <c:showBubbleSize val="0"/>
            </c:dLbl>
            <c:dLbl>
              <c:idx val="49"/>
              <c:showLegendKey val="0"/>
              <c:showVal val="0"/>
              <c:showCatName val="0"/>
              <c:showSerName val="0"/>
              <c:showPercent val="0"/>
              <c:showBubbleSize val="0"/>
            </c:dLbl>
            <c:dLbl>
              <c:idx val="50"/>
              <c:txPr>
                <a:bodyPr/>
                <a:lstStyle/>
                <a:p>
                  <a:pPr>
                    <a:defRPr sz="1200">
                      <a:latin typeface="Arial Narrow"/>
                    </a:defRPr>
                  </a:pPr>
                </a:p>
              </c:txPr>
              <c:showLegendKey val="0"/>
              <c:showVal val="1"/>
              <c:showCatName val="0"/>
              <c:showSerName val="0"/>
              <c:showPercent val="0"/>
              <c:showBubbleSize val="0"/>
            </c:dLbl>
            <c:spPr/>
            <c:showLegendKey val="0"/>
            <c:showVal val="0"/>
            <c:showCatName val="0"/>
            <c:showSerName val="0"/>
            <c:showPercent val="0"/>
            <c:showBubbleSize val="0"/>
            <c:separator/>
            <c:showLeaderLines val="0"/>
          </c:dLbls>
          <c:cat>
            <c:strRef>
              <c:f>'Sheet1'!$A$2:$A$52</c:f>
              <c:strCache>
                <c:ptCount val="51"/>
                <c:pt idx="0">
                  <c:v>16-Jan-2019</c:v>
                </c:pt>
                <c:pt idx="1">
                  <c:v>01-Mar-2019</c:v>
                </c:pt>
                <c:pt idx="2">
                  <c:v>14-Apr-2019</c:v>
                </c:pt>
                <c:pt idx="3">
                  <c:v>28-May-2019</c:v>
                </c:pt>
                <c:pt idx="4">
                  <c:v>11-Jul-2019</c:v>
                </c:pt>
                <c:pt idx="5">
                  <c:v>24-Aug-2019</c:v>
                </c:pt>
                <c:pt idx="6">
                  <c:v>07-Oct-2019</c:v>
                </c:pt>
                <c:pt idx="7">
                  <c:v>20-Nov-2019</c:v>
                </c:pt>
                <c:pt idx="8">
                  <c:v>03-Jan-2020</c:v>
                </c:pt>
                <c:pt idx="9">
                  <c:v>17-Feb-2020</c:v>
                </c:pt>
                <c:pt idx="10">
                  <c:v>01-Apr-2020</c:v>
                </c:pt>
                <c:pt idx="11">
                  <c:v>15-May-2020</c:v>
                </c:pt>
                <c:pt idx="12">
                  <c:v>28-Jun-2020</c:v>
                </c:pt>
                <c:pt idx="13">
                  <c:v>11-Aug-2020</c:v>
                </c:pt>
                <c:pt idx="14">
                  <c:v>24-Sep-2020</c:v>
                </c:pt>
                <c:pt idx="15">
                  <c:v>07-Nov-2020</c:v>
                </c:pt>
                <c:pt idx="16">
                  <c:v>21-Dec-2020</c:v>
                </c:pt>
                <c:pt idx="17">
                  <c:v>03-Feb-2021</c:v>
                </c:pt>
                <c:pt idx="18">
                  <c:v>19-Mar-2021</c:v>
                </c:pt>
                <c:pt idx="19">
                  <c:v>02-May-2021</c:v>
                </c:pt>
                <c:pt idx="20">
                  <c:v>15-Jun-2021</c:v>
                </c:pt>
                <c:pt idx="21">
                  <c:v>29-Jul-2021</c:v>
                </c:pt>
                <c:pt idx="22">
                  <c:v>11-Sep-2021</c:v>
                </c:pt>
                <c:pt idx="23">
                  <c:v>25-Oct-2021</c:v>
                </c:pt>
                <c:pt idx="24">
                  <c:v>08-Dec-2021</c:v>
                </c:pt>
                <c:pt idx="25">
                  <c:v>22-Jan-2022</c:v>
                </c:pt>
                <c:pt idx="26">
                  <c:v>07-Mar-2022</c:v>
                </c:pt>
                <c:pt idx="27">
                  <c:v>20-Apr-2022</c:v>
                </c:pt>
                <c:pt idx="28">
                  <c:v>03-Jun-2022</c:v>
                </c:pt>
                <c:pt idx="29">
                  <c:v>17-Jul-2022</c:v>
                </c:pt>
                <c:pt idx="30">
                  <c:v>30-Aug-2022</c:v>
                </c:pt>
                <c:pt idx="31">
                  <c:v>13-Oct-2022</c:v>
                </c:pt>
                <c:pt idx="32">
                  <c:v>26-Nov-2022</c:v>
                </c:pt>
                <c:pt idx="33">
                  <c:v>09-Jan-2023</c:v>
                </c:pt>
                <c:pt idx="34">
                  <c:v>22-Feb-2023</c:v>
                </c:pt>
                <c:pt idx="35">
                  <c:v>07-Apr-2023</c:v>
                </c:pt>
                <c:pt idx="36">
                  <c:v>21-May-2023</c:v>
                </c:pt>
                <c:pt idx="37">
                  <c:v>04-Jul-2023</c:v>
                </c:pt>
                <c:pt idx="38">
                  <c:v>17-Aug-2023</c:v>
                </c:pt>
                <c:pt idx="39">
                  <c:v>30-Sep-2023</c:v>
                </c:pt>
                <c:pt idx="40">
                  <c:v>13-Nov-2023</c:v>
                </c:pt>
                <c:pt idx="41">
                  <c:v>27-Dec-2023</c:v>
                </c:pt>
                <c:pt idx="42">
                  <c:v>10-Feb-2024</c:v>
                </c:pt>
                <c:pt idx="43">
                  <c:v>25-Mar-2024</c:v>
                </c:pt>
                <c:pt idx="44">
                  <c:v>08-May-2024</c:v>
                </c:pt>
                <c:pt idx="45">
                  <c:v>21-Jun-2024</c:v>
                </c:pt>
                <c:pt idx="46">
                  <c:v>04-Aug-2024</c:v>
                </c:pt>
                <c:pt idx="47">
                  <c:v>17-Sep-2024</c:v>
                </c:pt>
                <c:pt idx="48">
                  <c:v>31-Oct-2024</c:v>
                </c:pt>
                <c:pt idx="49">
                  <c:v>14-Dec-2024</c:v>
                </c:pt>
                <c:pt idx="50">
                  <c:v>27-Jan-2025</c:v>
                </c:pt>
              </c:strCache>
            </c:strRef>
          </c:cat>
          <c:val>
            <c:numRef>
              <c:f>'Sheet1'!$C$2:$C$52</c:f>
              <c:numCache>
                <c:formatCode>General</c:formatCode>
                <c:ptCount val="51"/>
                <c:pt idx="0">
                  <c:v>901133</c:v>
                </c:pt>
                <c:pt idx="1">
                  <c:v>908812</c:v>
                </c:pt>
                <c:pt idx="2">
                  <c:v>931394</c:v>
                </c:pt>
                <c:pt idx="3">
                  <c:v>958648</c:v>
                </c:pt>
                <c:pt idx="4">
                  <c:v>940892</c:v>
                </c:pt>
                <c:pt idx="5">
                  <c:v>902976</c:v>
                </c:pt>
                <c:pt idx="6">
                  <c:v>930893</c:v>
                </c:pt>
                <c:pt idx="7">
                  <c:v>998791</c:v>
                </c:pt>
                <c:pt idx="8">
                  <c:v>1016801</c:v>
                </c:pt>
                <c:pt idx="9">
                  <c:v>1190130</c:v>
                </c:pt>
                <c:pt idx="10">
                  <c:v>853189</c:v>
                </c:pt>
                <c:pt idx="11">
                  <c:v>932769</c:v>
                </c:pt>
                <c:pt idx="12">
                  <c:v>1039852</c:v>
                </c:pt>
                <c:pt idx="13">
                  <c:v>1125564</c:v>
                </c:pt>
                <c:pt idx="14">
                  <c:v>1093547</c:v>
                </c:pt>
                <c:pt idx="15">
                  <c:v>1219859</c:v>
                </c:pt>
                <c:pt idx="16">
                  <c:v>1322566</c:v>
                </c:pt>
                <c:pt idx="17">
                  <c:v>1449499</c:v>
                </c:pt>
                <c:pt idx="18">
                  <c:v>1460068</c:v>
                </c:pt>
                <c:pt idx="19">
                  <c:v>1477277</c:v>
                </c:pt>
                <c:pt idx="20">
                  <c:v>1604391</c:v>
                </c:pt>
                <c:pt idx="21">
                  <c:v>1860845</c:v>
                </c:pt>
                <c:pt idx="22">
                  <c:v>1981849</c:v>
                </c:pt>
                <c:pt idx="23">
                  <c:v>2025430</c:v>
                </c:pt>
                <c:pt idx="24">
                  <c:v>2018102</c:v>
                </c:pt>
                <c:pt idx="25">
                  <c:v>2006868</c:v>
                </c:pt>
                <c:pt idx="26">
                  <c:v>1774031</c:v>
                </c:pt>
                <c:pt idx="27">
                  <c:v>1910966</c:v>
                </c:pt>
                <c:pt idx="28">
                  <c:v>1790840</c:v>
                </c:pt>
                <c:pt idx="29">
                  <c:v>1771043</c:v>
                </c:pt>
                <c:pt idx="30">
                  <c:v>1934278</c:v>
                </c:pt>
                <c:pt idx="31">
                  <c:v>1903887</c:v>
                </c:pt>
                <c:pt idx="32">
                  <c:v>1995609</c:v>
                </c:pt>
                <c:pt idx="33">
                  <c:v>1967902</c:v>
                </c:pt>
                <c:pt idx="34">
                  <c:v>1914038</c:v>
                </c:pt>
                <c:pt idx="35">
                  <c:v>1911696</c:v>
                </c:pt>
                <c:pt idx="36">
                  <c:v>2010946</c:v>
                </c:pt>
                <c:pt idx="37">
                  <c:v>2149278</c:v>
                </c:pt>
                <c:pt idx="38">
                  <c:v>2193784</c:v>
                </c:pt>
                <c:pt idx="39">
                  <c:v>2261660</c:v>
                </c:pt>
                <c:pt idx="40">
                  <c:v>2265838</c:v>
                </c:pt>
                <c:pt idx="41">
                  <c:v>2467257</c:v>
                </c:pt>
                <c:pt idx="42">
                  <c:v>2542247</c:v>
                </c:pt>
                <c:pt idx="43">
                  <c:v>2530379</c:v>
                </c:pt>
                <c:pt idx="44">
                  <c:v>2659549</c:v>
                </c:pt>
                <c:pt idx="45">
                  <c:v>2906392</c:v>
                </c:pt>
                <c:pt idx="46">
                  <c:v>3015575</c:v>
                </c:pt>
                <c:pt idx="47">
                  <c:v>3165636</c:v>
                </c:pt>
                <c:pt idx="48">
                  <c:v>3009391</c:v>
                </c:pt>
                <c:pt idx="49">
                  <c:v>3176523</c:v>
                </c:pt>
                <c:pt idx="50">
                  <c:v>2793950</c:v>
                </c:pt>
              </c:numCache>
            </c:numRef>
          </c:val>
          <c:smooth val="0"/>
        </c:ser>
        <c:marker/>
      </c:lineChart>
      <c:catAx>
        <c:axId val="67451136"/>
        <c:scaling>
          <c:orientation val="minMax"/>
        </c:scaling>
        <c:delete val="0"/>
        <c:axPos val="b"/>
        <c:majorTickMark val="out"/>
        <c:minorTickMark val="none"/>
        <c:tickLblPos val="nextTo"/>
        <c:spPr/>
        <c:txPr>
          <a:bodyPr/>
          <a:lstStyle/>
          <a:p>
            <a:pPr>
              <a:defRPr sz="1000"/>
            </a:pPr>
          </a:p>
        </c:txPr>
        <c:crossAx val="66437120"/>
        <c:crosses val="autoZero"/>
        <c:auto val="1"/>
        <c:lblAlgn val="ctr"/>
        <c:lblOffset val="100"/>
      </c:catAx>
      <c:valAx>
        <c:axId val="66437120"/>
        <c:scaling>
          <c:orientation val="minMax"/>
        </c:scaling>
        <c:delete val="0"/>
        <c:axPos val="l"/>
        <c:majorGridlines>
          <c:spPr/>
        </c:majorGridlines>
        <c:numFmt formatCode="General" sourceLinked="1"/>
        <c:majorTickMark val="out"/>
        <c:minorTickMark val="none"/>
        <c:tickLblPos val="nextTo"/>
        <c:spPr/>
        <c:txPr>
          <a:bodyPr/>
          <a:lstStyle/>
          <a:p>
            <a:pPr>
              <a:defRPr sz="1000"/>
            </a:pPr>
          </a:p>
        </c:txPr>
        <c:crossAx val="67451136"/>
        <c:crosses val="autoZero"/>
        <c:crossBetween val="between"/>
      </c:valAx>
    </c:plotArea>
    <c:legend>
      <c:legendPos val="b"/>
      <c:legendEntry>
        <c:idx val="0"/>
        <c:txPr>
          <a:bodyPr/>
          <a:lstStyle/>
          <a:p>
            <a:pPr>
              <a:defRPr sz="1400">
                <a:solidFill>
                  <a:prstClr val="black"/>
                </a:solidFill>
                <a:latin typeface="Arial Unicode MS"/>
              </a:defRPr>
            </a:pPr>
            <a:r>
              <a:t>Net Investment [ Rs. 12,64,831 ]</a:t>
            </a:r>
          </a:p>
        </c:txPr>
      </c:legendEntry>
      <c:legendEntry>
        <c:idx val="1"/>
        <c:txPr>
          <a:bodyPr/>
          <a:lstStyle/>
          <a:p>
            <a:pPr>
              <a:defRPr sz="1400">
                <a:solidFill>
                  <a:prstClr val="black"/>
                </a:solidFill>
                <a:latin typeface="Arial Unicode MS"/>
              </a:defRPr>
            </a:pPr>
            <a:r>
              <a:t>Market Value [ Rs. 27,93,950 ]</a:t>
            </a:r>
          </a:p>
        </c:txPr>
      </c:legendEntry>
      <c:layout>
        <c:manualLayout>
          <c:xMode val="edge"/>
          <c:yMode val="edge"/>
          <c:w val="0.8888889"/>
          <c:h val="0.1"/>
        </c:manualLayout>
      </c:layout>
      <c:overlay val="0"/>
    </c:legend>
    <c:plotVisOnly val="1"/>
  </c:chart>
  <c:txPr>
    <a:bodyPr/>
    <a:lstStyle/>
    <a:p>
      <a:pPr>
        <a:defRPr sz="1800"/>
      </a:pPr>
      <a:endParaRPr lang="ru-RU"/>
    </a:p>
  </c:txPr>
  <c:externalData r:id="rId1"/>
</c:chartSpace>
</file>

<file path=ppt/charts/chart2.xml><?xml version="1.0" encoding="utf-8"?>
<c:chartSpace xmlns:c="http://schemas.openxmlformats.org/drawingml/2006/chart" xmlns:a="http://schemas.openxmlformats.org/drawingml/2006/main" xmlns:r="http://schemas.openxmlformats.org/officeDocument/2006/relationships">
  <c:lang val="ru-RU"/>
  <mc:AlternateContent xmlns:mc="http://schemas.openxmlformats.org/markup-compatibility/2006">
    <mc:Choice xmlns:c14="http://schemas.microsoft.com/office/drawing/2007/8/2/chart" Requires="c14">
      <c14:style val="102"/>
    </mc:Choice>
    <mc:Fallback>
      <c:style val="2"/>
    </mc:Fallback>
  </mc:AlternateContent>
  <c:chart>
    <c:plotArea>
      <c:layout/>
      <c:barChart>
        <c:axId val="67451136"/>
        <c:axId val="66437120"/>
        <c:barDir val="col"/>
        <c:grouping val="clustered"/>
        <c:varyColors val="0"/>
        <c:ser>
          <c:idx val="1"/>
          <c:order val="0"/>
          <c:tx>
            <c:strRef>
              <c:f>Sheet1!$B$1</c:f>
              <c:strCache>
                <c:ptCount val="1"/>
                <c:pt idx="0">
                  <c:v>Net Investment [ Rs. 12,64,831 ]</c:v>
                </c:pt>
              </c:strCache>
            </c:strRef>
          </c:tx>
          <c:spPr>
            <a:ln w="38100">
              <a:solidFill>
                <a:srgbClr val="4169E1"/>
              </a:solidFill>
            </a:ln>
          </c:spPr>
          <c:invertIfNegative val="0"/>
          <c:dLbls>
            <c:dLbl>
              <c:idx val="0"/>
              <c:showLegendKey val="0"/>
              <c:showVal val="0"/>
              <c:showCatName val="0"/>
              <c:showSerName val="0"/>
              <c:showPercent val="0"/>
              <c:showBubbleSize val="0"/>
            </c:dLbl>
            <c:dLbl>
              <c:idx val="1"/>
              <c:showLegendKey val="0"/>
              <c:showVal val="0"/>
              <c:showCatName val="0"/>
              <c:showSerName val="0"/>
              <c:showPercent val="0"/>
              <c:showBubbleSize val="0"/>
            </c:dLbl>
            <c:dLbl>
              <c:idx val="2"/>
              <c:showLegendKey val="0"/>
              <c:showVal val="0"/>
              <c:showCatName val="0"/>
              <c:showSerName val="0"/>
              <c:showPercent val="0"/>
              <c:showBubbleSize val="0"/>
            </c:dLbl>
            <c:dLbl>
              <c:idx val="3"/>
              <c:showLegendKey val="0"/>
              <c:showVal val="0"/>
              <c:showCatName val="0"/>
              <c:showSerName val="0"/>
              <c:showPercent val="0"/>
              <c:showBubbleSize val="0"/>
            </c:dLbl>
            <c:dLbl>
              <c:idx val="4"/>
              <c:showLegendKey val="0"/>
              <c:showVal val="0"/>
              <c:showCatName val="0"/>
              <c:showSerName val="0"/>
              <c:showPercent val="0"/>
              <c:showBubbleSize val="0"/>
            </c:dLbl>
            <c:dLbl>
              <c:idx val="5"/>
              <c:showLegendKey val="0"/>
              <c:showVal val="0"/>
              <c:showCatName val="0"/>
              <c:showSerName val="0"/>
              <c:showPercent val="0"/>
              <c:showBubbleSize val="0"/>
            </c:dLbl>
            <c:dLbl>
              <c:idx val="6"/>
              <c:showLegendKey val="0"/>
              <c:showVal val="0"/>
              <c:showCatName val="0"/>
              <c:showSerName val="0"/>
              <c:showPercent val="0"/>
              <c:showBubbleSize val="0"/>
            </c:dLbl>
            <c:dLbl>
              <c:idx val="7"/>
              <c:showLegendKey val="0"/>
              <c:showVal val="0"/>
              <c:showCatName val="0"/>
              <c:showSerName val="0"/>
              <c:showPercent val="0"/>
              <c:showBubbleSize val="0"/>
            </c:dLbl>
            <c:dLbl>
              <c:idx val="8"/>
              <c:showLegendKey val="0"/>
              <c:showVal val="0"/>
              <c:showCatName val="0"/>
              <c:showSerName val="0"/>
              <c:showPercent val="0"/>
              <c:showBubbleSize val="0"/>
            </c:dLbl>
            <c:dLbl>
              <c:idx val="9"/>
              <c:showLegendKey val="0"/>
              <c:showVal val="0"/>
              <c:showCatName val="0"/>
              <c:showSerName val="0"/>
              <c:showPercent val="0"/>
              <c:showBubbleSize val="0"/>
            </c:dLbl>
            <c:dLbl>
              <c:idx val="10"/>
              <c:showLegendKey val="0"/>
              <c:showVal val="0"/>
              <c:showCatName val="0"/>
              <c:showSerName val="0"/>
              <c:showPercent val="0"/>
              <c:showBubbleSize val="0"/>
            </c:dLbl>
            <c:dLbl>
              <c:idx val="11"/>
              <c:showLegendKey val="0"/>
              <c:showVal val="0"/>
              <c:showCatName val="0"/>
              <c:showSerName val="0"/>
              <c:showPercent val="0"/>
              <c:showBubbleSize val="0"/>
            </c:dLbl>
            <c:dLbl>
              <c:idx val="12"/>
              <c:showLegendKey val="0"/>
              <c:showVal val="0"/>
              <c:showCatName val="0"/>
              <c:showSerName val="0"/>
              <c:showPercent val="0"/>
              <c:showBubbleSize val="0"/>
            </c:dLbl>
            <c:dLbl>
              <c:idx val="13"/>
              <c:showLegendKey val="0"/>
              <c:showVal val="0"/>
              <c:showCatName val="0"/>
              <c:showSerName val="0"/>
              <c:showPercent val="0"/>
              <c:showBubbleSize val="0"/>
            </c:dLbl>
            <c:dLbl>
              <c:idx val="14"/>
              <c:showLegendKey val="0"/>
              <c:showVal val="0"/>
              <c:showCatName val="0"/>
              <c:showSerName val="0"/>
              <c:showPercent val="0"/>
              <c:showBubbleSize val="0"/>
            </c:dLbl>
            <c:dLbl>
              <c:idx val="15"/>
              <c:showLegendKey val="0"/>
              <c:showVal val="0"/>
              <c:showCatName val="0"/>
              <c:showSerName val="0"/>
              <c:showPercent val="0"/>
              <c:showBubbleSize val="0"/>
            </c:dLbl>
            <c:dLbl>
              <c:idx val="16"/>
              <c:showLegendKey val="0"/>
              <c:showVal val="0"/>
              <c:showCatName val="0"/>
              <c:showSerName val="0"/>
              <c:showPercent val="0"/>
              <c:showBubbleSize val="0"/>
            </c:dLbl>
            <c:dLbl>
              <c:idx val="17"/>
              <c:showLegendKey val="0"/>
              <c:showVal val="0"/>
              <c:showCatName val="0"/>
              <c:showSerName val="0"/>
              <c:showPercent val="0"/>
              <c:showBubbleSize val="0"/>
            </c:dLbl>
            <c:dLbl>
              <c:idx val="18"/>
              <c:showLegendKey val="0"/>
              <c:showVal val="0"/>
              <c:showCatName val="0"/>
              <c:showSerName val="0"/>
              <c:showPercent val="0"/>
              <c:showBubbleSize val="0"/>
            </c:dLbl>
            <c:dLbl>
              <c:idx val="19"/>
              <c:showLegendKey val="0"/>
              <c:showVal val="0"/>
              <c:showCatName val="0"/>
              <c:showSerName val="0"/>
              <c:showPercent val="0"/>
              <c:showBubbleSize val="0"/>
            </c:dLbl>
            <c:dLbl>
              <c:idx val="20"/>
              <c:showLegendKey val="0"/>
              <c:showVal val="0"/>
              <c:showCatName val="0"/>
              <c:showSerName val="0"/>
              <c:showPercent val="0"/>
              <c:showBubbleSize val="0"/>
            </c:dLbl>
            <c:dLbl>
              <c:idx val="21"/>
              <c:showLegendKey val="0"/>
              <c:showVal val="0"/>
              <c:showCatName val="0"/>
              <c:showSerName val="0"/>
              <c:showPercent val="0"/>
              <c:showBubbleSize val="0"/>
            </c:dLbl>
            <c:dLbl>
              <c:idx val="22"/>
              <c:showLegendKey val="0"/>
              <c:showVal val="0"/>
              <c:showCatName val="0"/>
              <c:showSerName val="0"/>
              <c:showPercent val="0"/>
              <c:showBubbleSize val="0"/>
            </c:dLbl>
            <c:dLbl>
              <c:idx val="23"/>
              <c:showLegendKey val="0"/>
              <c:showVal val="0"/>
              <c:showCatName val="0"/>
              <c:showSerName val="0"/>
              <c:showPercent val="0"/>
              <c:showBubbleSize val="0"/>
            </c:dLbl>
            <c:dLbl>
              <c:idx val="24"/>
              <c:showLegendKey val="0"/>
              <c:showVal val="0"/>
              <c:showCatName val="0"/>
              <c:showSerName val="0"/>
              <c:showPercent val="0"/>
              <c:showBubbleSize val="0"/>
            </c:dLbl>
            <c:dLbl>
              <c:idx val="25"/>
              <c:showLegendKey val="0"/>
              <c:showVal val="0"/>
              <c:showCatName val="0"/>
              <c:showSerName val="0"/>
              <c:showPercent val="0"/>
              <c:showBubbleSize val="0"/>
            </c:dLbl>
            <c:dLbl>
              <c:idx val="26"/>
              <c:showLegendKey val="0"/>
              <c:showVal val="0"/>
              <c:showCatName val="0"/>
              <c:showSerName val="0"/>
              <c:showPercent val="0"/>
              <c:showBubbleSize val="0"/>
            </c:dLbl>
            <c:dLbl>
              <c:idx val="27"/>
              <c:showLegendKey val="0"/>
              <c:showVal val="0"/>
              <c:showCatName val="0"/>
              <c:showSerName val="0"/>
              <c:showPercent val="0"/>
              <c:showBubbleSize val="0"/>
            </c:dLbl>
            <c:dLbl>
              <c:idx val="28"/>
              <c:showLegendKey val="0"/>
              <c:showVal val="0"/>
              <c:showCatName val="0"/>
              <c:showSerName val="0"/>
              <c:showPercent val="0"/>
              <c:showBubbleSize val="0"/>
            </c:dLbl>
            <c:dLbl>
              <c:idx val="29"/>
              <c:showLegendKey val="0"/>
              <c:showVal val="0"/>
              <c:showCatName val="0"/>
              <c:showSerName val="0"/>
              <c:showPercent val="0"/>
              <c:showBubbleSize val="0"/>
            </c:dLbl>
            <c:dLbl>
              <c:idx val="30"/>
              <c:showLegendKey val="0"/>
              <c:showVal val="0"/>
              <c:showCatName val="0"/>
              <c:showSerName val="0"/>
              <c:showPercent val="0"/>
              <c:showBubbleSize val="0"/>
            </c:dLbl>
            <c:dLbl>
              <c:idx val="31"/>
              <c:showLegendKey val="0"/>
              <c:showVal val="0"/>
              <c:showCatName val="0"/>
              <c:showSerName val="0"/>
              <c:showPercent val="0"/>
              <c:showBubbleSize val="0"/>
            </c:dLbl>
            <c:dLbl>
              <c:idx val="32"/>
              <c:showLegendKey val="0"/>
              <c:showVal val="0"/>
              <c:showCatName val="0"/>
              <c:showSerName val="0"/>
              <c:showPercent val="0"/>
              <c:showBubbleSize val="0"/>
            </c:dLbl>
            <c:dLbl>
              <c:idx val="33"/>
              <c:showLegendKey val="0"/>
              <c:showVal val="0"/>
              <c:showCatName val="0"/>
              <c:showSerName val="0"/>
              <c:showPercent val="0"/>
              <c:showBubbleSize val="0"/>
            </c:dLbl>
            <c:dLbl>
              <c:idx val="34"/>
              <c:showLegendKey val="0"/>
              <c:showVal val="0"/>
              <c:showCatName val="0"/>
              <c:showSerName val="0"/>
              <c:showPercent val="0"/>
              <c:showBubbleSize val="0"/>
            </c:dLbl>
            <c:dLbl>
              <c:idx val="35"/>
              <c:showLegendKey val="0"/>
              <c:showVal val="0"/>
              <c:showCatName val="0"/>
              <c:showSerName val="0"/>
              <c:showPercent val="0"/>
              <c:showBubbleSize val="0"/>
            </c:dLbl>
            <c:dLbl>
              <c:idx val="36"/>
              <c:showLegendKey val="0"/>
              <c:showVal val="0"/>
              <c:showCatName val="0"/>
              <c:showSerName val="0"/>
              <c:showPercent val="0"/>
              <c:showBubbleSize val="0"/>
            </c:dLbl>
            <c:dLbl>
              <c:idx val="37"/>
              <c:showLegendKey val="0"/>
              <c:showVal val="0"/>
              <c:showCatName val="0"/>
              <c:showSerName val="0"/>
              <c:showPercent val="0"/>
              <c:showBubbleSize val="0"/>
            </c:dLbl>
            <c:dLbl>
              <c:idx val="38"/>
              <c:showLegendKey val="0"/>
              <c:showVal val="0"/>
              <c:showCatName val="0"/>
              <c:showSerName val="0"/>
              <c:showPercent val="0"/>
              <c:showBubbleSize val="0"/>
            </c:dLbl>
            <c:dLbl>
              <c:idx val="39"/>
              <c:showLegendKey val="0"/>
              <c:showVal val="0"/>
              <c:showCatName val="0"/>
              <c:showSerName val="0"/>
              <c:showPercent val="0"/>
              <c:showBubbleSize val="0"/>
            </c:dLbl>
            <c:dLbl>
              <c:idx val="40"/>
              <c:showLegendKey val="0"/>
              <c:showVal val="0"/>
              <c:showCatName val="0"/>
              <c:showSerName val="0"/>
              <c:showPercent val="0"/>
              <c:showBubbleSize val="0"/>
            </c:dLbl>
            <c:dLbl>
              <c:idx val="41"/>
              <c:showLegendKey val="0"/>
              <c:showVal val="0"/>
              <c:showCatName val="0"/>
              <c:showSerName val="0"/>
              <c:showPercent val="0"/>
              <c:showBubbleSize val="0"/>
            </c:dLbl>
            <c:dLbl>
              <c:idx val="42"/>
              <c:showLegendKey val="0"/>
              <c:showVal val="0"/>
              <c:showCatName val="0"/>
              <c:showSerName val="0"/>
              <c:showPercent val="0"/>
              <c:showBubbleSize val="0"/>
            </c:dLbl>
            <c:dLbl>
              <c:idx val="43"/>
              <c:showLegendKey val="0"/>
              <c:showVal val="0"/>
              <c:showCatName val="0"/>
              <c:showSerName val="0"/>
              <c:showPercent val="0"/>
              <c:showBubbleSize val="0"/>
            </c:dLbl>
            <c:dLbl>
              <c:idx val="44"/>
              <c:showLegendKey val="0"/>
              <c:showVal val="0"/>
              <c:showCatName val="0"/>
              <c:showSerName val="0"/>
              <c:showPercent val="0"/>
              <c:showBubbleSize val="0"/>
            </c:dLbl>
            <c:dLbl>
              <c:idx val="45"/>
              <c:showLegendKey val="0"/>
              <c:showVal val="0"/>
              <c:showCatName val="0"/>
              <c:showSerName val="0"/>
              <c:showPercent val="0"/>
              <c:showBubbleSize val="0"/>
            </c:dLbl>
            <c:dLbl>
              <c:idx val="46"/>
              <c:showLegendKey val="0"/>
              <c:showVal val="0"/>
              <c:showCatName val="0"/>
              <c:showSerName val="0"/>
              <c:showPercent val="0"/>
              <c:showBubbleSize val="0"/>
            </c:dLbl>
            <c:dLbl>
              <c:idx val="47"/>
              <c:showLegendKey val="0"/>
              <c:showVal val="0"/>
              <c:showCatName val="0"/>
              <c:showSerName val="0"/>
              <c:showPercent val="0"/>
              <c:showBubbleSize val="0"/>
            </c:dLbl>
            <c:dLbl>
              <c:idx val="48"/>
              <c:showLegendKey val="0"/>
              <c:showVal val="0"/>
              <c:showCatName val="0"/>
              <c:showSerName val="0"/>
              <c:showPercent val="0"/>
              <c:showBubbleSize val="0"/>
            </c:dLbl>
            <c:dLbl>
              <c:idx val="49"/>
              <c:showLegendKey val="0"/>
              <c:showVal val="0"/>
              <c:showCatName val="0"/>
              <c:showSerName val="0"/>
              <c:showPercent val="0"/>
              <c:showBubbleSize val="0"/>
            </c:dLbl>
            <c:dLbl>
              <c:idx val="50"/>
              <c:txPr>
                <a:bodyPr/>
                <a:lstStyle/>
                <a:p>
                  <a:pPr>
                    <a:defRPr sz="1200">
                      <a:latin typeface="Arial Narrow"/>
                    </a:defRPr>
                  </a:pPr>
                </a:p>
              </c:txPr>
              <c:showLegendKey val="0"/>
              <c:showVal val="1"/>
              <c:showCatName val="0"/>
              <c:showSerName val="0"/>
              <c:showPercent val="0"/>
              <c:showBubbleSize val="0"/>
            </c:dLbl>
            <c:spPr>
              <a:solidFill>
                <a:prstClr val="black"/>
              </a:solidFill>
            </c:spPr>
            <c:showLegendKey val="0"/>
            <c:showVal val="0"/>
            <c:showCatName val="0"/>
            <c:showSerName val="0"/>
            <c:showPercent val="0"/>
            <c:showBubbleSize val="0"/>
            <c:separator/>
            <c:showLeaderLines val="0"/>
          </c:dLbls>
          <c:cat>
            <c:strRef>
              <c:f>'Sheet1'!$A$2:$A$52</c:f>
              <c:strCache>
                <c:ptCount val="51"/>
                <c:pt idx="0">
                  <c:v>16-Jan-2019</c:v>
                </c:pt>
                <c:pt idx="1">
                  <c:v>01-Mar-2019</c:v>
                </c:pt>
                <c:pt idx="2">
                  <c:v>14-Apr-2019</c:v>
                </c:pt>
                <c:pt idx="3">
                  <c:v>28-May-2019</c:v>
                </c:pt>
                <c:pt idx="4">
                  <c:v>11-Jul-2019</c:v>
                </c:pt>
                <c:pt idx="5">
                  <c:v>24-Aug-2019</c:v>
                </c:pt>
                <c:pt idx="6">
                  <c:v>07-Oct-2019</c:v>
                </c:pt>
                <c:pt idx="7">
                  <c:v>20-Nov-2019</c:v>
                </c:pt>
                <c:pt idx="8">
                  <c:v>03-Jan-2020</c:v>
                </c:pt>
                <c:pt idx="9">
                  <c:v>17-Feb-2020</c:v>
                </c:pt>
                <c:pt idx="10">
                  <c:v>01-Apr-2020</c:v>
                </c:pt>
                <c:pt idx="11">
                  <c:v>15-May-2020</c:v>
                </c:pt>
                <c:pt idx="12">
                  <c:v>28-Jun-2020</c:v>
                </c:pt>
                <c:pt idx="13">
                  <c:v>11-Aug-2020</c:v>
                </c:pt>
                <c:pt idx="14">
                  <c:v>24-Sep-2020</c:v>
                </c:pt>
                <c:pt idx="15">
                  <c:v>07-Nov-2020</c:v>
                </c:pt>
                <c:pt idx="16">
                  <c:v>21-Dec-2020</c:v>
                </c:pt>
                <c:pt idx="17">
                  <c:v>03-Feb-2021</c:v>
                </c:pt>
                <c:pt idx="18">
                  <c:v>19-Mar-2021</c:v>
                </c:pt>
                <c:pt idx="19">
                  <c:v>02-May-2021</c:v>
                </c:pt>
                <c:pt idx="20">
                  <c:v>15-Jun-2021</c:v>
                </c:pt>
                <c:pt idx="21">
                  <c:v>29-Jul-2021</c:v>
                </c:pt>
                <c:pt idx="22">
                  <c:v>11-Sep-2021</c:v>
                </c:pt>
                <c:pt idx="23">
                  <c:v>25-Oct-2021</c:v>
                </c:pt>
                <c:pt idx="24">
                  <c:v>08-Dec-2021</c:v>
                </c:pt>
                <c:pt idx="25">
                  <c:v>22-Jan-2022</c:v>
                </c:pt>
                <c:pt idx="26">
                  <c:v>07-Mar-2022</c:v>
                </c:pt>
                <c:pt idx="27">
                  <c:v>20-Apr-2022</c:v>
                </c:pt>
                <c:pt idx="28">
                  <c:v>03-Jun-2022</c:v>
                </c:pt>
                <c:pt idx="29">
                  <c:v>17-Jul-2022</c:v>
                </c:pt>
                <c:pt idx="30">
                  <c:v>30-Aug-2022</c:v>
                </c:pt>
                <c:pt idx="31">
                  <c:v>13-Oct-2022</c:v>
                </c:pt>
                <c:pt idx="32">
                  <c:v>26-Nov-2022</c:v>
                </c:pt>
                <c:pt idx="33">
                  <c:v>09-Jan-2023</c:v>
                </c:pt>
                <c:pt idx="34">
                  <c:v>22-Feb-2023</c:v>
                </c:pt>
                <c:pt idx="35">
                  <c:v>07-Apr-2023</c:v>
                </c:pt>
                <c:pt idx="36">
                  <c:v>21-May-2023</c:v>
                </c:pt>
                <c:pt idx="37">
                  <c:v>04-Jul-2023</c:v>
                </c:pt>
                <c:pt idx="38">
                  <c:v>17-Aug-2023</c:v>
                </c:pt>
                <c:pt idx="39">
                  <c:v>30-Sep-2023</c:v>
                </c:pt>
                <c:pt idx="40">
                  <c:v>13-Nov-2023</c:v>
                </c:pt>
                <c:pt idx="41">
                  <c:v>27-Dec-2023</c:v>
                </c:pt>
                <c:pt idx="42">
                  <c:v>10-Feb-2024</c:v>
                </c:pt>
                <c:pt idx="43">
                  <c:v>25-Mar-2024</c:v>
                </c:pt>
                <c:pt idx="44">
                  <c:v>08-May-2024</c:v>
                </c:pt>
                <c:pt idx="45">
                  <c:v>21-Jun-2024</c:v>
                </c:pt>
                <c:pt idx="46">
                  <c:v>04-Aug-2024</c:v>
                </c:pt>
                <c:pt idx="47">
                  <c:v>17-Sep-2024</c:v>
                </c:pt>
                <c:pt idx="48">
                  <c:v>31-Oct-2024</c:v>
                </c:pt>
                <c:pt idx="49">
                  <c:v>14-Dec-2024</c:v>
                </c:pt>
                <c:pt idx="50">
                  <c:v>27-Jan-2025</c:v>
                </c:pt>
              </c:strCache>
            </c:strRef>
          </c:cat>
          <c:val>
            <c:numRef>
              <c:f>'Sheet1'!$B$2:$B$52</c:f>
              <c:numCache>
                <c:formatCode>General</c:formatCode>
                <c:ptCount val="51"/>
                <c:pt idx="0">
                  <c:v>900000</c:v>
                </c:pt>
                <c:pt idx="1">
                  <c:v>905089.39</c:v>
                </c:pt>
                <c:pt idx="2">
                  <c:v>907745.8</c:v>
                </c:pt>
                <c:pt idx="3">
                  <c:v>908311.67</c:v>
                </c:pt>
                <c:pt idx="4">
                  <c:v>908663.44</c:v>
                </c:pt>
                <c:pt idx="5">
                  <c:v>908945.55</c:v>
                </c:pt>
                <c:pt idx="6">
                  <c:v>909144.66</c:v>
                </c:pt>
                <c:pt idx="7">
                  <c:v>909144.66</c:v>
                </c:pt>
                <c:pt idx="8">
                  <c:v>909144.66</c:v>
                </c:pt>
                <c:pt idx="9">
                  <c:v>1059144.66</c:v>
                </c:pt>
                <c:pt idx="10">
                  <c:v>1059144.66</c:v>
                </c:pt>
                <c:pt idx="11">
                  <c:v>1059144.66</c:v>
                </c:pt>
                <c:pt idx="12">
                  <c:v>1059144.66</c:v>
                </c:pt>
                <c:pt idx="13">
                  <c:v>1059144.66</c:v>
                </c:pt>
                <c:pt idx="14">
                  <c:v>1059144.66</c:v>
                </c:pt>
                <c:pt idx="15">
                  <c:v>1059144.66</c:v>
                </c:pt>
                <c:pt idx="16">
                  <c:v>1059144.66</c:v>
                </c:pt>
                <c:pt idx="17">
                  <c:v>1059144.66</c:v>
                </c:pt>
                <c:pt idx="18">
                  <c:v>1059144.66</c:v>
                </c:pt>
                <c:pt idx="19">
                  <c:v>1059144.66</c:v>
                </c:pt>
                <c:pt idx="20">
                  <c:v>1059144.66</c:v>
                </c:pt>
                <c:pt idx="21">
                  <c:v>1259134.63</c:v>
                </c:pt>
                <c:pt idx="22">
                  <c:v>1259130.84</c:v>
                </c:pt>
                <c:pt idx="23">
                  <c:v>1259124.31</c:v>
                </c:pt>
                <c:pt idx="24">
                  <c:v>1259124.31</c:v>
                </c:pt>
                <c:pt idx="25">
                  <c:v>1259124.31</c:v>
                </c:pt>
                <c:pt idx="26">
                  <c:v>1259124.31</c:v>
                </c:pt>
                <c:pt idx="27">
                  <c:v>1259124.31</c:v>
                </c:pt>
                <c:pt idx="28">
                  <c:v>1259124.31</c:v>
                </c:pt>
                <c:pt idx="29">
                  <c:v>1259124.31</c:v>
                </c:pt>
                <c:pt idx="30">
                  <c:v>1259124.31</c:v>
                </c:pt>
                <c:pt idx="31">
                  <c:v>1264831.45</c:v>
                </c:pt>
                <c:pt idx="32">
                  <c:v>1264831.45</c:v>
                </c:pt>
                <c:pt idx="33">
                  <c:v>1264831.45</c:v>
                </c:pt>
                <c:pt idx="34">
                  <c:v>1264831.45</c:v>
                </c:pt>
                <c:pt idx="35">
                  <c:v>1264831.45</c:v>
                </c:pt>
                <c:pt idx="36">
                  <c:v>1264831.45</c:v>
                </c:pt>
                <c:pt idx="37">
                  <c:v>1264831.45</c:v>
                </c:pt>
                <c:pt idx="38">
                  <c:v>1264831.45</c:v>
                </c:pt>
                <c:pt idx="39">
                  <c:v>1264831.45</c:v>
                </c:pt>
                <c:pt idx="40">
                  <c:v>1264831.45</c:v>
                </c:pt>
                <c:pt idx="41">
                  <c:v>1264831.45</c:v>
                </c:pt>
                <c:pt idx="42">
                  <c:v>1264831.45</c:v>
                </c:pt>
                <c:pt idx="43">
                  <c:v>1264831.45</c:v>
                </c:pt>
                <c:pt idx="44">
                  <c:v>1264831.45</c:v>
                </c:pt>
                <c:pt idx="45">
                  <c:v>1264831.45</c:v>
                </c:pt>
                <c:pt idx="46">
                  <c:v>1264831.45</c:v>
                </c:pt>
                <c:pt idx="47">
                  <c:v>1264831.45</c:v>
                </c:pt>
                <c:pt idx="48">
                  <c:v>1264831.45</c:v>
                </c:pt>
                <c:pt idx="49">
                  <c:v>1264831.45</c:v>
                </c:pt>
                <c:pt idx="50">
                  <c:v>1264831.45</c:v>
                </c:pt>
              </c:numCache>
            </c:numRef>
          </c:val>
          <c:shape val="box"/>
        </c:ser>
        <c:ser>
          <c:idx val="2"/>
          <c:order val="1"/>
          <c:tx>
            <c:strRef>
              <c:f>Sheet1!$C$1</c:f>
              <c:strCache>
                <c:ptCount val="1"/>
                <c:pt idx="0">
                  <c:v>Market Value [ Rs. 27,93,950 ]</c:v>
                </c:pt>
              </c:strCache>
            </c:strRef>
          </c:tx>
          <c:spPr>
            <a:ln w="38100">
              <a:solidFill>
                <a:srgbClr val="BC8F8F"/>
              </a:solidFill>
            </a:ln>
          </c:spPr>
          <c:invertIfNegative val="0"/>
          <c:dLbls>
            <c:dLbl>
              <c:idx val="0"/>
              <c:showLegendKey val="0"/>
              <c:showVal val="0"/>
              <c:showCatName val="0"/>
              <c:showSerName val="0"/>
              <c:showPercent val="0"/>
              <c:showBubbleSize val="0"/>
            </c:dLbl>
            <c:dLbl>
              <c:idx val="1"/>
              <c:showLegendKey val="0"/>
              <c:showVal val="0"/>
              <c:showCatName val="0"/>
              <c:showSerName val="0"/>
              <c:showPercent val="0"/>
              <c:showBubbleSize val="0"/>
            </c:dLbl>
            <c:dLbl>
              <c:idx val="2"/>
              <c:showLegendKey val="0"/>
              <c:showVal val="0"/>
              <c:showCatName val="0"/>
              <c:showSerName val="0"/>
              <c:showPercent val="0"/>
              <c:showBubbleSize val="0"/>
            </c:dLbl>
            <c:dLbl>
              <c:idx val="3"/>
              <c:showLegendKey val="0"/>
              <c:showVal val="0"/>
              <c:showCatName val="0"/>
              <c:showSerName val="0"/>
              <c:showPercent val="0"/>
              <c:showBubbleSize val="0"/>
            </c:dLbl>
            <c:dLbl>
              <c:idx val="4"/>
              <c:showLegendKey val="0"/>
              <c:showVal val="0"/>
              <c:showCatName val="0"/>
              <c:showSerName val="0"/>
              <c:showPercent val="0"/>
              <c:showBubbleSize val="0"/>
            </c:dLbl>
            <c:dLbl>
              <c:idx val="5"/>
              <c:showLegendKey val="0"/>
              <c:showVal val="0"/>
              <c:showCatName val="0"/>
              <c:showSerName val="0"/>
              <c:showPercent val="0"/>
              <c:showBubbleSize val="0"/>
            </c:dLbl>
            <c:dLbl>
              <c:idx val="6"/>
              <c:showLegendKey val="0"/>
              <c:showVal val="0"/>
              <c:showCatName val="0"/>
              <c:showSerName val="0"/>
              <c:showPercent val="0"/>
              <c:showBubbleSize val="0"/>
            </c:dLbl>
            <c:dLbl>
              <c:idx val="7"/>
              <c:showLegendKey val="0"/>
              <c:showVal val="0"/>
              <c:showCatName val="0"/>
              <c:showSerName val="0"/>
              <c:showPercent val="0"/>
              <c:showBubbleSize val="0"/>
            </c:dLbl>
            <c:dLbl>
              <c:idx val="8"/>
              <c:showLegendKey val="0"/>
              <c:showVal val="0"/>
              <c:showCatName val="0"/>
              <c:showSerName val="0"/>
              <c:showPercent val="0"/>
              <c:showBubbleSize val="0"/>
            </c:dLbl>
            <c:dLbl>
              <c:idx val="9"/>
              <c:showLegendKey val="0"/>
              <c:showVal val="0"/>
              <c:showCatName val="0"/>
              <c:showSerName val="0"/>
              <c:showPercent val="0"/>
              <c:showBubbleSize val="0"/>
            </c:dLbl>
            <c:dLbl>
              <c:idx val="10"/>
              <c:showLegendKey val="0"/>
              <c:showVal val="0"/>
              <c:showCatName val="0"/>
              <c:showSerName val="0"/>
              <c:showPercent val="0"/>
              <c:showBubbleSize val="0"/>
            </c:dLbl>
            <c:dLbl>
              <c:idx val="11"/>
              <c:showLegendKey val="0"/>
              <c:showVal val="0"/>
              <c:showCatName val="0"/>
              <c:showSerName val="0"/>
              <c:showPercent val="0"/>
              <c:showBubbleSize val="0"/>
            </c:dLbl>
            <c:dLbl>
              <c:idx val="12"/>
              <c:showLegendKey val="0"/>
              <c:showVal val="0"/>
              <c:showCatName val="0"/>
              <c:showSerName val="0"/>
              <c:showPercent val="0"/>
              <c:showBubbleSize val="0"/>
            </c:dLbl>
            <c:dLbl>
              <c:idx val="13"/>
              <c:showLegendKey val="0"/>
              <c:showVal val="0"/>
              <c:showCatName val="0"/>
              <c:showSerName val="0"/>
              <c:showPercent val="0"/>
              <c:showBubbleSize val="0"/>
            </c:dLbl>
            <c:dLbl>
              <c:idx val="14"/>
              <c:showLegendKey val="0"/>
              <c:showVal val="0"/>
              <c:showCatName val="0"/>
              <c:showSerName val="0"/>
              <c:showPercent val="0"/>
              <c:showBubbleSize val="0"/>
            </c:dLbl>
            <c:dLbl>
              <c:idx val="15"/>
              <c:showLegendKey val="0"/>
              <c:showVal val="0"/>
              <c:showCatName val="0"/>
              <c:showSerName val="0"/>
              <c:showPercent val="0"/>
              <c:showBubbleSize val="0"/>
            </c:dLbl>
            <c:dLbl>
              <c:idx val="16"/>
              <c:showLegendKey val="0"/>
              <c:showVal val="0"/>
              <c:showCatName val="0"/>
              <c:showSerName val="0"/>
              <c:showPercent val="0"/>
              <c:showBubbleSize val="0"/>
            </c:dLbl>
            <c:dLbl>
              <c:idx val="17"/>
              <c:showLegendKey val="0"/>
              <c:showVal val="0"/>
              <c:showCatName val="0"/>
              <c:showSerName val="0"/>
              <c:showPercent val="0"/>
              <c:showBubbleSize val="0"/>
            </c:dLbl>
            <c:dLbl>
              <c:idx val="18"/>
              <c:showLegendKey val="0"/>
              <c:showVal val="0"/>
              <c:showCatName val="0"/>
              <c:showSerName val="0"/>
              <c:showPercent val="0"/>
              <c:showBubbleSize val="0"/>
            </c:dLbl>
            <c:dLbl>
              <c:idx val="19"/>
              <c:showLegendKey val="0"/>
              <c:showVal val="0"/>
              <c:showCatName val="0"/>
              <c:showSerName val="0"/>
              <c:showPercent val="0"/>
              <c:showBubbleSize val="0"/>
            </c:dLbl>
            <c:dLbl>
              <c:idx val="20"/>
              <c:showLegendKey val="0"/>
              <c:showVal val="0"/>
              <c:showCatName val="0"/>
              <c:showSerName val="0"/>
              <c:showPercent val="0"/>
              <c:showBubbleSize val="0"/>
            </c:dLbl>
            <c:dLbl>
              <c:idx val="21"/>
              <c:showLegendKey val="0"/>
              <c:showVal val="0"/>
              <c:showCatName val="0"/>
              <c:showSerName val="0"/>
              <c:showPercent val="0"/>
              <c:showBubbleSize val="0"/>
            </c:dLbl>
            <c:dLbl>
              <c:idx val="22"/>
              <c:showLegendKey val="0"/>
              <c:showVal val="0"/>
              <c:showCatName val="0"/>
              <c:showSerName val="0"/>
              <c:showPercent val="0"/>
              <c:showBubbleSize val="0"/>
            </c:dLbl>
            <c:dLbl>
              <c:idx val="23"/>
              <c:showLegendKey val="0"/>
              <c:showVal val="0"/>
              <c:showCatName val="0"/>
              <c:showSerName val="0"/>
              <c:showPercent val="0"/>
              <c:showBubbleSize val="0"/>
            </c:dLbl>
            <c:dLbl>
              <c:idx val="24"/>
              <c:showLegendKey val="0"/>
              <c:showVal val="0"/>
              <c:showCatName val="0"/>
              <c:showSerName val="0"/>
              <c:showPercent val="0"/>
              <c:showBubbleSize val="0"/>
            </c:dLbl>
            <c:dLbl>
              <c:idx val="25"/>
              <c:showLegendKey val="0"/>
              <c:showVal val="0"/>
              <c:showCatName val="0"/>
              <c:showSerName val="0"/>
              <c:showPercent val="0"/>
              <c:showBubbleSize val="0"/>
            </c:dLbl>
            <c:dLbl>
              <c:idx val="26"/>
              <c:showLegendKey val="0"/>
              <c:showVal val="0"/>
              <c:showCatName val="0"/>
              <c:showSerName val="0"/>
              <c:showPercent val="0"/>
              <c:showBubbleSize val="0"/>
            </c:dLbl>
            <c:dLbl>
              <c:idx val="27"/>
              <c:showLegendKey val="0"/>
              <c:showVal val="0"/>
              <c:showCatName val="0"/>
              <c:showSerName val="0"/>
              <c:showPercent val="0"/>
              <c:showBubbleSize val="0"/>
            </c:dLbl>
            <c:dLbl>
              <c:idx val="28"/>
              <c:showLegendKey val="0"/>
              <c:showVal val="0"/>
              <c:showCatName val="0"/>
              <c:showSerName val="0"/>
              <c:showPercent val="0"/>
              <c:showBubbleSize val="0"/>
            </c:dLbl>
            <c:dLbl>
              <c:idx val="29"/>
              <c:showLegendKey val="0"/>
              <c:showVal val="0"/>
              <c:showCatName val="0"/>
              <c:showSerName val="0"/>
              <c:showPercent val="0"/>
              <c:showBubbleSize val="0"/>
            </c:dLbl>
            <c:dLbl>
              <c:idx val="30"/>
              <c:showLegendKey val="0"/>
              <c:showVal val="0"/>
              <c:showCatName val="0"/>
              <c:showSerName val="0"/>
              <c:showPercent val="0"/>
              <c:showBubbleSize val="0"/>
            </c:dLbl>
            <c:dLbl>
              <c:idx val="31"/>
              <c:showLegendKey val="0"/>
              <c:showVal val="0"/>
              <c:showCatName val="0"/>
              <c:showSerName val="0"/>
              <c:showPercent val="0"/>
              <c:showBubbleSize val="0"/>
            </c:dLbl>
            <c:dLbl>
              <c:idx val="32"/>
              <c:showLegendKey val="0"/>
              <c:showVal val="0"/>
              <c:showCatName val="0"/>
              <c:showSerName val="0"/>
              <c:showPercent val="0"/>
              <c:showBubbleSize val="0"/>
            </c:dLbl>
            <c:dLbl>
              <c:idx val="33"/>
              <c:showLegendKey val="0"/>
              <c:showVal val="0"/>
              <c:showCatName val="0"/>
              <c:showSerName val="0"/>
              <c:showPercent val="0"/>
              <c:showBubbleSize val="0"/>
            </c:dLbl>
            <c:dLbl>
              <c:idx val="34"/>
              <c:showLegendKey val="0"/>
              <c:showVal val="0"/>
              <c:showCatName val="0"/>
              <c:showSerName val="0"/>
              <c:showPercent val="0"/>
              <c:showBubbleSize val="0"/>
            </c:dLbl>
            <c:dLbl>
              <c:idx val="35"/>
              <c:showLegendKey val="0"/>
              <c:showVal val="0"/>
              <c:showCatName val="0"/>
              <c:showSerName val="0"/>
              <c:showPercent val="0"/>
              <c:showBubbleSize val="0"/>
            </c:dLbl>
            <c:dLbl>
              <c:idx val="36"/>
              <c:showLegendKey val="0"/>
              <c:showVal val="0"/>
              <c:showCatName val="0"/>
              <c:showSerName val="0"/>
              <c:showPercent val="0"/>
              <c:showBubbleSize val="0"/>
            </c:dLbl>
            <c:dLbl>
              <c:idx val="37"/>
              <c:showLegendKey val="0"/>
              <c:showVal val="0"/>
              <c:showCatName val="0"/>
              <c:showSerName val="0"/>
              <c:showPercent val="0"/>
              <c:showBubbleSize val="0"/>
            </c:dLbl>
            <c:dLbl>
              <c:idx val="38"/>
              <c:showLegendKey val="0"/>
              <c:showVal val="0"/>
              <c:showCatName val="0"/>
              <c:showSerName val="0"/>
              <c:showPercent val="0"/>
              <c:showBubbleSize val="0"/>
            </c:dLbl>
            <c:dLbl>
              <c:idx val="39"/>
              <c:showLegendKey val="0"/>
              <c:showVal val="0"/>
              <c:showCatName val="0"/>
              <c:showSerName val="0"/>
              <c:showPercent val="0"/>
              <c:showBubbleSize val="0"/>
            </c:dLbl>
            <c:dLbl>
              <c:idx val="40"/>
              <c:showLegendKey val="0"/>
              <c:showVal val="0"/>
              <c:showCatName val="0"/>
              <c:showSerName val="0"/>
              <c:showPercent val="0"/>
              <c:showBubbleSize val="0"/>
            </c:dLbl>
            <c:dLbl>
              <c:idx val="41"/>
              <c:showLegendKey val="0"/>
              <c:showVal val="0"/>
              <c:showCatName val="0"/>
              <c:showSerName val="0"/>
              <c:showPercent val="0"/>
              <c:showBubbleSize val="0"/>
            </c:dLbl>
            <c:dLbl>
              <c:idx val="42"/>
              <c:showLegendKey val="0"/>
              <c:showVal val="0"/>
              <c:showCatName val="0"/>
              <c:showSerName val="0"/>
              <c:showPercent val="0"/>
              <c:showBubbleSize val="0"/>
            </c:dLbl>
            <c:dLbl>
              <c:idx val="43"/>
              <c:showLegendKey val="0"/>
              <c:showVal val="0"/>
              <c:showCatName val="0"/>
              <c:showSerName val="0"/>
              <c:showPercent val="0"/>
              <c:showBubbleSize val="0"/>
            </c:dLbl>
            <c:dLbl>
              <c:idx val="44"/>
              <c:showLegendKey val="0"/>
              <c:showVal val="0"/>
              <c:showCatName val="0"/>
              <c:showSerName val="0"/>
              <c:showPercent val="0"/>
              <c:showBubbleSize val="0"/>
            </c:dLbl>
            <c:dLbl>
              <c:idx val="45"/>
              <c:showLegendKey val="0"/>
              <c:showVal val="0"/>
              <c:showCatName val="0"/>
              <c:showSerName val="0"/>
              <c:showPercent val="0"/>
              <c:showBubbleSize val="0"/>
            </c:dLbl>
            <c:dLbl>
              <c:idx val="46"/>
              <c:showLegendKey val="0"/>
              <c:showVal val="0"/>
              <c:showCatName val="0"/>
              <c:showSerName val="0"/>
              <c:showPercent val="0"/>
              <c:showBubbleSize val="0"/>
            </c:dLbl>
            <c:dLbl>
              <c:idx val="47"/>
              <c:showLegendKey val="0"/>
              <c:showVal val="0"/>
              <c:showCatName val="0"/>
              <c:showSerName val="0"/>
              <c:showPercent val="0"/>
              <c:showBubbleSize val="0"/>
            </c:dLbl>
            <c:dLbl>
              <c:idx val="48"/>
              <c:showLegendKey val="0"/>
              <c:showVal val="0"/>
              <c:showCatName val="0"/>
              <c:showSerName val="0"/>
              <c:showPercent val="0"/>
              <c:showBubbleSize val="0"/>
            </c:dLbl>
            <c:dLbl>
              <c:idx val="49"/>
              <c:showLegendKey val="0"/>
              <c:showVal val="0"/>
              <c:showCatName val="0"/>
              <c:showSerName val="0"/>
              <c:showPercent val="0"/>
              <c:showBubbleSize val="0"/>
            </c:dLbl>
            <c:dLbl>
              <c:idx val="50"/>
              <c:txPr>
                <a:bodyPr/>
                <a:lstStyle/>
                <a:p>
                  <a:pPr>
                    <a:defRPr sz="1200">
                      <a:latin typeface="Arial Narrow"/>
                    </a:defRPr>
                  </a:pPr>
                </a:p>
              </c:txPr>
              <c:showLegendKey val="0"/>
              <c:showVal val="1"/>
              <c:showCatName val="0"/>
              <c:showSerName val="0"/>
              <c:showPercent val="0"/>
              <c:showBubbleSize val="0"/>
            </c:dLbl>
            <c:spPr/>
            <c:showLegendKey val="0"/>
            <c:showVal val="0"/>
            <c:showCatName val="0"/>
            <c:showSerName val="0"/>
            <c:showPercent val="0"/>
            <c:showBubbleSize val="0"/>
            <c:separator/>
            <c:showLeaderLines val="0"/>
          </c:dLbls>
          <c:cat>
            <c:strRef>
              <c:f>'Sheet1'!$A$2:$A$52</c:f>
              <c:strCache>
                <c:ptCount val="51"/>
                <c:pt idx="0">
                  <c:v>16-Jan-2019</c:v>
                </c:pt>
                <c:pt idx="1">
                  <c:v>01-Mar-2019</c:v>
                </c:pt>
                <c:pt idx="2">
                  <c:v>14-Apr-2019</c:v>
                </c:pt>
                <c:pt idx="3">
                  <c:v>28-May-2019</c:v>
                </c:pt>
                <c:pt idx="4">
                  <c:v>11-Jul-2019</c:v>
                </c:pt>
                <c:pt idx="5">
                  <c:v>24-Aug-2019</c:v>
                </c:pt>
                <c:pt idx="6">
                  <c:v>07-Oct-2019</c:v>
                </c:pt>
                <c:pt idx="7">
                  <c:v>20-Nov-2019</c:v>
                </c:pt>
                <c:pt idx="8">
                  <c:v>03-Jan-2020</c:v>
                </c:pt>
                <c:pt idx="9">
                  <c:v>17-Feb-2020</c:v>
                </c:pt>
                <c:pt idx="10">
                  <c:v>01-Apr-2020</c:v>
                </c:pt>
                <c:pt idx="11">
                  <c:v>15-May-2020</c:v>
                </c:pt>
                <c:pt idx="12">
                  <c:v>28-Jun-2020</c:v>
                </c:pt>
                <c:pt idx="13">
                  <c:v>11-Aug-2020</c:v>
                </c:pt>
                <c:pt idx="14">
                  <c:v>24-Sep-2020</c:v>
                </c:pt>
                <c:pt idx="15">
                  <c:v>07-Nov-2020</c:v>
                </c:pt>
                <c:pt idx="16">
                  <c:v>21-Dec-2020</c:v>
                </c:pt>
                <c:pt idx="17">
                  <c:v>03-Feb-2021</c:v>
                </c:pt>
                <c:pt idx="18">
                  <c:v>19-Mar-2021</c:v>
                </c:pt>
                <c:pt idx="19">
                  <c:v>02-May-2021</c:v>
                </c:pt>
                <c:pt idx="20">
                  <c:v>15-Jun-2021</c:v>
                </c:pt>
                <c:pt idx="21">
                  <c:v>29-Jul-2021</c:v>
                </c:pt>
                <c:pt idx="22">
                  <c:v>11-Sep-2021</c:v>
                </c:pt>
                <c:pt idx="23">
                  <c:v>25-Oct-2021</c:v>
                </c:pt>
                <c:pt idx="24">
                  <c:v>08-Dec-2021</c:v>
                </c:pt>
                <c:pt idx="25">
                  <c:v>22-Jan-2022</c:v>
                </c:pt>
                <c:pt idx="26">
                  <c:v>07-Mar-2022</c:v>
                </c:pt>
                <c:pt idx="27">
                  <c:v>20-Apr-2022</c:v>
                </c:pt>
                <c:pt idx="28">
                  <c:v>03-Jun-2022</c:v>
                </c:pt>
                <c:pt idx="29">
                  <c:v>17-Jul-2022</c:v>
                </c:pt>
                <c:pt idx="30">
                  <c:v>30-Aug-2022</c:v>
                </c:pt>
                <c:pt idx="31">
                  <c:v>13-Oct-2022</c:v>
                </c:pt>
                <c:pt idx="32">
                  <c:v>26-Nov-2022</c:v>
                </c:pt>
                <c:pt idx="33">
                  <c:v>09-Jan-2023</c:v>
                </c:pt>
                <c:pt idx="34">
                  <c:v>22-Feb-2023</c:v>
                </c:pt>
                <c:pt idx="35">
                  <c:v>07-Apr-2023</c:v>
                </c:pt>
                <c:pt idx="36">
                  <c:v>21-May-2023</c:v>
                </c:pt>
                <c:pt idx="37">
                  <c:v>04-Jul-2023</c:v>
                </c:pt>
                <c:pt idx="38">
                  <c:v>17-Aug-2023</c:v>
                </c:pt>
                <c:pt idx="39">
                  <c:v>30-Sep-2023</c:v>
                </c:pt>
                <c:pt idx="40">
                  <c:v>13-Nov-2023</c:v>
                </c:pt>
                <c:pt idx="41">
                  <c:v>27-Dec-2023</c:v>
                </c:pt>
                <c:pt idx="42">
                  <c:v>10-Feb-2024</c:v>
                </c:pt>
                <c:pt idx="43">
                  <c:v>25-Mar-2024</c:v>
                </c:pt>
                <c:pt idx="44">
                  <c:v>08-May-2024</c:v>
                </c:pt>
                <c:pt idx="45">
                  <c:v>21-Jun-2024</c:v>
                </c:pt>
                <c:pt idx="46">
                  <c:v>04-Aug-2024</c:v>
                </c:pt>
                <c:pt idx="47">
                  <c:v>17-Sep-2024</c:v>
                </c:pt>
                <c:pt idx="48">
                  <c:v>31-Oct-2024</c:v>
                </c:pt>
                <c:pt idx="49">
                  <c:v>14-Dec-2024</c:v>
                </c:pt>
                <c:pt idx="50">
                  <c:v>27-Jan-2025</c:v>
                </c:pt>
              </c:strCache>
            </c:strRef>
          </c:cat>
          <c:val>
            <c:numRef>
              <c:f>'Sheet1'!$C$2:$C$52</c:f>
              <c:numCache>
                <c:formatCode>General</c:formatCode>
                <c:ptCount val="51"/>
                <c:pt idx="0">
                  <c:v>901133</c:v>
                </c:pt>
                <c:pt idx="1">
                  <c:v>908812</c:v>
                </c:pt>
                <c:pt idx="2">
                  <c:v>931394</c:v>
                </c:pt>
                <c:pt idx="3">
                  <c:v>958648</c:v>
                </c:pt>
                <c:pt idx="4">
                  <c:v>940892</c:v>
                </c:pt>
                <c:pt idx="5">
                  <c:v>902976</c:v>
                </c:pt>
                <c:pt idx="6">
                  <c:v>930893</c:v>
                </c:pt>
                <c:pt idx="7">
                  <c:v>998791</c:v>
                </c:pt>
                <c:pt idx="8">
                  <c:v>1016801</c:v>
                </c:pt>
                <c:pt idx="9">
                  <c:v>1190130</c:v>
                </c:pt>
                <c:pt idx="10">
                  <c:v>853189</c:v>
                </c:pt>
                <c:pt idx="11">
                  <c:v>932769</c:v>
                </c:pt>
                <c:pt idx="12">
                  <c:v>1039852</c:v>
                </c:pt>
                <c:pt idx="13">
                  <c:v>1125564</c:v>
                </c:pt>
                <c:pt idx="14">
                  <c:v>1093547</c:v>
                </c:pt>
                <c:pt idx="15">
                  <c:v>1219859</c:v>
                </c:pt>
                <c:pt idx="16">
                  <c:v>1322566</c:v>
                </c:pt>
                <c:pt idx="17">
                  <c:v>1449499</c:v>
                </c:pt>
                <c:pt idx="18">
                  <c:v>1460068</c:v>
                </c:pt>
                <c:pt idx="19">
                  <c:v>1477277</c:v>
                </c:pt>
                <c:pt idx="20">
                  <c:v>1604391</c:v>
                </c:pt>
                <c:pt idx="21">
                  <c:v>1860845</c:v>
                </c:pt>
                <c:pt idx="22">
                  <c:v>1981849</c:v>
                </c:pt>
                <c:pt idx="23">
                  <c:v>2025430</c:v>
                </c:pt>
                <c:pt idx="24">
                  <c:v>2018102</c:v>
                </c:pt>
                <c:pt idx="25">
                  <c:v>2006868</c:v>
                </c:pt>
                <c:pt idx="26">
                  <c:v>1774031</c:v>
                </c:pt>
                <c:pt idx="27">
                  <c:v>1910966</c:v>
                </c:pt>
                <c:pt idx="28">
                  <c:v>1790840</c:v>
                </c:pt>
                <c:pt idx="29">
                  <c:v>1771043</c:v>
                </c:pt>
                <c:pt idx="30">
                  <c:v>1934278</c:v>
                </c:pt>
                <c:pt idx="31">
                  <c:v>1903887</c:v>
                </c:pt>
                <c:pt idx="32">
                  <c:v>1995609</c:v>
                </c:pt>
                <c:pt idx="33">
                  <c:v>1967902</c:v>
                </c:pt>
                <c:pt idx="34">
                  <c:v>1914038</c:v>
                </c:pt>
                <c:pt idx="35">
                  <c:v>1911696</c:v>
                </c:pt>
                <c:pt idx="36">
                  <c:v>2010946</c:v>
                </c:pt>
                <c:pt idx="37">
                  <c:v>2149278</c:v>
                </c:pt>
                <c:pt idx="38">
                  <c:v>2193784</c:v>
                </c:pt>
                <c:pt idx="39">
                  <c:v>2261660</c:v>
                </c:pt>
                <c:pt idx="40">
                  <c:v>2265838</c:v>
                </c:pt>
                <c:pt idx="41">
                  <c:v>2467257</c:v>
                </c:pt>
                <c:pt idx="42">
                  <c:v>2542247</c:v>
                </c:pt>
                <c:pt idx="43">
                  <c:v>2530379</c:v>
                </c:pt>
                <c:pt idx="44">
                  <c:v>2659549</c:v>
                </c:pt>
                <c:pt idx="45">
                  <c:v>2906392</c:v>
                </c:pt>
                <c:pt idx="46">
                  <c:v>3015575</c:v>
                </c:pt>
                <c:pt idx="47">
                  <c:v>3165636</c:v>
                </c:pt>
                <c:pt idx="48">
                  <c:v>3009391</c:v>
                </c:pt>
                <c:pt idx="49">
                  <c:v>3176523</c:v>
                </c:pt>
                <c:pt idx="50">
                  <c:v>2793950</c:v>
                </c:pt>
              </c:numCache>
            </c:numRef>
          </c:val>
          <c:shape val="box"/>
        </c:ser>
        <c:gapWidth/>
        <c:overlap/>
      </c:barChart>
      <c:catAx>
        <c:axId val="67451136"/>
        <c:scaling>
          <c:orientation val="minMax"/>
        </c:scaling>
        <c:delete val="0"/>
        <c:axPos val="b"/>
        <c:majorTickMark val="out"/>
        <c:minorTickMark val="none"/>
        <c:tickLblPos val="nextTo"/>
        <c:spPr/>
        <c:txPr>
          <a:bodyPr/>
          <a:lstStyle/>
          <a:p>
            <a:pPr>
              <a:defRPr sz="1000"/>
            </a:pPr>
          </a:p>
        </c:txPr>
        <c:crossAx val="66437120"/>
        <c:crosses val="autoZero"/>
        <c:auto val="1"/>
        <c:lblAlgn val="ctr"/>
        <c:lblOffset val="100"/>
      </c:catAx>
      <c:valAx>
        <c:axId val="66437120"/>
        <c:scaling>
          <c:orientation val="minMax"/>
        </c:scaling>
        <c:delete val="0"/>
        <c:axPos val="l"/>
        <c:majorGridlines>
          <c:spPr/>
        </c:majorGridlines>
        <c:numFmt formatCode="General" sourceLinked="1"/>
        <c:majorTickMark val="out"/>
        <c:minorTickMark val="none"/>
        <c:tickLblPos val="nextTo"/>
        <c:spPr/>
        <c:txPr>
          <a:bodyPr/>
          <a:lstStyle/>
          <a:p>
            <a:pPr>
              <a:defRPr sz="1000"/>
            </a:pPr>
          </a:p>
        </c:txPr>
        <c:crossAx val="67451136"/>
        <c:crosses val="autoZero"/>
        <c:crossBetween val="between"/>
      </c:valAx>
    </c:plotArea>
    <c:legend>
      <c:legendPos val="b"/>
      <c:legendEntry>
        <c:idx val="0"/>
        <c:txPr>
          <a:bodyPr/>
          <a:lstStyle/>
          <a:p>
            <a:pPr>
              <a:defRPr sz="1400">
                <a:solidFill>
                  <a:prstClr val="black"/>
                </a:solidFill>
                <a:latin typeface="Arial Unicode MS"/>
              </a:defRPr>
            </a:pPr>
            <a:r>
              <a:t>Net Investment [ Rs. 12,64,831 ]</a:t>
            </a:r>
          </a:p>
        </c:txPr>
      </c:legendEntry>
      <c:legendEntry>
        <c:idx val="1"/>
        <c:txPr>
          <a:bodyPr/>
          <a:lstStyle/>
          <a:p>
            <a:pPr>
              <a:defRPr sz="1400">
                <a:solidFill>
                  <a:prstClr val="black"/>
                </a:solidFill>
                <a:latin typeface="Arial Unicode MS"/>
              </a:defRPr>
            </a:pPr>
            <a:r>
              <a:t>Market Value [ Rs. 27,93,950 ]</a:t>
            </a:r>
          </a:p>
        </c:txPr>
      </c:legendEntry>
      <c:layout>
        <c:manualLayout>
          <c:xMode val="edge"/>
          <c:yMode val="edge"/>
          <c:w val="0.8888889"/>
          <c:h val="0.1"/>
        </c:manualLayout>
      </c:layout>
      <c:overlay val="0"/>
    </c:legend>
    <c:plotVisOnly val="1"/>
  </c:chart>
  <c:txPr>
    <a:bodyPr/>
    <a:lstStyle/>
    <a:p>
      <a:pPr>
        <a:defRPr sz="1800"/>
      </a:pPr>
      <a:endParaRPr lang="ru-RU"/>
    </a:p>
  </c:txPr>
  <c:externalData r:id="rId1"/>
</c:chartSpace>
</file>

<file path=ppt/charts/chart3.xml><?xml version="1.0" encoding="utf-8"?>
<c:chartSpace xmlns:c="http://schemas.openxmlformats.org/drawingml/2006/chart" xmlns:a="http://schemas.openxmlformats.org/drawingml/2006/main" xmlns:r="http://schemas.openxmlformats.org/officeDocument/2006/relationships">
  <c:lang val="ru-RU"/>
  <mc:AlternateContent xmlns:mc="http://schemas.openxmlformats.org/markup-compatibility/2006">
    <mc:Choice xmlns:c14="http://schemas.microsoft.com/office/drawing/2007/8/2/chart" Requires="c14">
      <c14:style val="105"/>
    </mc:Choice>
    <mc:Fallback>
      <c:style val="5"/>
    </mc:Fallback>
  </mc:AlternateContent>
  <c:chart>
    <c:view3D>
      <c:rotX val="30"/>
      <c:rAngAx val="0"/>
      <c:perspective val="30"/>
    </c:view3D>
    <c:plotArea>
      <c:layout/>
      <c:pie3DChart>
        <c:varyColors val="1"/>
        <c:ser>
          <c:idx val="1"/>
          <c:order val="0"/>
          <c:tx>
            <c:strRef>
              <c:f>Sheet1!$B$1</c:f>
              <c:strCache>
                <c:ptCount val="1"/>
                <c:pt idx="0">
                  <c:v/>
                </c:pt>
              </c:strCache>
            </c:strRef>
          </c:tx>
          <c:dLbls>
            <c:spPr/>
            <c:showLegendKey val="0"/>
            <c:showVal val="0"/>
            <c:showCatName val="0"/>
            <c:showSerName val="0"/>
            <c:showPercent val="0"/>
            <c:showBubbleSize val="0"/>
            <c:separator/>
            <c:showLeaderLines val="0"/>
          </c:dLbls>
          <c:cat>
            <c:strRef>
              <c:f>'Sheet1'!$D$2:$D$3</c:f>
              <c:strCache>
                <c:ptCount val="2"/>
                <c:pt idx="0">
                  <c:v>Equity -  Rs. 26,01,678 [93.12 %]</c:v>
                </c:pt>
                <c:pt idx="1">
                  <c:v>Debt -  Rs. 1,92,270 [6.88 %]</c:v>
                </c:pt>
              </c:strCache>
            </c:strRef>
          </c:cat>
          <c:val>
            <c:numRef>
              <c:f>'Sheet1'!$C$2:$C$3</c:f>
              <c:numCache>
                <c:formatCode>General</c:formatCode>
                <c:ptCount val="2"/>
                <c:pt idx="0">
                  <c:v>93.12</c:v>
                </c:pt>
                <c:pt idx="1">
                  <c:v>6.88</c:v>
                </c:pt>
              </c:numCache>
            </c:numRef>
          </c:val>
          <c:dPt>
            <c:idx val="0"/>
            <c:invertIfNegative/>
          </c:dPt>
          <c:dPt>
            <c:idx val="1"/>
            <c:invertIfNegative/>
          </c:dPt>
        </c:ser>
      </c:pie3DChart>
    </c:plotArea>
    <c:legend>
      <c:legendPos val="r"/>
      <c:legendEntry>
        <c:idx val="0"/>
        <c:txPr>
          <a:bodyPr/>
          <a:lstStyle/>
          <a:p>
            <a:pPr>
              <a:defRPr/>
            </a:pPr>
            <a:r>
              <a:t>Equity -  Rs. 26,01,678 [93.12 %]</a:t>
            </a:r>
          </a:p>
        </c:txPr>
      </c:legendEntry>
      <c:legendEntry>
        <c:idx val="1"/>
        <c:txPr>
          <a:bodyPr/>
          <a:lstStyle/>
          <a:p>
            <a:pPr>
              <a:defRPr/>
            </a:pPr>
            <a:r>
              <a:t>Debt -  Rs. 1,92,270 [6.88 %]</a:t>
            </a:r>
          </a:p>
        </c:txPr>
      </c:legendEntry>
      <c:layout/>
      <c:overlay val="0"/>
    </c:legend>
    <c:plotVisOnly val="1"/>
  </c:chart>
  <c:txPr>
    <a:bodyPr/>
    <a:lstStyle/>
    <a:p>
      <a:pPr>
        <a:defRPr sz="1800"/>
      </a:pPr>
      <a:endParaRPr lang="ru-RU"/>
    </a:p>
  </c:txPr>
  <c:externalData r:id="rId1"/>
</c:chartSpace>
</file>

<file path=ppt/charts/chart4.xml><?xml version="1.0" encoding="utf-8"?>
<c:chartSpace xmlns:c="http://schemas.openxmlformats.org/drawingml/2006/chart" xmlns:a="http://schemas.openxmlformats.org/drawingml/2006/main" xmlns:r="http://schemas.openxmlformats.org/officeDocument/2006/relationships">
  <c:lang val="ru-RU"/>
  <mc:AlternateContent xmlns:mc="http://schemas.openxmlformats.org/markup-compatibility/2006">
    <mc:Choice xmlns:c14="http://schemas.microsoft.com/office/drawing/2007/8/2/chart" Requires="c14">
      <c14:style val="105"/>
    </mc:Choice>
    <mc:Fallback>
      <c:style val="5"/>
    </mc:Fallback>
  </mc:AlternateContent>
  <c:chart>
    <c:title>
      <c:tx>
        <c:rich>
          <a:bodyPr anchorCtr="1"/>
          <a:lstStyle/>
          <a:p>
            <a:pPr>
              <a:defRPr/>
            </a:pPr>
            <a:r>
              <a:t>Equity Market Cap Exposures</a:t>
            </a:r>
          </a:p>
        </c:rich>
      </c:tx>
      <c:layout>
        <c:manualLayout>
          <c:xMode val="edge"/>
          <c:yMode val="edge"/>
          <c:h val="0.075"/>
        </c:manualLayout>
      </c:layout>
      <c:overlay val="0"/>
    </c:title>
    <c:view3D>
      <c:rotX val="30"/>
      <c:rAngAx val="0"/>
      <c:perspective val="30"/>
    </c:view3D>
    <c:plotArea>
      <c:layout/>
      <c:pie3DChart>
        <c:varyColors val="1"/>
        <c:ser>
          <c:idx val="1"/>
          <c:order val="0"/>
          <c:tx>
            <c:strRef>
              <c:f>Sheet1!$B$1</c:f>
              <c:strCache>
                <c:ptCount val="1"/>
                <c:pt idx="0">
                  <c:v/>
                </c:pt>
              </c:strCache>
            </c:strRef>
          </c:tx>
          <c:dLbls>
            <c:spPr/>
            <c:showLegendKey val="0"/>
            <c:showVal val="0"/>
            <c:showCatName val="0"/>
            <c:showSerName val="0"/>
            <c:showPercent val="0"/>
            <c:showBubbleSize val="0"/>
            <c:separator/>
            <c:showLeaderLines val="0"/>
          </c:dLbls>
          <c:cat>
            <c:strRef>
              <c:f>'Sheet1'!$D$2:$D$4</c:f>
              <c:strCache>
                <c:ptCount val="3"/>
                <c:pt idx="0">
                  <c:v>Large Cap : 41.73 %</c:v>
                </c:pt>
                <c:pt idx="1">
                  <c:v>Mid Cap : 38.66 %</c:v>
                </c:pt>
                <c:pt idx="2">
                  <c:v>Small Cap : 19.62 %</c:v>
                </c:pt>
              </c:strCache>
            </c:strRef>
          </c:cat>
          <c:val>
            <c:numRef>
              <c:f>'Sheet1'!$C$2:$C$4</c:f>
              <c:numCache>
                <c:formatCode>General</c:formatCode>
                <c:ptCount val="3"/>
                <c:pt idx="0">
                  <c:v>41.7276650623321</c:v>
                </c:pt>
                <c:pt idx="1">
                  <c:v>38.6558132174783</c:v>
                </c:pt>
                <c:pt idx="2">
                  <c:v>19.6165217201896</c:v>
                </c:pt>
              </c:numCache>
            </c:numRef>
          </c:val>
          <c:dPt>
            <c:idx val="0"/>
            <c:invertIfNegative/>
          </c:dPt>
          <c:dPt>
            <c:idx val="1"/>
            <c:invertIfNegative/>
          </c:dPt>
          <c:dPt>
            <c:idx val="2"/>
            <c:invertIfNegative/>
          </c:dPt>
        </c:ser>
      </c:pie3DChart>
    </c:plotArea>
    <c:legend>
      <c:legendPos val="r"/>
      <c:legendEntry>
        <c:idx val="0"/>
        <c:txPr>
          <a:bodyPr/>
          <a:lstStyle/>
          <a:p>
            <a:pPr>
              <a:defRPr/>
            </a:pPr>
            <a:r>
              <a:t>Large Cap : 41.73 %</a:t>
            </a:r>
          </a:p>
        </c:txPr>
      </c:legendEntry>
      <c:legendEntry>
        <c:idx val="1"/>
        <c:txPr>
          <a:bodyPr/>
          <a:lstStyle/>
          <a:p>
            <a:pPr>
              <a:defRPr/>
            </a:pPr>
            <a:r>
              <a:t>Mid Cap : 38.66 %</a:t>
            </a:r>
          </a:p>
        </c:txPr>
      </c:legendEntry>
      <c:legendEntry>
        <c:idx val="2"/>
        <c:txPr>
          <a:bodyPr/>
          <a:lstStyle/>
          <a:p>
            <a:pPr>
              <a:defRPr/>
            </a:pPr>
            <a:r>
              <a:t>Small Cap : 19.62 %</a:t>
            </a:r>
          </a:p>
        </c:txPr>
      </c:legendEntry>
      <c:layout/>
      <c:overlay val="0"/>
    </c:legend>
    <c:plotVisOnly val="1"/>
  </c:chart>
  <c:txPr>
    <a:bodyPr/>
    <a:lstStyle/>
    <a:p>
      <a:pPr>
        <a:defRPr sz="1800"/>
      </a:pPr>
      <a:endParaRPr lang="ru-RU"/>
    </a:p>
  </c:txPr>
  <c:externalData r:id="rId1"/>
</c:chartSpace>
</file>

<file path=ppt/charts/chart5.xml><?xml version="1.0" encoding="utf-8"?>
<c:chartSpace xmlns:c="http://schemas.openxmlformats.org/drawingml/2006/chart" xmlns:a="http://schemas.openxmlformats.org/drawingml/2006/main" xmlns:r="http://schemas.openxmlformats.org/officeDocument/2006/relationships">
  <c:lang val="ru-RU"/>
  <mc:AlternateContent xmlns:mc="http://schemas.openxmlformats.org/markup-compatibility/2006">
    <mc:Choice xmlns:c14="http://schemas.microsoft.com/office/drawing/2007/8/2/chart" Requires="c14">
      <c14:style val="102"/>
    </mc:Choice>
    <mc:Fallback>
      <c:style val="2"/>
    </mc:Fallback>
  </mc:AlternateContent>
  <c:chart>
    <c:plotArea>
      <c:layout/>
      <c:barChart>
        <c:axId val="67451136"/>
        <c:axId val="66437120"/>
        <c:barDir val="bar"/>
        <c:grouping val="stacked"/>
        <c:varyColors val="0"/>
        <c:ser>
          <c:idx val="1"/>
          <c:order val="0"/>
          <c:tx>
            <c:strRef>
              <c:f>Sheet1!$A$1</c:f>
              <c:strCache>
                <c:ptCount val="1"/>
                <c:pt idx="0">
                  <c:v/>
                </c:pt>
              </c:strCache>
            </c:strRef>
          </c:tx>
          <c:invertIfNegative val="0"/>
          <c:dLbls>
            <c:dLbl>
              <c:idx val="0"/>
              <c:numFmt formatCode="0#.00\%" sourceLinked="0"/>
              <c:txPr>
                <a:bodyPr/>
                <a:lstStyle/>
                <a:p>
                  <a:pPr>
                    <a:defRPr sz="1200">
                      <a:solidFill>
                        <a:prstClr val="white"/>
                      </a:solidFill>
                    </a:defRPr>
                  </a:pPr>
                </a:p>
              </c:txPr>
              <c:dLblPos val="inEnd"/>
              <c:showLegendKey val="0"/>
              <c:showVal val="1"/>
              <c:showCatName val="0"/>
              <c:showSerName val="0"/>
              <c:showPercent val="0"/>
              <c:showBubbleSize val="0"/>
            </c:dLbl>
            <c:dLbl>
              <c:idx val="1"/>
              <c:numFmt formatCode="0#.00\%" sourceLinked="0"/>
              <c:txPr>
                <a:bodyPr/>
                <a:lstStyle/>
                <a:p>
                  <a:pPr>
                    <a:defRPr sz="1200">
                      <a:solidFill>
                        <a:prstClr val="white"/>
                      </a:solidFill>
                    </a:defRPr>
                  </a:pPr>
                </a:p>
              </c:txPr>
              <c:dLblPos val="inEnd"/>
              <c:showLegendKey val="0"/>
              <c:showVal val="1"/>
              <c:showCatName val="0"/>
              <c:showSerName val="0"/>
              <c:showPercent val="0"/>
              <c:showBubbleSize val="0"/>
            </c:dLbl>
            <c:dLbl>
              <c:idx val="2"/>
              <c:numFmt formatCode="0#.00\%" sourceLinked="0"/>
              <c:txPr>
                <a:bodyPr/>
                <a:lstStyle/>
                <a:p>
                  <a:pPr>
                    <a:defRPr sz="1200">
                      <a:solidFill>
                        <a:prstClr val="white"/>
                      </a:solidFill>
                    </a:defRPr>
                  </a:pPr>
                </a:p>
              </c:txPr>
              <c:dLblPos val="inEnd"/>
              <c:showLegendKey val="0"/>
              <c:showVal val="1"/>
              <c:showCatName val="0"/>
              <c:showSerName val="0"/>
              <c:showPercent val="0"/>
              <c:showBubbleSize val="0"/>
            </c:dLbl>
            <c:dLbl>
              <c:idx val="3"/>
              <c:numFmt formatCode="0#.00\%" sourceLinked="0"/>
              <c:txPr>
                <a:bodyPr/>
                <a:lstStyle/>
                <a:p>
                  <a:pPr>
                    <a:defRPr sz="1200">
                      <a:solidFill>
                        <a:prstClr val="white"/>
                      </a:solidFill>
                    </a:defRPr>
                  </a:pPr>
                </a:p>
              </c:txPr>
              <c:dLblPos val="inEnd"/>
              <c:showLegendKey val="0"/>
              <c:showVal val="1"/>
              <c:showCatName val="0"/>
              <c:showSerName val="0"/>
              <c:showPercent val="0"/>
              <c:showBubbleSize val="0"/>
            </c:dLbl>
            <c:dLbl>
              <c:idx val="4"/>
              <c:numFmt formatCode="0#.00\%" sourceLinked="0"/>
              <c:txPr>
                <a:bodyPr/>
                <a:lstStyle/>
                <a:p>
                  <a:pPr>
                    <a:defRPr sz="1200">
                      <a:solidFill>
                        <a:prstClr val="white"/>
                      </a:solidFill>
                    </a:defRPr>
                  </a:pPr>
                </a:p>
              </c:txPr>
              <c:dLblPos val="inEnd"/>
              <c:showLegendKey val="0"/>
              <c:showVal val="1"/>
              <c:showCatName val="0"/>
              <c:showSerName val="0"/>
              <c:showPercent val="0"/>
              <c:showBubbleSize val="0"/>
            </c:dLbl>
            <c:dLbl>
              <c:idx val="5"/>
              <c:numFmt formatCode="0#.00\%" sourceLinked="0"/>
              <c:txPr>
                <a:bodyPr/>
                <a:lstStyle/>
                <a:p>
                  <a:pPr>
                    <a:defRPr sz="1200">
                      <a:solidFill>
                        <a:prstClr val="white"/>
                      </a:solidFill>
                    </a:defRPr>
                  </a:pPr>
                </a:p>
              </c:txPr>
              <c:dLblPos val="inEnd"/>
              <c:showLegendKey val="0"/>
              <c:showVal val="1"/>
              <c:showCatName val="0"/>
              <c:showSerName val="0"/>
              <c:showPercent val="0"/>
              <c:showBubbleSize val="0"/>
            </c:dLbl>
            <c:dLbl>
              <c:idx val="6"/>
              <c:numFmt formatCode="0#.00\%" sourceLinked="0"/>
              <c:txPr>
                <a:bodyPr/>
                <a:lstStyle/>
                <a:p>
                  <a:pPr>
                    <a:defRPr sz="1200">
                      <a:solidFill>
                        <a:prstClr val="white"/>
                      </a:solidFill>
                    </a:defRPr>
                  </a:pPr>
                </a:p>
              </c:txPr>
              <c:dLblPos val="inEnd"/>
              <c:showLegendKey val="0"/>
              <c:showVal val="1"/>
              <c:showCatName val="0"/>
              <c:showSerName val="0"/>
              <c:showPercent val="0"/>
              <c:showBubbleSize val="0"/>
            </c:dLbl>
            <c:dLbl>
              <c:idx val="7"/>
              <c:numFmt formatCode="0#.00\%" sourceLinked="0"/>
              <c:txPr>
                <a:bodyPr/>
                <a:lstStyle/>
                <a:p>
                  <a:pPr>
                    <a:defRPr sz="1200">
                      <a:solidFill>
                        <a:prstClr val="white"/>
                      </a:solidFill>
                    </a:defRPr>
                  </a:pPr>
                </a:p>
              </c:txPr>
              <c:dLblPos val="inEnd"/>
              <c:showLegendKey val="0"/>
              <c:showVal val="1"/>
              <c:showCatName val="0"/>
              <c:showSerName val="0"/>
              <c:showPercent val="0"/>
              <c:showBubbleSize val="0"/>
            </c:dLbl>
            <c:dLbl>
              <c:idx val="8"/>
              <c:numFmt formatCode="0#.00\%" sourceLinked="0"/>
              <c:txPr>
                <a:bodyPr/>
                <a:lstStyle/>
                <a:p>
                  <a:pPr>
                    <a:defRPr sz="1200">
                      <a:solidFill>
                        <a:prstClr val="white"/>
                      </a:solidFill>
                    </a:defRPr>
                  </a:pPr>
                </a:p>
              </c:txPr>
              <c:dLblPos val="inEnd"/>
              <c:showLegendKey val="0"/>
              <c:showVal val="1"/>
              <c:showCatName val="0"/>
              <c:showSerName val="0"/>
              <c:showPercent val="0"/>
              <c:showBubbleSize val="0"/>
            </c:dLbl>
            <c:dLbl>
              <c:idx val="9"/>
              <c:numFmt formatCode="0#.00\%" sourceLinked="0"/>
              <c:txPr>
                <a:bodyPr/>
                <a:lstStyle/>
                <a:p>
                  <a:pPr>
                    <a:defRPr sz="1200">
                      <a:solidFill>
                        <a:prstClr val="white"/>
                      </a:solidFill>
                    </a:defRPr>
                  </a:pPr>
                </a:p>
              </c:txPr>
              <c:dLblPos val="inEnd"/>
              <c:showLegendKey val="0"/>
              <c:showVal val="1"/>
              <c:showCatName val="0"/>
              <c:showSerName val="0"/>
              <c:showPercent val="0"/>
              <c:showBubbleSize val="0"/>
            </c:dLbl>
            <c:spPr/>
            <c:showLegendKey val="0"/>
            <c:showVal val="0"/>
            <c:showCatName val="0"/>
            <c:showSerName val="0"/>
            <c:showPercent val="0"/>
            <c:showBubbleSize val="0"/>
            <c:separator/>
            <c:showLeaderLines val="0"/>
          </c:dLbls>
          <c:cat>
            <c:strRef>
              <c:f>'Sheet1'!$A$2:$A$11</c:f>
              <c:strCache>
                <c:ptCount val="10"/>
                <c:pt idx="0">
                  <c:v>Banking &amp; Financial</c:v>
                </c:pt>
                <c:pt idx="1">
                  <c:v>Retail</c:v>
                </c:pt>
                <c:pt idx="2">
                  <c:v>Software &amp; Services</c:v>
                </c:pt>
                <c:pt idx="3">
                  <c:v>Consumer Durables</c:v>
                </c:pt>
                <c:pt idx="4">
                  <c:v>Automobile</c:v>
                </c:pt>
                <c:pt idx="5">
                  <c:v>Pharma &amp; Biotech</c:v>
                </c:pt>
                <c:pt idx="6">
                  <c:v>Electricals</c:v>
                </c:pt>
                <c:pt idx="7">
                  <c:v>Industrial Products</c:v>
                </c:pt>
                <c:pt idx="8">
                  <c:v>Healthcare</c:v>
                </c:pt>
                <c:pt idx="9">
                  <c:v>Finance &amp; Investments</c:v>
                </c:pt>
              </c:strCache>
            </c:strRef>
          </c:cat>
          <c:val>
            <c:numRef>
              <c:f>'Sheet1'!$B$2:$B$11</c:f>
              <c:numCache>
                <c:formatCode>General</c:formatCode>
                <c:ptCount val="10"/>
                <c:pt idx="0">
                  <c:v>15.2364358071878</c:v>
                </c:pt>
                <c:pt idx="1">
                  <c:v>11.1847484166269</c:v>
                </c:pt>
                <c:pt idx="2">
                  <c:v>8.29564577164024</c:v>
                </c:pt>
                <c:pt idx="3">
                  <c:v>6.02584890100214</c:v>
                </c:pt>
                <c:pt idx="4">
                  <c:v>5.60647396197414</c:v>
                </c:pt>
                <c:pt idx="5">
                  <c:v>5.53767183775284</c:v>
                </c:pt>
                <c:pt idx="6">
                  <c:v>5.15570700552102</c:v>
                </c:pt>
                <c:pt idx="7">
                  <c:v>4.9805723421382</c:v>
                </c:pt>
                <c:pt idx="8">
                  <c:v>3.78074220742848</c:v>
                </c:pt>
                <c:pt idx="9">
                  <c:v>3.7629188165436</c:v>
                </c:pt>
              </c:numCache>
            </c:numRef>
          </c:val>
          <c:shape val="box"/>
        </c:ser>
        <c:gapWidth/>
        <c:overlap val="100"/>
      </c:barChart>
      <c:valAx>
        <c:axId val="66437120"/>
        <c:scaling>
          <c:orientation val="minMax"/>
        </c:scaling>
        <c:delete val="0"/>
        <c:axPos val="b"/>
        <c:majorGridlines>
          <c:spPr/>
        </c:majorGridlines>
        <c:numFmt formatCode="General" sourceLinked="1"/>
        <c:majorTickMark val="out"/>
        <c:minorTickMark val="none"/>
        <c:tickLblPos val="nextTo"/>
        <c:spPr/>
        <c:txPr>
          <a:bodyPr/>
          <a:lstStyle/>
          <a:p>
            <a:pPr>
              <a:defRPr/>
            </a:pPr>
          </a:p>
        </c:txPr>
        <c:crossAx val="67451136"/>
        <c:crosses val="autoZero"/>
        <c:crossBetween val="between"/>
      </c:valAx>
      <c:catAx>
        <c:axId val="67451136"/>
        <c:scaling>
          <c:orientation val="minMax"/>
        </c:scaling>
        <c:delete val="0"/>
        <c:axPos val="l"/>
        <c:majorTickMark val="out"/>
        <c:minorTickMark val="none"/>
        <c:tickLblPos val="nextTo"/>
        <c:spPr/>
        <c:txPr>
          <a:bodyPr/>
          <a:lstStyle/>
          <a:p>
            <a:pPr>
              <a:defRPr/>
            </a:pPr>
          </a:p>
        </c:txPr>
        <c:crossAx val="66437120"/>
        <c:crosses val="autoZero"/>
        <c:auto val="1"/>
        <c:lblAlgn val="ctr"/>
        <c:lblOffset val="100"/>
      </c:catAx>
    </c:plotArea>
    <c:legend>
      <c:legendPos val="r"/>
      <c:legendEntry>
        <c:idx val="0"/>
        <c:delete val="1"/>
        <c:txPr>
          <a:bodyPr/>
          <a:lstStyle/>
          <a:p>
            <a:pPr>
              <a:defRPr/>
            </a:pPr>
          </a:p>
        </c:txPr>
      </c:legendEntry>
      <c:layout/>
      <c:overlay val="0"/>
    </c:legend>
    <c:plotVisOnly val="1"/>
  </c:chart>
  <c:txPr>
    <a:bodyPr/>
    <a:lstStyle/>
    <a:p>
      <a:pPr>
        <a:defRPr sz="1800"/>
      </a:pPr>
      <a:endParaRPr lang="ru-RU"/>
    </a:p>
  </c:txPr>
  <c:externalData r:id="rId1"/>
</c:chartSpace>
</file>

<file path=ppt/charts/chart6.xml><?xml version="1.0" encoding="utf-8"?>
<c:chartSpace xmlns:c="http://schemas.openxmlformats.org/drawingml/2006/chart" xmlns:a="http://schemas.openxmlformats.org/drawingml/2006/main" xmlns:r="http://schemas.openxmlformats.org/officeDocument/2006/relationships">
  <c:lang val="ru-RU"/>
  <mc:AlternateContent xmlns:mc="http://schemas.openxmlformats.org/markup-compatibility/2006">
    <mc:Choice xmlns:c14="http://schemas.microsoft.com/office/drawing/2007/8/2/chart" Requires="c14">
      <c14:style val="102"/>
    </mc:Choice>
    <mc:Fallback>
      <c:style val="2"/>
    </mc:Fallback>
  </mc:AlternateContent>
  <c:chart>
    <c:plotArea>
      <c:layout/>
      <c:barChart>
        <c:axId val="67451136"/>
        <c:axId val="66437120"/>
        <c:barDir val="bar"/>
        <c:grouping val="stacked"/>
        <c:varyColors val="0"/>
        <c:ser>
          <c:idx val="1"/>
          <c:order val="0"/>
          <c:tx>
            <c:strRef>
              <c:f>Sheet1!$A$1</c:f>
              <c:strCache>
                <c:ptCount val="1"/>
                <c:pt idx="0">
                  <c:v/>
                </c:pt>
              </c:strCache>
            </c:strRef>
          </c:tx>
          <c:invertIfNegative val="0"/>
          <c:dLbls>
            <c:dLbl>
              <c:idx val="0"/>
              <c:numFmt formatCode="0#.00\%" sourceLinked="0"/>
              <c:txPr>
                <a:bodyPr/>
                <a:lstStyle/>
                <a:p>
                  <a:pPr>
                    <a:defRPr sz="1200">
                      <a:solidFill>
                        <a:prstClr val="white"/>
                      </a:solidFill>
                    </a:defRPr>
                  </a:pPr>
                </a:p>
              </c:txPr>
              <c:dLblPos val="inEnd"/>
              <c:showLegendKey val="0"/>
              <c:showVal val="1"/>
              <c:showCatName val="0"/>
              <c:showSerName val="0"/>
              <c:showPercent val="0"/>
              <c:showBubbleSize val="0"/>
            </c:dLbl>
            <c:dLbl>
              <c:idx val="1"/>
              <c:numFmt formatCode="0#.00\%" sourceLinked="0"/>
              <c:txPr>
                <a:bodyPr/>
                <a:lstStyle/>
                <a:p>
                  <a:pPr>
                    <a:defRPr sz="1200">
                      <a:solidFill>
                        <a:prstClr val="white"/>
                      </a:solidFill>
                    </a:defRPr>
                  </a:pPr>
                </a:p>
              </c:txPr>
              <c:dLblPos val="inEnd"/>
              <c:showLegendKey val="0"/>
              <c:showVal val="1"/>
              <c:showCatName val="0"/>
              <c:showSerName val="0"/>
              <c:showPercent val="0"/>
              <c:showBubbleSize val="0"/>
            </c:dLbl>
            <c:dLbl>
              <c:idx val="2"/>
              <c:numFmt formatCode="0#.00\%" sourceLinked="0"/>
              <c:txPr>
                <a:bodyPr/>
                <a:lstStyle/>
                <a:p>
                  <a:pPr>
                    <a:defRPr sz="1200">
                      <a:solidFill>
                        <a:prstClr val="white"/>
                      </a:solidFill>
                    </a:defRPr>
                  </a:pPr>
                </a:p>
              </c:txPr>
              <c:dLblPos val="inEnd"/>
              <c:showLegendKey val="0"/>
              <c:showVal val="1"/>
              <c:showCatName val="0"/>
              <c:showSerName val="0"/>
              <c:showPercent val="0"/>
              <c:showBubbleSize val="0"/>
            </c:dLbl>
            <c:dLbl>
              <c:idx val="3"/>
              <c:numFmt formatCode="0#.00\%" sourceLinked="0"/>
              <c:txPr>
                <a:bodyPr/>
                <a:lstStyle/>
                <a:p>
                  <a:pPr>
                    <a:defRPr sz="1200">
                      <a:solidFill>
                        <a:prstClr val="white"/>
                      </a:solidFill>
                    </a:defRPr>
                  </a:pPr>
                </a:p>
              </c:txPr>
              <c:dLblPos val="inEnd"/>
              <c:showLegendKey val="0"/>
              <c:showVal val="1"/>
              <c:showCatName val="0"/>
              <c:showSerName val="0"/>
              <c:showPercent val="0"/>
              <c:showBubbleSize val="0"/>
            </c:dLbl>
            <c:spPr/>
            <c:showLegendKey val="0"/>
            <c:showVal val="0"/>
            <c:showCatName val="0"/>
            <c:showSerName val="0"/>
            <c:showPercent val="0"/>
            <c:showBubbleSize val="0"/>
            <c:separator/>
            <c:showLeaderLines val="0"/>
          </c:dLbls>
          <c:cat>
            <c:strRef>
              <c:f>'Sheet1'!$A$2:$A$5</c:f>
              <c:strCache>
                <c:ptCount val="4"/>
                <c:pt idx="0">
                  <c:v>Invesco Mutual Fund [28.21]</c:v>
                </c:pt>
                <c:pt idx="1">
                  <c:v>Mirae Asset Mutual Fund [26.93]</c:v>
                </c:pt>
                <c:pt idx="2">
                  <c:v>PGIM India Mutual Fund [23.37]</c:v>
                </c:pt>
                <c:pt idx="3">
                  <c:v>HSBC Mutual Fund [21.50]</c:v>
                </c:pt>
              </c:strCache>
            </c:strRef>
          </c:cat>
          <c:val>
            <c:numRef>
              <c:f>'Sheet1'!$B$2:$B$5</c:f>
              <c:numCache>
                <c:formatCode>General</c:formatCode>
                <c:ptCount val="4"/>
                <c:pt idx="0">
                  <c:v>28.21</c:v>
                </c:pt>
                <c:pt idx="1">
                  <c:v>26.93</c:v>
                </c:pt>
                <c:pt idx="2">
                  <c:v>23.37</c:v>
                </c:pt>
                <c:pt idx="3">
                  <c:v>21.5</c:v>
                </c:pt>
              </c:numCache>
            </c:numRef>
          </c:val>
          <c:shape val="box"/>
        </c:ser>
        <c:gapWidth/>
        <c:overlap val="100"/>
      </c:barChart>
      <c:valAx>
        <c:axId val="66437120"/>
        <c:scaling>
          <c:orientation val="minMax"/>
        </c:scaling>
        <c:delete val="0"/>
        <c:axPos val="b"/>
        <c:majorGridlines>
          <c:spPr/>
        </c:majorGridlines>
        <c:numFmt formatCode="General" sourceLinked="1"/>
        <c:majorTickMark val="out"/>
        <c:minorTickMark val="none"/>
        <c:tickLblPos val="nextTo"/>
        <c:spPr/>
        <c:txPr>
          <a:bodyPr/>
          <a:lstStyle/>
          <a:p>
            <a:pPr>
              <a:defRPr/>
            </a:pPr>
          </a:p>
        </c:txPr>
        <c:crossAx val="67451136"/>
        <c:crosses val="autoZero"/>
        <c:crossBetween val="between"/>
      </c:valAx>
      <c:catAx>
        <c:axId val="67451136"/>
        <c:scaling>
          <c:orientation val="minMax"/>
        </c:scaling>
        <c:delete val="0"/>
        <c:axPos val="l"/>
        <c:majorTickMark val="out"/>
        <c:minorTickMark val="none"/>
        <c:tickLblPos val="nextTo"/>
        <c:spPr/>
        <c:txPr>
          <a:bodyPr/>
          <a:lstStyle/>
          <a:p>
            <a:pPr>
              <a:defRPr sz="1200"/>
            </a:pPr>
          </a:p>
        </c:txPr>
        <c:crossAx val="66437120"/>
        <c:crosses val="autoZero"/>
        <c:auto val="1"/>
        <c:lblAlgn val="ctr"/>
        <c:lblOffset val="100"/>
        <c:tickLblSkip val="1"/>
      </c:catAx>
    </c:plotArea>
    <c:legend>
      <c:legendPos val="r"/>
      <c:legendEntry>
        <c:idx val="0"/>
        <c:delete val="1"/>
        <c:txPr>
          <a:bodyPr/>
          <a:lstStyle/>
          <a:p>
            <a:pPr>
              <a:defRPr/>
            </a:pPr>
          </a:p>
        </c:txPr>
      </c:legendEntry>
      <c:layout/>
      <c:overlay val="0"/>
    </c:legend>
    <c:plotVisOnly val="1"/>
  </c:chart>
  <c:txPr>
    <a:bodyPr/>
    <a:lstStyle/>
    <a:p>
      <a:pPr>
        <a:defRPr sz="1800"/>
      </a:pPr>
      <a:endParaRPr lang="ru-RU"/>
    </a:p>
  </c:txPr>
  <c:externalData r:id="rId1"/>
</c:chartSpace>
</file>

<file path=ppt/slideLayouts/_rels/slideLayout1.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10.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11.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2.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3.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4.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5.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6.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7.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8.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9.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dirty="1"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1" smtClean="0"/>
              <a:t>Click to edit Master subtitle style</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t>3/4/2014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t>‹#›</a:t>
            </a:fld>
            <a:endParaRPr lang="en-US"/>
          </a:p>
        </p:txBody>
      </p:sp>
    </p:spTree>
  </p:cSld>
  <p:clrMapOvr>
    <a:masterClrMapping/>
  </p:clrMapOvr>
  <p:transition spd="fast"/>
  <p:timing>
    <p:tnLst>
      <p:par>
        <p:cTn id="1"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1"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dirty="1" smtClean="0"/>
              <a:t>Click to edit Master text styles</a:t>
            </a:r>
          </a:p>
          <a:p>
            <a:pPr lvl="1"/>
            <a:r>
              <a:rPr lang="en-US" dirty="1" smtClean="0"/>
              <a:t>Second level</a:t>
            </a:r>
          </a:p>
          <a:p>
            <a:pPr lvl="2"/>
            <a:r>
              <a:rPr lang="en-US" dirty="1" smtClean="0"/>
              <a:t>Third level</a:t>
            </a:r>
          </a:p>
          <a:p>
            <a:pPr lvl="3"/>
            <a:r>
              <a:rPr lang="en-US" dirty="1" smtClean="0"/>
              <a:t>Fourth level</a:t>
            </a:r>
          </a:p>
          <a:p>
            <a:pPr lvl="4"/>
            <a:r>
              <a:rPr lang="en-US" dirty="1" smtClean="0"/>
              <a:t>Fifth level</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t>3/4/2014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t>‹#›</a:t>
            </a:fld>
            <a:endParaRPr lang="en-US"/>
          </a:p>
        </p:txBody>
      </p:sp>
    </p:spTree>
  </p:cSld>
  <p:clrMapOvr>
    <a:masterClrMapping/>
  </p:clrMapOvr>
  <p:transition spd="fast"/>
  <p:timing>
    <p:tnLst>
      <p:par>
        <p:cTn id="1"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dirty="1"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dirty="1" smtClean="0"/>
              <a:t>Click to edit Master text styles</a:t>
            </a:r>
          </a:p>
          <a:p>
            <a:pPr lvl="1"/>
            <a:r>
              <a:rPr lang="en-US" dirty="1" smtClean="0"/>
              <a:t>Second level</a:t>
            </a:r>
          </a:p>
          <a:p>
            <a:pPr lvl="2"/>
            <a:r>
              <a:rPr lang="en-US" dirty="1" smtClean="0"/>
              <a:t>Third level</a:t>
            </a:r>
          </a:p>
          <a:p>
            <a:pPr lvl="3"/>
            <a:r>
              <a:rPr lang="en-US" dirty="1" smtClean="0"/>
              <a:t>Fourth level</a:t>
            </a:r>
          </a:p>
          <a:p>
            <a:pPr lvl="4"/>
            <a:r>
              <a:rPr lang="en-US" dirty="1" smtClean="0"/>
              <a:t>Fifth level</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t>3/4/2014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t>‹#›</a:t>
            </a:fld>
            <a:endParaRPr lang="en-US"/>
          </a:p>
        </p:txBody>
      </p:sp>
    </p:spTree>
  </p:cSld>
  <p:clrMapOvr>
    <a:masterClrMapping/>
  </p:clrMapOvr>
  <p:transition spd="fast"/>
  <p:timing>
    <p:tnLst>
      <p:par>
        <p:cTn id="1"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1" smtClean="0"/>
              <a:t>Click to edit Master title style</a:t>
            </a:r>
            <a:endParaRPr lang="en-US"/>
          </a:p>
        </p:txBody>
      </p:sp>
      <p:sp>
        <p:nvSpPr>
          <p:cNvPr id="3" name="Content Placeholder 2"/>
          <p:cNvSpPr>
            <a:spLocks noGrp="1"/>
          </p:cNvSpPr>
          <p:nvPr>
            <p:ph type="obj" idx="1"/>
          </p:nvPr>
        </p:nvSpPr>
        <p:spPr/>
        <p:txBody>
          <a:bodyPr/>
          <a:lstStyle/>
          <a:p>
            <a:pPr lvl="0"/>
            <a:r>
              <a:rPr lang="en-US" dirty="1" smtClean="0"/>
              <a:t>Click to edit Master text styles</a:t>
            </a:r>
          </a:p>
          <a:p>
            <a:pPr lvl="1"/>
            <a:r>
              <a:rPr lang="en-US" dirty="1" smtClean="0"/>
              <a:t>Second level</a:t>
            </a:r>
          </a:p>
          <a:p>
            <a:pPr lvl="2"/>
            <a:r>
              <a:rPr lang="en-US" dirty="1" smtClean="0"/>
              <a:t>Third level</a:t>
            </a:r>
          </a:p>
          <a:p>
            <a:pPr lvl="3"/>
            <a:r>
              <a:rPr lang="en-US" dirty="1" smtClean="0"/>
              <a:t>Fourth level</a:t>
            </a:r>
          </a:p>
          <a:p>
            <a:pPr lvl="4"/>
            <a:r>
              <a:rPr lang="en-US" dirty="1" smtClean="0"/>
              <a:t>Fifth level</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t>3/4/2014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t>‹#›</a:t>
            </a:fld>
            <a:endParaRPr lang="en-US"/>
          </a:p>
        </p:txBody>
      </p:sp>
    </p:spTree>
  </p:cSld>
  <p:clrMapOvr>
    <a:masterClrMapping/>
  </p:clrMapOvr>
  <p:transition spd="fast"/>
  <p:timing>
    <p:tnLst>
      <p:par>
        <p:cTn id="1"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dirty="1"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1" smtClean="0"/>
              <a:t>Click to edit Master text styles</a:t>
            </a:r>
          </a:p>
        </p:txBody>
      </p:sp>
      <p:sp>
        <p:nvSpPr>
          <p:cNvPr id="4" name="Date Placeholder 3"/>
          <p:cNvSpPr>
            <a:spLocks noGrp="1"/>
          </p:cNvSpPr>
          <p:nvPr>
            <p:ph type="dt" sz="half" idx="10"/>
          </p:nvPr>
        </p:nvSpPr>
        <p:spPr/>
        <p:txBody>
          <a:bodyPr/>
          <a:lstStyle/>
          <a:p>
            <a:fld id="{E8FD0B7A-F5DD-4F40-B4CB-3B2C354B893A}" type="datetimeFigureOut">
              <a:rPr lang="en-US" smtClean="0"/>
              <a:t>3/4/2014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t>‹#›</a:t>
            </a:fld>
            <a:endParaRPr lang="en-US"/>
          </a:p>
        </p:txBody>
      </p:sp>
    </p:spTree>
  </p:cSld>
  <p:clrMapOvr>
    <a:masterClrMapping/>
  </p:clrMapOvr>
  <p:transition spd="fast"/>
  <p:timing>
    <p:tnLst>
      <p:par>
        <p:cTn id="1"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1" smtClean="0"/>
              <a:t>Click to edit Master title style</a:t>
            </a:r>
            <a:endParaRPr lang="en-US"/>
          </a:p>
        </p:txBody>
      </p:sp>
      <p:sp>
        <p:nvSpPr>
          <p:cNvPr id="3" name="Content Placeholder 2"/>
          <p:cNvSpPr>
            <a:spLocks noGrp="1"/>
          </p:cNvSpPr>
          <p:nvPr>
            <p:ph type="obj"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1" smtClean="0"/>
              <a:t>Click to edit Master text styles</a:t>
            </a:r>
          </a:p>
          <a:p>
            <a:pPr lvl="1"/>
            <a:r>
              <a:rPr lang="en-US" dirty="1" smtClean="0"/>
              <a:t>Second level</a:t>
            </a:r>
          </a:p>
          <a:p>
            <a:pPr lvl="2"/>
            <a:r>
              <a:rPr lang="en-US" dirty="1" smtClean="0"/>
              <a:t>Third level</a:t>
            </a:r>
          </a:p>
          <a:p>
            <a:pPr lvl="3"/>
            <a:r>
              <a:rPr lang="en-US" dirty="1" smtClean="0"/>
              <a:t>Fourth level</a:t>
            </a:r>
          </a:p>
          <a:p>
            <a:pPr lvl="4"/>
            <a:r>
              <a:rPr lang="en-US" dirty="1" smtClean="0"/>
              <a:t>Fifth level</a:t>
            </a:r>
            <a:endParaRPr lang="en-US"/>
          </a:p>
        </p:txBody>
      </p:sp>
      <p:sp>
        <p:nvSpPr>
          <p:cNvPr id="4" name="Content Placeholder 3"/>
          <p:cNvSpPr>
            <a:spLocks noGrp="1"/>
          </p:cNvSpPr>
          <p:nvPr>
            <p:ph type="obj"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1" smtClean="0"/>
              <a:t>Click to edit Master text styles</a:t>
            </a:r>
          </a:p>
          <a:p>
            <a:pPr lvl="1"/>
            <a:r>
              <a:rPr lang="en-US" dirty="1" smtClean="0"/>
              <a:t>Second level</a:t>
            </a:r>
          </a:p>
          <a:p>
            <a:pPr lvl="2"/>
            <a:r>
              <a:rPr lang="en-US" dirty="1" smtClean="0"/>
              <a:t>Third level</a:t>
            </a:r>
          </a:p>
          <a:p>
            <a:pPr lvl="3"/>
            <a:r>
              <a:rPr lang="en-US" dirty="1" smtClean="0"/>
              <a:t>Fourth level</a:t>
            </a:r>
          </a:p>
          <a:p>
            <a:pPr lvl="4"/>
            <a:r>
              <a:rPr lang="en-US" dirty="1" smtClean="0"/>
              <a:t>Fifth level</a:t>
            </a:r>
            <a:endParaRPr lang="en-US"/>
          </a:p>
        </p:txBody>
      </p:sp>
      <p:sp>
        <p:nvSpPr>
          <p:cNvPr id="5" name="Date Placeholder 4"/>
          <p:cNvSpPr>
            <a:spLocks noGrp="1"/>
          </p:cNvSpPr>
          <p:nvPr>
            <p:ph type="dt" sz="half" idx="10"/>
          </p:nvPr>
        </p:nvSpPr>
        <p:spPr/>
        <p:txBody>
          <a:bodyPr/>
          <a:lstStyle/>
          <a:p>
            <a:fld id="{E8FD0B7A-F5DD-4F40-B4CB-3B2C354B893A}" type="datetimeFigureOut">
              <a:rPr lang="en-US" smtClean="0"/>
              <a:t>3/4/2014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AE1883-0942-4AA3-9DB2-9C7C3A0314B1}" type="slidenum">
              <a:rPr lang="en-US" smtClean="0"/>
              <a:t>‹#›</a:t>
            </a:fld>
            <a:endParaRPr lang="en-US"/>
          </a:p>
        </p:txBody>
      </p:sp>
    </p:spTree>
  </p:cSld>
  <p:clrMapOvr>
    <a:masterClrMapping/>
  </p:clrMapOvr>
  <p:transition spd="fast"/>
  <p:timing>
    <p:tnLst>
      <p:par>
        <p:cTn id="1"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dirty="1"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1" smtClean="0"/>
              <a:t>Click to edit Master text styles</a:t>
            </a:r>
          </a:p>
        </p:txBody>
      </p:sp>
      <p:sp>
        <p:nvSpPr>
          <p:cNvPr id="4" name="Content Placeholder 3"/>
          <p:cNvSpPr>
            <a:spLocks noGrp="1"/>
          </p:cNvSpPr>
          <p:nvPr>
            <p:ph type="obj"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dirty="1" smtClean="0"/>
              <a:t>Click to edit Master text styles</a:t>
            </a:r>
          </a:p>
          <a:p>
            <a:pPr lvl="1"/>
            <a:r>
              <a:rPr lang="en-US" dirty="1" smtClean="0"/>
              <a:t>Second level</a:t>
            </a:r>
          </a:p>
          <a:p>
            <a:pPr lvl="2"/>
            <a:r>
              <a:rPr lang="en-US" dirty="1" smtClean="0"/>
              <a:t>Third level</a:t>
            </a:r>
          </a:p>
          <a:p>
            <a:pPr lvl="3"/>
            <a:r>
              <a:rPr lang="en-US" dirty="1" smtClean="0"/>
              <a:t>Fourth level</a:t>
            </a:r>
          </a:p>
          <a:p>
            <a:pPr lvl="4"/>
            <a:r>
              <a:rPr lang="en-US" dirty="1"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1" smtClean="0"/>
              <a:t>Click to edit Master text styles</a:t>
            </a:r>
          </a:p>
        </p:txBody>
      </p:sp>
      <p:sp>
        <p:nvSpPr>
          <p:cNvPr id="6" name="Content Placeholder 5"/>
          <p:cNvSpPr>
            <a:spLocks noGrp="1"/>
          </p:cNvSpPr>
          <p:nvPr>
            <p:ph type="obj"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dirty="1" smtClean="0"/>
              <a:t>Click to edit Master text styles</a:t>
            </a:r>
          </a:p>
          <a:p>
            <a:pPr lvl="1"/>
            <a:r>
              <a:rPr lang="en-US" dirty="1" smtClean="0"/>
              <a:t>Second level</a:t>
            </a:r>
          </a:p>
          <a:p>
            <a:pPr lvl="2"/>
            <a:r>
              <a:rPr lang="en-US" dirty="1" smtClean="0"/>
              <a:t>Third level</a:t>
            </a:r>
          </a:p>
          <a:p>
            <a:pPr lvl="3"/>
            <a:r>
              <a:rPr lang="en-US" dirty="1" smtClean="0"/>
              <a:t>Fourth level</a:t>
            </a:r>
          </a:p>
          <a:p>
            <a:pPr lvl="4"/>
            <a:r>
              <a:rPr lang="en-US" dirty="1" smtClean="0"/>
              <a:t>Fifth level</a:t>
            </a:r>
            <a:endParaRPr lang="en-US"/>
          </a:p>
        </p:txBody>
      </p:sp>
      <p:sp>
        <p:nvSpPr>
          <p:cNvPr id="7" name="Date Placeholder 6"/>
          <p:cNvSpPr>
            <a:spLocks noGrp="1"/>
          </p:cNvSpPr>
          <p:nvPr>
            <p:ph type="dt" sz="half" idx="10"/>
          </p:nvPr>
        </p:nvSpPr>
        <p:spPr/>
        <p:txBody>
          <a:bodyPr/>
          <a:lstStyle/>
          <a:p>
            <a:fld id="{E8FD0B7A-F5DD-4F40-B4CB-3B2C354B893A}" type="datetimeFigureOut">
              <a:rPr lang="en-US" smtClean="0"/>
              <a:t>3/4/2014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3AE1883-0942-4AA3-9DB2-9C7C3A0314B1}" type="slidenum">
              <a:rPr lang="en-US" smtClean="0"/>
              <a:t>‹#›</a:t>
            </a:fld>
            <a:endParaRPr lang="en-US"/>
          </a:p>
        </p:txBody>
      </p:sp>
    </p:spTree>
  </p:cSld>
  <p:clrMapOvr>
    <a:masterClrMapping/>
  </p:clrMapOvr>
  <p:transition spd="fast"/>
  <p:timing>
    <p:tnLst>
      <p:par>
        <p:cTn id="1"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1" smtClean="0"/>
              <a:t>Click to edit Master title style</a:t>
            </a:r>
            <a:endParaRPr lang="en-US"/>
          </a:p>
        </p:txBody>
      </p:sp>
      <p:sp>
        <p:nvSpPr>
          <p:cNvPr id="3" name="Date Placeholder 2"/>
          <p:cNvSpPr>
            <a:spLocks noGrp="1"/>
          </p:cNvSpPr>
          <p:nvPr>
            <p:ph type="dt" sz="half" idx="10"/>
          </p:nvPr>
        </p:nvSpPr>
        <p:spPr/>
        <p:txBody>
          <a:bodyPr/>
          <a:lstStyle/>
          <a:p>
            <a:fld id="{E8FD0B7A-F5DD-4F40-B4CB-3B2C354B893A}" type="datetimeFigureOut">
              <a:rPr lang="en-US" smtClean="0"/>
              <a:t>3/4/2014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3AE1883-0942-4AA3-9DB2-9C7C3A0314B1}" type="slidenum">
              <a:rPr lang="en-US" smtClean="0"/>
              <a:t>‹#›</a:t>
            </a:fld>
            <a:endParaRPr lang="en-US"/>
          </a:p>
        </p:txBody>
      </p:sp>
    </p:spTree>
  </p:cSld>
  <p:clrMapOvr>
    <a:masterClrMapping/>
  </p:clrMapOvr>
  <p:transition spd="fast"/>
  <p:timing>
    <p:tnLst>
      <p:par>
        <p:cTn id="1"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635000" y="8239713"/>
            <a:ext cx="2963333" cy="473310"/>
          </a:xfrm>
        </p:spPr>
        <p:txBody>
          <a:bodyPr/>
          <a:lstStyle/>
          <a:p>
            <a:fld id="{E8FD0B7A-F5DD-4F40-B4CB-3B2C354B893A}" type="datetimeFigureOut">
              <a:rPr lang="en-US" smtClean="0"/>
              <a:t>3/4/2014</a:t>
            </a:fld>
            <a:endParaRPr lang="en-US"/>
          </a:p>
        </p:txBody>
      </p:sp>
      <p:sp>
        <p:nvSpPr>
          <p:cNvPr id="3" name="Footer Placeholder 2"/>
          <p:cNvSpPr>
            <a:spLocks noGrp="1"/>
          </p:cNvSpPr>
          <p:nvPr>
            <p:ph type="ftr" sz="quarter" idx="11"/>
          </p:nvPr>
        </p:nvSpPr>
        <p:spPr>
          <a:xfrm>
            <a:off x="4339167" y="8239713"/>
            <a:ext cx="4021667" cy="473310"/>
          </a:xfrm>
        </p:spPr>
        <p:txBody>
          <a:bodyPr/>
          <a:lstStyle/>
          <a:p>
            <a:endParaRPr lang="en-US"/>
          </a:p>
        </p:txBody>
      </p:sp>
      <p:sp>
        <p:nvSpPr>
          <p:cNvPr id="4" name="Slide Number Placeholder 3"/>
          <p:cNvSpPr>
            <a:spLocks noGrp="1"/>
          </p:cNvSpPr>
          <p:nvPr>
            <p:ph type="sldNum" sz="quarter" idx="12"/>
          </p:nvPr>
        </p:nvSpPr>
        <p:spPr>
          <a:xfrm>
            <a:off x="9101666" y="8239713"/>
            <a:ext cx="2963333" cy="473310"/>
          </a:xfrm>
        </p:spPr>
        <p:txBody>
          <a:bodyPr/>
          <a:lstStyle/>
          <a:p>
            <a:fld id="{93AE1883-0942-4AA3-9DB2-9C7C3A0314B1}" type="slidenum">
              <a:rPr lang="en-US" smtClean="0"/>
              <a:t>‹#›</a:t>
            </a:fld>
            <a:endParaRPr lang="en-US"/>
          </a:p>
        </p:txBody>
      </p:sp>
    </p:spTree>
  </p:cSld>
  <p:clrMapOvr>
    <a:masterClrMapping/>
  </p:clrMapOvr>
  <p:transition spd="fast"/>
  <p:timing>
    <p:tnLst>
      <p:par>
        <p:cTn id="1"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dirty="1" smtClean="0"/>
              <a:t>Click to edit Master title style</a:t>
            </a:r>
            <a:endParaRPr lang="en-US"/>
          </a:p>
        </p:txBody>
      </p:sp>
      <p:sp>
        <p:nvSpPr>
          <p:cNvPr id="3" name="Content Placeholder 2"/>
          <p:cNvSpPr>
            <a:spLocks noGrp="1"/>
          </p:cNvSpPr>
          <p:nvPr>
            <p:ph type="obj"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dirty="1" smtClean="0"/>
              <a:t>Click to edit Master text styles</a:t>
            </a:r>
          </a:p>
          <a:p>
            <a:pPr lvl="1"/>
            <a:r>
              <a:rPr lang="en-US" dirty="1" smtClean="0"/>
              <a:t>Second level</a:t>
            </a:r>
          </a:p>
          <a:p>
            <a:pPr lvl="2"/>
            <a:r>
              <a:rPr lang="en-US" dirty="1" smtClean="0"/>
              <a:t>Third level</a:t>
            </a:r>
          </a:p>
          <a:p>
            <a:pPr lvl="3"/>
            <a:r>
              <a:rPr lang="en-US" dirty="1" smtClean="0"/>
              <a:t>Fourth level</a:t>
            </a:r>
          </a:p>
          <a:p>
            <a:pPr lvl="4"/>
            <a:r>
              <a:rPr lang="en-US" dirty="1"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1" smtClean="0"/>
              <a:t>Click to edit Master text styles</a:t>
            </a:r>
          </a:p>
        </p:txBody>
      </p:sp>
      <p:sp>
        <p:nvSpPr>
          <p:cNvPr id="5" name="Date Placeholder 4"/>
          <p:cNvSpPr>
            <a:spLocks noGrp="1"/>
          </p:cNvSpPr>
          <p:nvPr>
            <p:ph type="dt" sz="half" idx="10"/>
          </p:nvPr>
        </p:nvSpPr>
        <p:spPr/>
        <p:txBody>
          <a:bodyPr/>
          <a:lstStyle/>
          <a:p>
            <a:fld id="{E8FD0B7A-F5DD-4F40-B4CB-3B2C354B893A}" type="datetimeFigureOut">
              <a:rPr lang="en-US" smtClean="0"/>
              <a:t>3/4/2014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AE1883-0942-4AA3-9DB2-9C7C3A0314B1}" type="slidenum">
              <a:rPr lang="en-US" smtClean="0"/>
              <a:t>‹#›</a:t>
            </a:fld>
            <a:endParaRPr lang="en-US"/>
          </a:p>
        </p:txBody>
      </p:sp>
    </p:spTree>
  </p:cSld>
  <p:clrMapOvr>
    <a:masterClrMapping/>
  </p:clrMapOvr>
  <p:transition spd="fast"/>
  <p:timing>
    <p:tnLst>
      <p:par>
        <p:cTn id="1"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dirty="1"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1" smtClean="0"/>
              <a:t>Click to edit Master text styles</a:t>
            </a:r>
          </a:p>
        </p:txBody>
      </p:sp>
      <p:sp>
        <p:nvSpPr>
          <p:cNvPr id="5" name="Date Placeholder 4"/>
          <p:cNvSpPr>
            <a:spLocks noGrp="1"/>
          </p:cNvSpPr>
          <p:nvPr>
            <p:ph type="dt" sz="half" idx="10"/>
          </p:nvPr>
        </p:nvSpPr>
        <p:spPr/>
        <p:txBody>
          <a:bodyPr/>
          <a:lstStyle/>
          <a:p>
            <a:fld id="{E8FD0B7A-F5DD-4F40-B4CB-3B2C354B893A}" type="datetimeFigureOut">
              <a:rPr lang="en-US" smtClean="0"/>
              <a:t>3/4/2014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AE1883-0942-4AA3-9DB2-9C7C3A0314B1}" type="slidenum">
              <a:rPr lang="en-US" smtClean="0"/>
              <a:t>‹#›</a:t>
            </a:fld>
            <a:endParaRPr lang="en-US"/>
          </a:p>
        </p:txBody>
      </p:sp>
    </p:spTree>
  </p:cSld>
  <p:clrMapOvr>
    <a:masterClrMapping/>
  </p:clrMapOvr>
  <p:transition spd="fast"/>
  <p:timing>
    <p:tnLst>
      <p:par>
        <p:cTn id="1" restart="never" nodeType="tmRoot"/>
      </p:par>
    </p:tnLst>
  </p:timing>
</p:sldLayout>
</file>

<file path=ppt/slideMasters/_rels/slideMaster1.xml.rels>&#65279;<?xml version="1.0" encoding="utf-8" standalone="yes"?><Relationships xmlns="http://schemas.openxmlformats.org/package/2006/relationships"><Relationship Id="rId1" Type="http://schemas.openxmlformats.org/officeDocument/2006/relationships/slideLayout" Target="../slideLayouts/slideLayout1.xml" /><Relationship Id="rId10" Type="http://schemas.openxmlformats.org/officeDocument/2006/relationships/slideLayout" Target="../slideLayouts/slideLayout10.xml" /><Relationship Id="rId11" Type="http://schemas.openxmlformats.org/officeDocument/2006/relationships/slideLayout" Target="../slideLayouts/slideLayout11.xml" /><Relationship Id="rId12" Type="http://schemas.openxmlformats.org/officeDocument/2006/relationships/theme" Target="../theme/theme1.xml" /><Relationship Id="rId2" Type="http://schemas.openxmlformats.org/officeDocument/2006/relationships/slideLayout" Target="../slideLayouts/slideLayout2.xml" /><Relationship Id="rId3" Type="http://schemas.openxmlformats.org/officeDocument/2006/relationships/slideLayout" Target="../slideLayouts/slideLayout3.xml" /><Relationship Id="rId4" Type="http://schemas.openxmlformats.org/officeDocument/2006/relationships/slideLayout" Target="../slideLayouts/slideLayout4.xml" /><Relationship Id="rId5" Type="http://schemas.openxmlformats.org/officeDocument/2006/relationships/slideLayout" Target="../slideLayouts/slideLayout5.xml" /><Relationship Id="rId6" Type="http://schemas.openxmlformats.org/officeDocument/2006/relationships/slideLayout" Target="../slideLayouts/slideLayout6.xml" /><Relationship Id="rId7" Type="http://schemas.openxmlformats.org/officeDocument/2006/relationships/slideLayout" Target="../slideLayouts/slideLayout7.xml" /><Relationship Id="rId8" Type="http://schemas.openxmlformats.org/officeDocument/2006/relationships/slideLayout" Target="../slideLayouts/slideLayout8.xml" /><Relationship Id="rId9" Type="http://schemas.openxmlformats.org/officeDocument/2006/relationships/slideLayout" Target="../slideLayouts/slideLayout9.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p:spPr>
        <p:txBody>
          <a:bodyPr vert="horz" lIns="91440" tIns="45720" rIns="91440" bIns="45720" rtlCol="0" anchor="ctr">
            <a:normAutofit fontScale="90000"/>
          </a:bodyPr>
          <a:lstStyle/>
          <a:p>
            <a:r>
              <a:rPr lang="en-US" dirty="1"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p:spPr>
        <p:txBody>
          <a:bodyPr vert="horz" lIns="91440" tIns="45720" rIns="91440" bIns="45720" rtlCol="0">
            <a:normAutofit/>
          </a:bodyPr>
          <a:lstStyle/>
          <a:p>
            <a:pPr lvl="0"/>
            <a:r>
              <a:rPr lang="en-US" dirty="1" smtClean="0"/>
              <a:t>Click to edit Master text styles</a:t>
            </a:r>
          </a:p>
          <a:p>
            <a:pPr lvl="1"/>
            <a:r>
              <a:rPr lang="en-US" dirty="1" smtClean="0"/>
              <a:t>Second level</a:t>
            </a:r>
          </a:p>
          <a:p>
            <a:pPr lvl="2"/>
            <a:r>
              <a:rPr lang="en-US" dirty="1" smtClean="0"/>
              <a:t>Third level</a:t>
            </a:r>
          </a:p>
          <a:p>
            <a:pPr lvl="3"/>
            <a:r>
              <a:rPr lang="en-US" dirty="1" smtClean="0"/>
              <a:t>Fourth level</a:t>
            </a:r>
          </a:p>
          <a:p>
            <a:pPr lvl="4"/>
            <a:r>
              <a:rPr lang="en-US" dirty="1" smtClean="0"/>
              <a:t>Fifth level</a:t>
            </a:r>
            <a:endParaRPr lang="en-US"/>
          </a:p>
        </p:txBody>
      </p:sp>
      <p:sp>
        <p:nvSpPr>
          <p:cNvPr id="4" name="Date Placeholder 3"/>
          <p:cNvSpPr>
            <a:spLocks noGrp="1"/>
          </p:cNvSpPr>
          <p:nvPr>
            <p:ph type="dt" sz="half" idx="2"/>
          </p:nvPr>
        </p:nvSpPr>
        <p:spPr>
          <a:xfrm>
            <a:off x="457200" y="6356350"/>
            <a:ext cx="2133600" cy="365125"/>
          </a:xfrm>
          <a:prstGeom prst="rect"/>
        </p:spPr>
        <p:txBody>
          <a:bodyPr vert="horz" lIns="91440" tIns="45720" rIns="91440" bIns="45720" rtlCol="0" anchor="ctr"/>
          <a:lstStyle>
            <a:lvl1pPr algn="l">
              <a:defRPr sz="1556">
                <a:solidFill>
                  <a:schemeClr val="tx1">
                    <a:tint val="75000"/>
                  </a:schemeClr>
                </a:solidFill>
              </a:defRPr>
            </a:lvl1pPr>
          </a:lstStyle>
          <a:p>
            <a:fld id="{E8FD0B7A-F5DD-4F40-B4CB-3B2C354B893A}" type="datetimeFigureOut">
              <a:rPr lang="en-US" smtClean="0"/>
              <a:t>3/4/2014</a:t>
            </a:fld>
            <a:endParaRPr lang="en-US"/>
          </a:p>
        </p:txBody>
      </p:sp>
      <p:sp>
        <p:nvSpPr>
          <p:cNvPr id="5" name="Footer Placeholder 4"/>
          <p:cNvSpPr>
            <a:spLocks noGrp="1"/>
          </p:cNvSpPr>
          <p:nvPr>
            <p:ph type="ftr" sz="quarter" idx="3"/>
          </p:nvPr>
        </p:nvSpPr>
        <p:spPr>
          <a:xfrm>
            <a:off x="3124200" y="6356350"/>
            <a:ext cx="2895600" cy="365125"/>
          </a:xfrm>
          <a:prstGeom prst="rect"/>
        </p:spPr>
        <p:txBody>
          <a:bodyPr vert="horz" lIns="91440" tIns="45720" rIns="91440" bIns="45720" rtlCol="0" anchor="ctr"/>
          <a:lstStyle>
            <a:lvl1pPr algn="ctr">
              <a:defRPr sz="1556">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p:spPr>
        <p:txBody>
          <a:bodyPr vert="horz" lIns="91440" tIns="45720" rIns="91440" bIns="45720" rtlCol="0" anchor="ctr"/>
          <a:lstStyle>
            <a:lvl1pPr algn="r">
              <a:defRPr sz="1556">
                <a:solidFill>
                  <a:schemeClr val="tx1">
                    <a:tint val="75000"/>
                  </a:schemeClr>
                </a:solidFill>
              </a:defRPr>
            </a:lvl1pPr>
          </a:lstStyle>
          <a:p>
            <a:fld id="{93AE1883-0942-4AA3-9DB2-9C7C3A0314B1}"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spd="fast"/>
  <p:timing>
    <p:tnLst>
      <p:par>
        <p:cTn id="1" restart="never" nodeType="tmRoot"/>
      </p:par>
    </p:tnLst>
  </p:timing>
  <p:txStyles>
    <p:titleStyle>
      <a:lvl1pPr algn="ctr" defTabSz="914400" rtl="0" eaLnBrk="1" latinLnBrk="0" hangingPunct="1">
        <a:spcBef>
          <a:spcPct val="0"/>
        </a:spcBef>
        <a:buNone/>
        <a:defRPr sz="5704"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4148"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363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3111"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593"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593"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593"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593"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593"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593" kern="1200">
          <a:solidFill>
            <a:schemeClr val="tx1"/>
          </a:solidFill>
          <a:latin typeface="+mn-lt"/>
          <a:ea typeface="+mn-ea"/>
          <a:cs typeface="+mn-cs"/>
        </a:defRPr>
      </a:lvl9pPr>
    </p:bodyStyle>
    <p:otherStyle>
      <a:defPPr>
        <a:defRPr lang="en-US"/>
      </a:defPPr>
      <a:lvl1pPr marL="0" algn="l" defTabSz="914400" rtl="0" eaLnBrk="1" latinLnBrk="0" hangingPunct="1">
        <a:defRPr sz="2333" kern="1200">
          <a:solidFill>
            <a:schemeClr val="tx1"/>
          </a:solidFill>
          <a:latin typeface="+mn-lt"/>
          <a:ea typeface="+mn-ea"/>
          <a:cs typeface="+mn-cs"/>
        </a:defRPr>
      </a:lvl1pPr>
      <a:lvl2pPr marL="457200" algn="l" defTabSz="914400" rtl="0" eaLnBrk="1" latinLnBrk="0" hangingPunct="1">
        <a:defRPr sz="2333" kern="1200">
          <a:solidFill>
            <a:schemeClr val="tx1"/>
          </a:solidFill>
          <a:latin typeface="+mn-lt"/>
          <a:ea typeface="+mn-ea"/>
          <a:cs typeface="+mn-cs"/>
        </a:defRPr>
      </a:lvl2pPr>
      <a:lvl3pPr marL="914400" algn="l" defTabSz="914400" rtl="0" eaLnBrk="1" latinLnBrk="0" hangingPunct="1">
        <a:defRPr sz="2333" kern="1200">
          <a:solidFill>
            <a:schemeClr val="tx1"/>
          </a:solidFill>
          <a:latin typeface="+mn-lt"/>
          <a:ea typeface="+mn-ea"/>
          <a:cs typeface="+mn-cs"/>
        </a:defRPr>
      </a:lvl3pPr>
      <a:lvl4pPr marL="1371600" algn="l" defTabSz="914400" rtl="0" eaLnBrk="1" latinLnBrk="0" hangingPunct="1">
        <a:defRPr sz="2333" kern="1200">
          <a:solidFill>
            <a:schemeClr val="tx1"/>
          </a:solidFill>
          <a:latin typeface="+mn-lt"/>
          <a:ea typeface="+mn-ea"/>
          <a:cs typeface="+mn-cs"/>
        </a:defRPr>
      </a:lvl4pPr>
      <a:lvl5pPr marL="1828800" algn="l" defTabSz="914400" rtl="0" eaLnBrk="1" latinLnBrk="0" hangingPunct="1">
        <a:defRPr sz="2333" kern="1200">
          <a:solidFill>
            <a:schemeClr val="tx1"/>
          </a:solidFill>
          <a:latin typeface="+mn-lt"/>
          <a:ea typeface="+mn-ea"/>
          <a:cs typeface="+mn-cs"/>
        </a:defRPr>
      </a:lvl5pPr>
      <a:lvl6pPr marL="2286000" algn="l" defTabSz="914400" rtl="0" eaLnBrk="1" latinLnBrk="0" hangingPunct="1">
        <a:defRPr sz="2333" kern="1200">
          <a:solidFill>
            <a:schemeClr val="tx1"/>
          </a:solidFill>
          <a:latin typeface="+mn-lt"/>
          <a:ea typeface="+mn-ea"/>
          <a:cs typeface="+mn-cs"/>
        </a:defRPr>
      </a:lvl6pPr>
      <a:lvl7pPr marL="2743200" algn="l" defTabSz="914400" rtl="0" eaLnBrk="1" latinLnBrk="0" hangingPunct="1">
        <a:defRPr sz="2333" kern="1200">
          <a:solidFill>
            <a:schemeClr val="tx1"/>
          </a:solidFill>
          <a:latin typeface="+mn-lt"/>
          <a:ea typeface="+mn-ea"/>
          <a:cs typeface="+mn-cs"/>
        </a:defRPr>
      </a:lvl7pPr>
      <a:lvl8pPr marL="3200400" algn="l" defTabSz="914400" rtl="0" eaLnBrk="1" latinLnBrk="0" hangingPunct="1">
        <a:defRPr sz="2333" kern="1200">
          <a:solidFill>
            <a:schemeClr val="tx1"/>
          </a:solidFill>
          <a:latin typeface="+mn-lt"/>
          <a:ea typeface="+mn-ea"/>
          <a:cs typeface="+mn-cs"/>
        </a:defRPr>
      </a:lvl8pPr>
      <a:lvl9pPr marL="3657600" algn="l" defTabSz="914400" rtl="0" eaLnBrk="1" latinLnBrk="0" hangingPunct="1">
        <a:defRPr sz="2333" kern="1200">
          <a:solidFill>
            <a:schemeClr val="tx1"/>
          </a:solidFill>
          <a:latin typeface="+mn-lt"/>
          <a:ea typeface="+mn-ea"/>
          <a:cs typeface="+mn-cs"/>
        </a:defRPr>
      </a:lvl9pPr>
    </p:otherStyle>
  </p:txStyles>
</p:sldMaster>
</file>

<file path=ppt/slides/_rels/slide1.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image" Target="../media/image1.png" /></Relationships>
</file>

<file path=ppt/slides/_rels/slide10.xml.rels>&#65279;<?xml version="1.0" encoding="utf-8" standalone="yes"?><Relationships xmlns="http://schemas.openxmlformats.org/package/2006/relationships"><Relationship Id="rId1" Type="http://schemas.openxmlformats.org/officeDocument/2006/relationships/chart" Target="../charts/chart4.xml" /><Relationship Id="rId2" Type="http://schemas.openxmlformats.org/officeDocument/2006/relationships/slideLayout" Target="../slideLayouts/slideLayout7.xml" /><Relationship Id="rId3" Type="http://schemas.openxmlformats.org/officeDocument/2006/relationships/image" Target="../media/image1.png" /></Relationships>
</file>

<file path=ppt/slides/_rels/slide11.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image" Target="../media/image1.png" /></Relationships>
</file>

<file path=ppt/slides/_rels/slide12.xml.rels>&#65279;<?xml version="1.0" encoding="utf-8" standalone="yes"?><Relationships xmlns="http://schemas.openxmlformats.org/package/2006/relationships"><Relationship Id="rId1" Type="http://schemas.openxmlformats.org/officeDocument/2006/relationships/chart" Target="../charts/chart5.xml" /><Relationship Id="rId2" Type="http://schemas.openxmlformats.org/officeDocument/2006/relationships/slideLayout" Target="../slideLayouts/slideLayout7.xml" /><Relationship Id="rId3" Type="http://schemas.openxmlformats.org/officeDocument/2006/relationships/image" Target="../media/image1.png" /></Relationships>
</file>

<file path=ppt/slides/_rels/slide13.xml.rels>&#65279;<?xml version="1.0" encoding="utf-8" standalone="yes"?><Relationships xmlns="http://schemas.openxmlformats.org/package/2006/relationships"><Relationship Id="rId1" Type="http://schemas.openxmlformats.org/officeDocument/2006/relationships/chart" Target="../charts/chart6.xml" /><Relationship Id="rId2" Type="http://schemas.openxmlformats.org/officeDocument/2006/relationships/slideLayout" Target="../slideLayouts/slideLayout7.xml" /><Relationship Id="rId3" Type="http://schemas.openxmlformats.org/officeDocument/2006/relationships/image" Target="../media/image1.png" /></Relationships>
</file>

<file path=ppt/slides/_rels/slide14.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image" Target="../media/image1.png" /></Relationships>
</file>

<file path=ppt/slides/_rels/slide15.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image" Target="../media/image1.png" /></Relationships>
</file>

<file path=ppt/slides/_rels/slide16.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image" Target="../media/image1.png" /></Relationships>
</file>

<file path=ppt/slides/_rels/slide17.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image" Target="../media/image1.png" /></Relationships>
</file>

<file path=ppt/slides/_rels/slide18.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image" Target="../media/image1.png" /></Relationships>
</file>

<file path=ppt/slides/_rels/slide19.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image" Target="../media/image1.png" /></Relationships>
</file>

<file path=ppt/slides/_rels/slide2.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image" Target="../media/image1.png" /><Relationship Id="rId3" Type="http://schemas.openxmlformats.org/officeDocument/2006/relationships/image" Target="../media/image2.jpeg" /></Relationships>
</file>

<file path=ppt/slides/_rels/slide20.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image" Target="../media/image1.png" /></Relationships>
</file>

<file path=ppt/slides/_rels/slide21.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image" Target="../media/image1.png" /></Relationships>
</file>

<file path=ppt/slides/_rels/slide3.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image" Target="../media/image1.png" /></Relationships>
</file>

<file path=ppt/slides/_rels/slide4.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image" Target="../media/image1.png" /></Relationships>
</file>

<file path=ppt/slides/_rels/slide5.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image" Target="../media/image1.png" /></Relationships>
</file>

<file path=ppt/slides/_rels/slide6.xml.rels>&#65279;<?xml version="1.0" encoding="utf-8" standalone="yes"?><Relationships xmlns="http://schemas.openxmlformats.org/package/2006/relationships"><Relationship Id="rId1" Type="http://schemas.openxmlformats.org/officeDocument/2006/relationships/chart" Target="../charts/chart1.xml" /><Relationship Id="rId2" Type="http://schemas.openxmlformats.org/officeDocument/2006/relationships/slideLayout" Target="../slideLayouts/slideLayout7.xml" /><Relationship Id="rId3" Type="http://schemas.openxmlformats.org/officeDocument/2006/relationships/image" Target="../media/image1.png" /></Relationships>
</file>

<file path=ppt/slides/_rels/slide7.xml.rels>&#65279;<?xml version="1.0" encoding="utf-8" standalone="yes"?><Relationships xmlns="http://schemas.openxmlformats.org/package/2006/relationships"><Relationship Id="rId1" Type="http://schemas.openxmlformats.org/officeDocument/2006/relationships/chart" Target="../charts/chart2.xml" /><Relationship Id="rId2" Type="http://schemas.openxmlformats.org/officeDocument/2006/relationships/slideLayout" Target="../slideLayouts/slideLayout7.xml" /><Relationship Id="rId3" Type="http://schemas.openxmlformats.org/officeDocument/2006/relationships/image" Target="../media/image1.png" /></Relationships>
</file>

<file path=ppt/slides/_rels/slide8.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image" Target="../media/image1.png" /></Relationships>
</file>

<file path=ppt/slides/_rels/slide9.xml.rels>&#65279;<?xml version="1.0" encoding="utf-8" standalone="yes"?><Relationships xmlns="http://schemas.openxmlformats.org/package/2006/relationships"><Relationship Id="rId1" Type="http://schemas.openxmlformats.org/officeDocument/2006/relationships/chart" Target="../charts/chart3.xml" /><Relationship Id="rId2" Type="http://schemas.openxmlformats.org/officeDocument/2006/relationships/slideLayout" Target="../slideLayouts/slideLayout7.xml" /><Relationship Id="rId3" Type="http://schemas.openxmlformats.org/officeDocument/2006/relationships/image" Target="../media/image1.png" /></Relationships>
</file>

<file path=ppt/slides/slide1.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0" y="0"/>
            <a:ext cx="12700000" cy="8890000"/>
          </a:xfrm>
          <a:prstGeom prst="rect"/>
          <a:ln>
            <a:solidFill>
              <a:schemeClr val="tx2">
                <a:lumMod val="60000"/>
                <a:lumOff val="40000"/>
              </a:schemeClr>
            </a:solidFill>
          </a:ln>
        </p:spPr>
      </p:pic>
      <p:sp>
        <p:nvSpPr>
          <p:cNvPr id="3" name="New shape"/>
          <p:cNvSpPr/>
          <p:nvPr/>
        </p:nvSpPr>
        <p:spPr>
          <a:xfrm>
            <a:off x="0" y="190500"/>
            <a:ext cx="5715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dirty="1">
                <a:solidFill>
                  <a:srgbClr val="000000"/>
                </a:solidFill>
                <a:latin typeface="Arial"/>
              </a:rPr>
              <a:t>W E L C O M E</a:t>
            </a:r>
          </a:p>
        </p:txBody>
      </p:sp>
      <p:sp>
        <p:nvSpPr>
          <p:cNvPr id="4" name="New shape"/>
          <p:cNvSpPr/>
          <p:nvPr/>
        </p:nvSpPr>
        <p:spPr>
          <a:xfrm>
            <a:off x="11684000" y="8128000"/>
            <a:ext cx="635000" cy="635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FFFFFF"/>
                </a:solidFill>
                <a:latin typeface="Arial"/>
              </a:rPr>
              <a:t>1</a:t>
            </a:r>
          </a:p>
        </p:txBody>
      </p:sp>
      <p:sp>
        <p:nvSpPr>
          <p:cNvPr id="5" name="New shape"/>
          <p:cNvSpPr/>
          <p:nvPr/>
        </p:nvSpPr>
        <p:spPr>
          <a:xfrm>
            <a:off x="254000" y="1016000"/>
            <a:ext cx="12700000" cy="1270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5400" dirty="1">
                <a:solidFill>
                  <a:srgbClr val="000000"/>
                </a:solidFill>
                <a:latin typeface="Arial"/>
              </a:rPr>
              <a:t>Annual Discussion FY 2025 </a:t>
            </a:r>
          </a:p>
        </p:txBody>
      </p:sp>
      <p:sp>
        <p:nvSpPr>
          <p:cNvPr id="6" name="New shape"/>
          <p:cNvSpPr/>
          <p:nvPr/>
        </p:nvSpPr>
        <p:spPr>
          <a:xfrm>
            <a:off x="254000" y="3492500"/>
            <a:ext cx="12700000" cy="1270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1">
                <a:solidFill>
                  <a:srgbClr val="000000"/>
                </a:solidFill>
                <a:latin typeface="Arial"/>
              </a:rPr>
              <a:t>KIRTI G GAGWANI</a:t>
            </a:r>
          </a:p>
        </p:txBody>
      </p:sp>
      <p:sp>
        <p:nvSpPr>
          <p:cNvPr id="7" name="New shape"/>
          <p:cNvSpPr/>
          <p:nvPr/>
        </p:nvSpPr>
        <p:spPr>
          <a:xfrm>
            <a:off x="254000" y="6350000"/>
            <a:ext cx="10160000" cy="889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en-US" sz="3200" dirty="1">
                <a:solidFill>
                  <a:srgbClr val="000000"/>
                </a:solidFill>
                <a:latin typeface="Arial"/>
              </a:rPr>
              <a:t>27-01-2025</a:t>
            </a:r>
          </a:p>
        </p:txBody>
      </p:sp>
    </p:spTree>
  </p:cSld>
  <p:clrMapOvr>
    <a:masterClrMapping/>
  </p:clrMapOvr>
  <p:transition spd="fast"/>
  <p:timing>
    <p:tnLst>
      <p:par>
        <p:cTn id="1"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pic>
        <p:nvPicPr>
          <p:cNvPr id="2" name="New picture"/>
          <p:cNvPicPr/>
          <p:nvPr/>
        </p:nvPicPr>
        <p:blipFill>
          <a:blip r:embed="rId3"/>
          <a:srcRect/>
          <a:stretch>
            <a:fillRect/>
          </a:stretch>
        </p:blipFill>
        <p:spPr>
          <a:xfrm>
            <a:off x="0" y="0"/>
            <a:ext cx="12700000" cy="8890000"/>
          </a:xfrm>
          <a:prstGeom prst="rect"/>
          <a:ln>
            <a:solidFill>
              <a:schemeClr val="tx2">
                <a:lumMod val="60000"/>
                <a:lumOff val="40000"/>
              </a:schemeClr>
            </a:solidFill>
          </a:ln>
        </p:spPr>
      </p:pic>
      <p:sp>
        <p:nvSpPr>
          <p:cNvPr id="3" name="New shape"/>
          <p:cNvSpPr/>
          <p:nvPr/>
        </p:nvSpPr>
        <p:spPr>
          <a:xfrm>
            <a:off x="0" y="190500"/>
            <a:ext cx="5715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dirty="1">
                <a:solidFill>
                  <a:srgbClr val="000000"/>
                </a:solidFill>
                <a:latin typeface="Arial"/>
              </a:rPr>
              <a:t>Category Allocation As 27-01-2025</a:t>
            </a:r>
          </a:p>
        </p:txBody>
      </p:sp>
      <p:sp>
        <p:nvSpPr>
          <p:cNvPr id="4" name="New shape"/>
          <p:cNvSpPr/>
          <p:nvPr/>
        </p:nvSpPr>
        <p:spPr>
          <a:xfrm>
            <a:off x="11684000" y="8128000"/>
            <a:ext cx="635000" cy="635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FFFFFF"/>
                </a:solidFill>
                <a:latin typeface="Arial"/>
              </a:rPr>
              <a:t>10</a:t>
            </a:r>
          </a:p>
        </p:txBody>
      </p:sp>
      <p:graphicFrame>
        <p:nvGraphicFramePr>
          <p:cNvPr id="5" name="ChartObject"/>
          <p:cNvGraphicFramePr/>
          <p:nvPr/>
        </p:nvGraphicFramePr>
        <p:xfrm>
          <a:off x="508000" y="1270000"/>
          <a:ext cx="10160000" cy="5080000"/>
        </p:xfrm>
        <a:graphic>
          <a:graphicData uri="http://schemas.openxmlformats.org/drawingml/2006/chart">
            <c:chart xmlns:c="http://schemas.openxmlformats.org/drawingml/2006/chart" r:id="rId1"/>
          </a:graphicData>
        </a:graphic>
      </p:graphicFrame>
    </p:spTree>
  </p:cSld>
  <p:clrMapOvr>
    <a:masterClrMapping/>
  </p:clrMapOvr>
  <p:transition spd="fast"/>
  <p:timing>
    <p:tnLst>
      <p:par>
        <p:cTn id="1"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0" y="0"/>
            <a:ext cx="12700000" cy="8890000"/>
          </a:xfrm>
          <a:prstGeom prst="rect"/>
          <a:ln>
            <a:solidFill>
              <a:schemeClr val="tx2">
                <a:lumMod val="60000"/>
                <a:lumOff val="40000"/>
              </a:schemeClr>
            </a:solidFill>
          </a:ln>
        </p:spPr>
      </p:pic>
      <p:sp>
        <p:nvSpPr>
          <p:cNvPr id="3" name="New shape"/>
          <p:cNvSpPr/>
          <p:nvPr/>
        </p:nvSpPr>
        <p:spPr>
          <a:xfrm>
            <a:off x="0" y="190500"/>
            <a:ext cx="5715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dirty="1">
                <a:solidFill>
                  <a:srgbClr val="000000"/>
                </a:solidFill>
                <a:latin typeface="Arial"/>
              </a:rPr>
              <a:t>Top Stocks</a:t>
            </a:r>
          </a:p>
        </p:txBody>
      </p:sp>
      <p:sp>
        <p:nvSpPr>
          <p:cNvPr id="4" name="New shape"/>
          <p:cNvSpPr/>
          <p:nvPr/>
        </p:nvSpPr>
        <p:spPr>
          <a:xfrm>
            <a:off x="11684000" y="8128000"/>
            <a:ext cx="635000" cy="635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FFFFFF"/>
                </a:solidFill>
                <a:latin typeface="Arial"/>
              </a:rPr>
              <a:t>11</a:t>
            </a:r>
          </a:p>
        </p:txBody>
      </p:sp>
      <p:graphicFrame>
        <p:nvGraphicFramePr>
          <p:cNvPr id="5" name="New Table"/>
          <p:cNvGraphicFramePr>
            <a:graphicFrameLocks noGrp="1"/>
          </p:cNvGraphicFramePr>
          <p:nvPr/>
        </p:nvGraphicFramePr>
        <p:xfrm>
          <a:off x="1270000" y="1524000"/>
          <a:ext cx="10160000" cy="4389120"/>
        </p:xfrm>
        <a:graphic>
          <a:graphicData uri="http://schemas.openxmlformats.org/drawingml/2006/table">
            <a:tbl>
              <a:tblPr firstRow="1" bandRow="1"/>
              <a:tblGrid>
                <a:gridCol w="762000"/>
                <a:gridCol w="5715000"/>
                <a:gridCol w="1778000"/>
                <a:gridCol w="1905000"/>
              </a:tblGrid>
              <a:tr h="317500">
                <a:tc>
                  <a:txBody>
                    <a:bodyPr anchorCtr="0"/>
                    <a:lstStyle/>
                    <a:p>
                      <a:pPr algn="ctr"/>
                      <a:r>
                        <a:rPr dirty="1">
                          <a:solidFill>
                            <a:srgbClr val="FFFFFF"/>
                          </a:solidFill>
                        </a:rPr>
                        <a:t>SNo</a:t>
                      </a:r>
                    </a:p>
                  </a:txBody>
                  <a:tcPr anchor="ctr">
                    <a:solidFill>
                      <a:srgbClr val="70AD47"/>
                    </a:solidFill>
                  </a:tcPr>
                </a:tc>
                <a:tc>
                  <a:txBody>
                    <a:bodyPr anchorCtr="0"/>
                    <a:lstStyle/>
                    <a:p>
                      <a:pPr algn="ctr"/>
                      <a:r>
                        <a:rPr dirty="1">
                          <a:solidFill>
                            <a:srgbClr val="FFFFFF"/>
                          </a:solidFill>
                        </a:rPr>
                        <a:t>Name Of The Stock</a:t>
                      </a:r>
                    </a:p>
                  </a:txBody>
                  <a:tcPr anchor="ctr">
                    <a:solidFill>
                      <a:srgbClr val="70AD47"/>
                    </a:solidFill>
                  </a:tcPr>
                </a:tc>
                <a:tc>
                  <a:txBody>
                    <a:bodyPr anchorCtr="0"/>
                    <a:lstStyle/>
                    <a:p>
                      <a:pPr algn="ctr"/>
                      <a:r>
                        <a:rPr dirty="1">
                          <a:solidFill>
                            <a:srgbClr val="FFFFFF"/>
                          </a:solidFill>
                        </a:rPr>
                        <a:t>Allocation %</a:t>
                      </a:r>
                    </a:p>
                  </a:txBody>
                  <a:tcPr anchor="ctr">
                    <a:solidFill>
                      <a:srgbClr val="70AD47"/>
                    </a:solidFill>
                  </a:tcPr>
                </a:tc>
                <a:tc>
                  <a:txBody>
                    <a:bodyPr anchorCtr="0"/>
                    <a:lstStyle/>
                    <a:p>
                      <a:pPr algn="ctr"/>
                      <a:r>
                        <a:rPr dirty="1">
                          <a:solidFill>
                            <a:srgbClr val="FFFFFF"/>
                          </a:solidFill>
                        </a:rPr>
                        <a:t>Amount Rs.</a:t>
                      </a:r>
                    </a:p>
                  </a:txBody>
                  <a:tcPr>
                    <a:solidFill>
                      <a:srgbClr val="70AD47"/>
                    </a:solidFill>
                  </a:tcPr>
                </a:tc>
              </a:tr>
              <a:tr h="317500">
                <a:tc>
                  <a:txBody>
                    <a:bodyPr anchorCtr="0"/>
                    <a:lstStyle/>
                    <a:p>
                      <a:pPr algn="ctr"/>
                      <a:r>
                        <a:rPr dirty="1">
                          <a:solidFill>
                            <a:srgbClr val="000000"/>
                          </a:solidFill>
                        </a:rPr>
                        <a:t>1</a:t>
                      </a:r>
                    </a:p>
                  </a:txBody>
                  <a:tcPr anchor="ctr">
                    <a:solidFill>
                      <a:srgbClr val="D5E3CF"/>
                    </a:solidFill>
                  </a:tcPr>
                </a:tc>
                <a:tc>
                  <a:txBody>
                    <a:bodyPr anchorCtr="0"/>
                    <a:lstStyle/>
                    <a:p>
                      <a:pPr algn="ctr"/>
                      <a:r>
                        <a:rPr dirty="1">
                          <a:solidFill>
                            <a:srgbClr val="000000"/>
                          </a:solidFill>
                        </a:rPr>
                        <a:t>HDFC BANK LIMITED</a:t>
                      </a:r>
                    </a:p>
                  </a:txBody>
                  <a:tcPr anchor="ctr">
                    <a:solidFill>
                      <a:srgbClr val="D5E3CF"/>
                    </a:solidFill>
                  </a:tcPr>
                </a:tc>
                <a:tc>
                  <a:txBody>
                    <a:bodyPr anchorCtr="0"/>
                    <a:lstStyle/>
                    <a:p>
                      <a:pPr algn="ctr"/>
                      <a:r>
                        <a:rPr dirty="1">
                          <a:solidFill>
                            <a:srgbClr val="000000"/>
                          </a:solidFill>
                        </a:rPr>
                        <a:t>3.85%</a:t>
                      </a:r>
                    </a:p>
                  </a:txBody>
                  <a:tcPr anchor="ctr">
                    <a:solidFill>
                      <a:srgbClr val="D5E3CF"/>
                    </a:solidFill>
                  </a:tcPr>
                </a:tc>
                <a:tc>
                  <a:txBody>
                    <a:bodyPr anchorCtr="0"/>
                    <a:lstStyle/>
                    <a:p>
                      <a:pPr algn="r"/>
                      <a:r>
                        <a:rPr dirty="1">
                          <a:solidFill>
                            <a:srgbClr val="000000"/>
                          </a:solidFill>
                        </a:rPr>
                        <a:t>1,07,485</a:t>
                      </a:r>
                    </a:p>
                  </a:txBody>
                  <a:tcPr>
                    <a:solidFill>
                      <a:srgbClr val="D5E3CF"/>
                    </a:solidFill>
                  </a:tcPr>
                </a:tc>
              </a:tr>
              <a:tr h="317500">
                <a:tc>
                  <a:txBody>
                    <a:bodyPr anchorCtr="0"/>
                    <a:lstStyle/>
                    <a:p>
                      <a:pPr algn="ctr"/>
                      <a:r>
                        <a:rPr dirty="1">
                          <a:solidFill>
                            <a:srgbClr val="000000"/>
                          </a:solidFill>
                        </a:rPr>
                        <a:t>2</a:t>
                      </a:r>
                    </a:p>
                  </a:txBody>
                  <a:tcPr anchor="ctr">
                    <a:solidFill>
                      <a:srgbClr val="D5E3CF"/>
                    </a:solidFill>
                  </a:tcPr>
                </a:tc>
                <a:tc>
                  <a:txBody>
                    <a:bodyPr anchorCtr="0"/>
                    <a:lstStyle/>
                    <a:p>
                      <a:pPr algn="ctr"/>
                      <a:r>
                        <a:rPr dirty="1">
                          <a:solidFill>
                            <a:srgbClr val="000000"/>
                          </a:solidFill>
                        </a:rPr>
                        <a:t>ICICI Bank Limited</a:t>
                      </a:r>
                    </a:p>
                  </a:txBody>
                  <a:tcPr anchor="ctr">
                    <a:solidFill>
                      <a:srgbClr val="D5E3CF"/>
                    </a:solidFill>
                  </a:tcPr>
                </a:tc>
                <a:tc>
                  <a:txBody>
                    <a:bodyPr anchorCtr="0"/>
                    <a:lstStyle/>
                    <a:p>
                      <a:pPr algn="ctr"/>
                      <a:r>
                        <a:rPr dirty="1">
                          <a:solidFill>
                            <a:srgbClr val="000000"/>
                          </a:solidFill>
                        </a:rPr>
                        <a:t>3.19%</a:t>
                      </a:r>
                    </a:p>
                  </a:txBody>
                  <a:tcPr anchor="ctr">
                    <a:solidFill>
                      <a:srgbClr val="D5E3CF"/>
                    </a:solidFill>
                  </a:tcPr>
                </a:tc>
                <a:tc>
                  <a:txBody>
                    <a:bodyPr anchorCtr="0"/>
                    <a:lstStyle/>
                    <a:p>
                      <a:pPr algn="r"/>
                      <a:r>
                        <a:rPr dirty="1">
                          <a:solidFill>
                            <a:srgbClr val="000000"/>
                          </a:solidFill>
                        </a:rPr>
                        <a:t>89,007</a:t>
                      </a:r>
                    </a:p>
                  </a:txBody>
                  <a:tcPr anchor="ctr">
                    <a:solidFill>
                      <a:srgbClr val="D5E3CF"/>
                    </a:solidFill>
                  </a:tcPr>
                </a:tc>
              </a:tr>
              <a:tr h="317500">
                <a:tc>
                  <a:txBody>
                    <a:bodyPr anchorCtr="0"/>
                    <a:lstStyle/>
                    <a:p>
                      <a:pPr algn="ctr"/>
                      <a:r>
                        <a:rPr dirty="1">
                          <a:solidFill>
                            <a:srgbClr val="000000"/>
                          </a:solidFill>
                        </a:rPr>
                        <a:t>3</a:t>
                      </a:r>
                    </a:p>
                  </a:txBody>
                  <a:tcPr anchor="ctr">
                    <a:solidFill>
                      <a:srgbClr val="D5E3CF"/>
                    </a:solidFill>
                  </a:tcPr>
                </a:tc>
                <a:tc>
                  <a:txBody>
                    <a:bodyPr anchorCtr="0"/>
                    <a:lstStyle/>
                    <a:p>
                      <a:pPr algn="ctr"/>
                      <a:r>
                        <a:rPr dirty="1">
                          <a:solidFill>
                            <a:srgbClr val="000000"/>
                          </a:solidFill>
                        </a:rPr>
                        <a:t>DIXON TECHNOLOGIES (INDI LTD</a:t>
                      </a:r>
                    </a:p>
                  </a:txBody>
                  <a:tcPr anchor="ctr">
                    <a:solidFill>
                      <a:srgbClr val="D5E3CF"/>
                    </a:solidFill>
                  </a:tcPr>
                </a:tc>
                <a:tc>
                  <a:txBody>
                    <a:bodyPr anchorCtr="0"/>
                    <a:lstStyle/>
                    <a:p>
                      <a:pPr algn="ctr"/>
                      <a:r>
                        <a:rPr dirty="1">
                          <a:solidFill>
                            <a:srgbClr val="000000"/>
                          </a:solidFill>
                        </a:rPr>
                        <a:t>2.32%</a:t>
                      </a:r>
                    </a:p>
                  </a:txBody>
                  <a:tcPr anchor="ctr">
                    <a:solidFill>
                      <a:srgbClr val="D5E3CF"/>
                    </a:solidFill>
                  </a:tcPr>
                </a:tc>
                <a:tc>
                  <a:txBody>
                    <a:bodyPr anchorCtr="0"/>
                    <a:lstStyle/>
                    <a:p>
                      <a:pPr algn="r"/>
                      <a:r>
                        <a:rPr dirty="1">
                          <a:solidFill>
                            <a:srgbClr val="000000"/>
                          </a:solidFill>
                        </a:rPr>
                        <a:t>64,689</a:t>
                      </a:r>
                    </a:p>
                  </a:txBody>
                  <a:tcPr anchor="ctr">
                    <a:solidFill>
                      <a:srgbClr val="D5E3CF"/>
                    </a:solidFill>
                  </a:tcPr>
                </a:tc>
              </a:tr>
              <a:tr h="317500">
                <a:tc>
                  <a:txBody>
                    <a:bodyPr anchorCtr="0"/>
                    <a:lstStyle/>
                    <a:p>
                      <a:pPr algn="ctr"/>
                      <a:r>
                        <a:rPr dirty="1">
                          <a:solidFill>
                            <a:srgbClr val="000000"/>
                          </a:solidFill>
                        </a:rPr>
                        <a:t>4</a:t>
                      </a:r>
                    </a:p>
                  </a:txBody>
                  <a:tcPr anchor="ctr">
                    <a:solidFill>
                      <a:srgbClr val="D5E3CF"/>
                    </a:solidFill>
                  </a:tcPr>
                </a:tc>
                <a:tc>
                  <a:txBody>
                    <a:bodyPr anchorCtr="0"/>
                    <a:lstStyle/>
                    <a:p>
                      <a:pPr algn="ctr"/>
                      <a:r>
                        <a:rPr dirty="1">
                          <a:solidFill>
                            <a:srgbClr val="000000"/>
                          </a:solidFill>
                        </a:rPr>
                        <a:t>TRENT LIMITED</a:t>
                      </a:r>
                    </a:p>
                  </a:txBody>
                  <a:tcPr anchor="ctr">
                    <a:solidFill>
                      <a:srgbClr val="D5E3CF"/>
                    </a:solidFill>
                  </a:tcPr>
                </a:tc>
                <a:tc>
                  <a:txBody>
                    <a:bodyPr anchorCtr="0"/>
                    <a:lstStyle/>
                    <a:p>
                      <a:pPr algn="ctr"/>
                      <a:r>
                        <a:rPr dirty="1">
                          <a:solidFill>
                            <a:srgbClr val="000000"/>
                          </a:solidFill>
                        </a:rPr>
                        <a:t>2.29%</a:t>
                      </a:r>
                    </a:p>
                  </a:txBody>
                  <a:tcPr anchor="ctr">
                    <a:solidFill>
                      <a:srgbClr val="D5E3CF"/>
                    </a:solidFill>
                  </a:tcPr>
                </a:tc>
                <a:tc>
                  <a:txBody>
                    <a:bodyPr anchorCtr="0"/>
                    <a:lstStyle/>
                    <a:p>
                      <a:pPr algn="r"/>
                      <a:r>
                        <a:rPr dirty="1">
                          <a:solidFill>
                            <a:srgbClr val="000000"/>
                          </a:solidFill>
                        </a:rPr>
                        <a:t>64,086</a:t>
                      </a:r>
                    </a:p>
                  </a:txBody>
                  <a:tcPr anchor="ctr">
                    <a:solidFill>
                      <a:srgbClr val="D5E3CF"/>
                    </a:solidFill>
                  </a:tcPr>
                </a:tc>
              </a:tr>
              <a:tr h="317500">
                <a:tc>
                  <a:txBody>
                    <a:bodyPr anchorCtr="0"/>
                    <a:lstStyle/>
                    <a:p>
                      <a:pPr algn="ctr"/>
                      <a:r>
                        <a:rPr dirty="1">
                          <a:solidFill>
                            <a:srgbClr val="000000"/>
                          </a:solidFill>
                        </a:rPr>
                        <a:t>5</a:t>
                      </a:r>
                    </a:p>
                  </a:txBody>
                  <a:tcPr anchor="ctr">
                    <a:solidFill>
                      <a:srgbClr val="D5E3CF"/>
                    </a:solidFill>
                  </a:tcPr>
                </a:tc>
                <a:tc>
                  <a:txBody>
                    <a:bodyPr anchorCtr="0"/>
                    <a:lstStyle/>
                    <a:p>
                      <a:pPr algn="ctr"/>
                      <a:r>
                        <a:rPr dirty="1">
                          <a:solidFill>
                            <a:srgbClr val="000000"/>
                          </a:solidFill>
                        </a:rPr>
                        <a:t>Zomato Limited</a:t>
                      </a:r>
                    </a:p>
                  </a:txBody>
                  <a:tcPr anchor="ctr">
                    <a:solidFill>
                      <a:srgbClr val="D5E3CF"/>
                    </a:solidFill>
                  </a:tcPr>
                </a:tc>
                <a:tc>
                  <a:txBody>
                    <a:bodyPr anchorCtr="0"/>
                    <a:lstStyle/>
                    <a:p>
                      <a:pPr algn="ctr"/>
                      <a:r>
                        <a:rPr dirty="1">
                          <a:solidFill>
                            <a:srgbClr val="000000"/>
                          </a:solidFill>
                        </a:rPr>
                        <a:t>2.17%</a:t>
                      </a:r>
                    </a:p>
                  </a:txBody>
                  <a:tcPr anchor="ctr">
                    <a:solidFill>
                      <a:srgbClr val="D5E3CF"/>
                    </a:solidFill>
                  </a:tcPr>
                </a:tc>
                <a:tc>
                  <a:txBody>
                    <a:bodyPr anchorCtr="0"/>
                    <a:lstStyle/>
                    <a:p>
                      <a:pPr algn="r"/>
                      <a:r>
                        <a:rPr dirty="1">
                          <a:solidFill>
                            <a:srgbClr val="000000"/>
                          </a:solidFill>
                        </a:rPr>
                        <a:t>60,668</a:t>
                      </a:r>
                    </a:p>
                  </a:txBody>
                  <a:tcPr anchor="ctr">
                    <a:solidFill>
                      <a:srgbClr val="D5E3CF"/>
                    </a:solidFill>
                  </a:tcPr>
                </a:tc>
              </a:tr>
              <a:tr h="317500">
                <a:tc>
                  <a:txBody>
                    <a:bodyPr anchorCtr="0"/>
                    <a:lstStyle/>
                    <a:p>
                      <a:pPr algn="ctr"/>
                      <a:r>
                        <a:rPr dirty="1">
                          <a:solidFill>
                            <a:srgbClr val="000000"/>
                          </a:solidFill>
                        </a:rPr>
                        <a:t>6</a:t>
                      </a:r>
                    </a:p>
                  </a:txBody>
                  <a:tcPr anchor="ctr">
                    <a:solidFill>
                      <a:srgbClr val="D5E3CF"/>
                    </a:solidFill>
                  </a:tcPr>
                </a:tc>
                <a:tc>
                  <a:txBody>
                    <a:bodyPr anchorCtr="0"/>
                    <a:lstStyle/>
                    <a:p>
                      <a:pPr algn="ctr"/>
                      <a:r>
                        <a:rPr dirty="1">
                          <a:solidFill>
                            <a:srgbClr val="000000"/>
                          </a:solidFill>
                        </a:rPr>
                        <a:t>Max Healthcare Institute Limited</a:t>
                      </a:r>
                    </a:p>
                  </a:txBody>
                  <a:tcPr anchor="ctr">
                    <a:solidFill>
                      <a:srgbClr val="D5E3CF"/>
                    </a:solidFill>
                  </a:tcPr>
                </a:tc>
                <a:tc>
                  <a:txBody>
                    <a:bodyPr anchorCtr="0"/>
                    <a:lstStyle/>
                    <a:p>
                      <a:pPr algn="ctr"/>
                      <a:r>
                        <a:rPr dirty="1">
                          <a:solidFill>
                            <a:srgbClr val="000000"/>
                          </a:solidFill>
                        </a:rPr>
                        <a:t>1.83%</a:t>
                      </a:r>
                    </a:p>
                  </a:txBody>
                  <a:tcPr anchor="ctr">
                    <a:solidFill>
                      <a:srgbClr val="D5E3CF"/>
                    </a:solidFill>
                  </a:tcPr>
                </a:tc>
                <a:tc>
                  <a:txBody>
                    <a:bodyPr anchorCtr="0"/>
                    <a:lstStyle/>
                    <a:p>
                      <a:pPr algn="r"/>
                      <a:r>
                        <a:rPr dirty="1">
                          <a:solidFill>
                            <a:srgbClr val="000000"/>
                          </a:solidFill>
                        </a:rPr>
                        <a:t>51,100</a:t>
                      </a:r>
                    </a:p>
                  </a:txBody>
                  <a:tcPr anchor="ctr">
                    <a:solidFill>
                      <a:srgbClr val="D5E3CF"/>
                    </a:solidFill>
                  </a:tcPr>
                </a:tc>
              </a:tr>
              <a:tr h="317500">
                <a:tc>
                  <a:txBody>
                    <a:bodyPr anchorCtr="0"/>
                    <a:lstStyle/>
                    <a:p>
                      <a:pPr algn="ctr"/>
                      <a:r>
                        <a:rPr dirty="1">
                          <a:solidFill>
                            <a:srgbClr val="000000"/>
                          </a:solidFill>
                        </a:rPr>
                        <a:t>7</a:t>
                      </a:r>
                    </a:p>
                  </a:txBody>
                  <a:tcPr anchor="ctr">
                    <a:solidFill>
                      <a:srgbClr val="D5E3CF"/>
                    </a:solidFill>
                  </a:tcPr>
                </a:tc>
                <a:tc>
                  <a:txBody>
                    <a:bodyPr anchorCtr="0"/>
                    <a:lstStyle/>
                    <a:p>
                      <a:pPr algn="ctr"/>
                      <a:r>
                        <a:rPr dirty="1">
                          <a:solidFill>
                            <a:srgbClr val="000000"/>
                          </a:solidFill>
                        </a:rPr>
                        <a:t>Persistent Systems Limited</a:t>
                      </a:r>
                    </a:p>
                  </a:txBody>
                  <a:tcPr anchor="ctr">
                    <a:solidFill>
                      <a:srgbClr val="D5E3CF"/>
                    </a:solidFill>
                  </a:tcPr>
                </a:tc>
                <a:tc>
                  <a:txBody>
                    <a:bodyPr anchorCtr="0"/>
                    <a:lstStyle/>
                    <a:p>
                      <a:pPr algn="ctr"/>
                      <a:r>
                        <a:rPr dirty="1">
                          <a:solidFill>
                            <a:srgbClr val="000000"/>
                          </a:solidFill>
                        </a:rPr>
                        <a:t>1.77%</a:t>
                      </a:r>
                    </a:p>
                  </a:txBody>
                  <a:tcPr anchor="ctr">
                    <a:solidFill>
                      <a:srgbClr val="D5E3CF"/>
                    </a:solidFill>
                  </a:tcPr>
                </a:tc>
                <a:tc>
                  <a:txBody>
                    <a:bodyPr anchorCtr="0"/>
                    <a:lstStyle/>
                    <a:p>
                      <a:pPr algn="r"/>
                      <a:r>
                        <a:rPr dirty="1">
                          <a:solidFill>
                            <a:srgbClr val="000000"/>
                          </a:solidFill>
                        </a:rPr>
                        <a:t>49,446</a:t>
                      </a:r>
                    </a:p>
                  </a:txBody>
                  <a:tcPr anchor="ctr">
                    <a:solidFill>
                      <a:srgbClr val="D5E3CF"/>
                    </a:solidFill>
                  </a:tcPr>
                </a:tc>
              </a:tr>
              <a:tr h="317500">
                <a:tc>
                  <a:txBody>
                    <a:bodyPr anchorCtr="0"/>
                    <a:lstStyle/>
                    <a:p>
                      <a:pPr algn="ctr"/>
                      <a:r>
                        <a:rPr dirty="1">
                          <a:solidFill>
                            <a:srgbClr val="000000"/>
                          </a:solidFill>
                        </a:rPr>
                        <a:t>8</a:t>
                      </a:r>
                    </a:p>
                  </a:txBody>
                  <a:tcPr anchor="ctr">
                    <a:solidFill>
                      <a:srgbClr val="D5E3CF"/>
                    </a:solidFill>
                  </a:tcPr>
                </a:tc>
                <a:tc>
                  <a:txBody>
                    <a:bodyPr anchorCtr="0"/>
                    <a:lstStyle/>
                    <a:p>
                      <a:pPr algn="ctr"/>
                      <a:r>
                        <a:rPr dirty="1">
                          <a:solidFill>
                            <a:srgbClr val="000000"/>
                          </a:solidFill>
                        </a:rPr>
                        <a:t>Prestige Estates Projects Limited</a:t>
                      </a:r>
                    </a:p>
                  </a:txBody>
                  <a:tcPr anchor="ctr">
                    <a:solidFill>
                      <a:srgbClr val="D5E3CF"/>
                    </a:solidFill>
                  </a:tcPr>
                </a:tc>
                <a:tc>
                  <a:txBody>
                    <a:bodyPr anchorCtr="0"/>
                    <a:lstStyle/>
                    <a:p>
                      <a:pPr algn="ctr"/>
                      <a:r>
                        <a:rPr dirty="1">
                          <a:solidFill>
                            <a:srgbClr val="000000"/>
                          </a:solidFill>
                        </a:rPr>
                        <a:t>1.61%</a:t>
                      </a:r>
                    </a:p>
                  </a:txBody>
                  <a:tcPr anchor="ctr">
                    <a:solidFill>
                      <a:srgbClr val="D5E3CF"/>
                    </a:solidFill>
                  </a:tcPr>
                </a:tc>
                <a:tc>
                  <a:txBody>
                    <a:bodyPr anchorCtr="0"/>
                    <a:lstStyle/>
                    <a:p>
                      <a:pPr algn="r"/>
                      <a:r>
                        <a:rPr dirty="1">
                          <a:solidFill>
                            <a:srgbClr val="000000"/>
                          </a:solidFill>
                        </a:rPr>
                        <a:t>45,045</a:t>
                      </a:r>
                    </a:p>
                  </a:txBody>
                  <a:tcPr anchor="ctr">
                    <a:solidFill>
                      <a:srgbClr val="D5E3CF"/>
                    </a:solidFill>
                  </a:tcPr>
                </a:tc>
              </a:tr>
              <a:tr h="317500">
                <a:tc>
                  <a:txBody>
                    <a:bodyPr anchorCtr="0"/>
                    <a:lstStyle/>
                    <a:p>
                      <a:pPr algn="ctr"/>
                      <a:r>
                        <a:rPr dirty="1">
                          <a:solidFill>
                            <a:srgbClr val="000000"/>
                          </a:solidFill>
                        </a:rPr>
                        <a:t>9</a:t>
                      </a:r>
                    </a:p>
                  </a:txBody>
                  <a:tcPr anchor="ctr">
                    <a:solidFill>
                      <a:srgbClr val="D5E3CF"/>
                    </a:solidFill>
                  </a:tcPr>
                </a:tc>
                <a:tc>
                  <a:txBody>
                    <a:bodyPr anchorCtr="0"/>
                    <a:lstStyle/>
                    <a:p>
                      <a:pPr algn="ctr"/>
                      <a:r>
                        <a:rPr dirty="1">
                          <a:solidFill>
                            <a:srgbClr val="000000"/>
                          </a:solidFill>
                        </a:rPr>
                        <a:t>Bombay Stock Exchange Ltd. (BSE)</a:t>
                      </a:r>
                    </a:p>
                  </a:txBody>
                  <a:tcPr anchor="ctr">
                    <a:solidFill>
                      <a:srgbClr val="D5E3CF"/>
                    </a:solidFill>
                  </a:tcPr>
                </a:tc>
                <a:tc>
                  <a:txBody>
                    <a:bodyPr anchorCtr="0"/>
                    <a:lstStyle/>
                    <a:p>
                      <a:pPr algn="ctr"/>
                      <a:r>
                        <a:rPr dirty="1">
                          <a:solidFill>
                            <a:srgbClr val="000000"/>
                          </a:solidFill>
                        </a:rPr>
                        <a:t>1.58%</a:t>
                      </a:r>
                    </a:p>
                  </a:txBody>
                  <a:tcPr anchor="ctr">
                    <a:solidFill>
                      <a:srgbClr val="D5E3CF"/>
                    </a:solidFill>
                  </a:tcPr>
                </a:tc>
                <a:tc>
                  <a:txBody>
                    <a:bodyPr anchorCtr="0"/>
                    <a:lstStyle/>
                    <a:p>
                      <a:pPr algn="r"/>
                      <a:r>
                        <a:rPr dirty="1">
                          <a:solidFill>
                            <a:srgbClr val="000000"/>
                          </a:solidFill>
                        </a:rPr>
                        <a:t>44,172</a:t>
                      </a:r>
                    </a:p>
                  </a:txBody>
                  <a:tcPr anchor="ctr">
                    <a:solidFill>
                      <a:srgbClr val="D5E3CF"/>
                    </a:solidFill>
                  </a:tcPr>
                </a:tc>
              </a:tr>
              <a:tr h="317500">
                <a:tc>
                  <a:txBody>
                    <a:bodyPr anchorCtr="0"/>
                    <a:lstStyle/>
                    <a:p>
                      <a:pPr algn="ctr"/>
                      <a:r>
                        <a:rPr dirty="1">
                          <a:solidFill>
                            <a:srgbClr val="000000"/>
                          </a:solidFill>
                        </a:rPr>
                        <a:t>10</a:t>
                      </a:r>
                    </a:p>
                  </a:txBody>
                  <a:tcPr anchor="ctr">
                    <a:solidFill>
                      <a:srgbClr val="D5E3CF"/>
                    </a:solidFill>
                  </a:tcPr>
                </a:tc>
                <a:tc>
                  <a:txBody>
                    <a:bodyPr anchorCtr="0"/>
                    <a:lstStyle/>
                    <a:p>
                      <a:pPr algn="ctr"/>
                      <a:r>
                        <a:rPr dirty="1">
                          <a:solidFill>
                            <a:srgbClr val="000000"/>
                          </a:solidFill>
                        </a:rPr>
                        <a:t>Tata Consultancy Services Limited</a:t>
                      </a:r>
                    </a:p>
                  </a:txBody>
                  <a:tcPr anchor="ctr">
                    <a:solidFill>
                      <a:srgbClr val="D5E3CF"/>
                    </a:solidFill>
                  </a:tcPr>
                </a:tc>
                <a:tc>
                  <a:txBody>
                    <a:bodyPr anchorCtr="0"/>
                    <a:lstStyle/>
                    <a:p>
                      <a:pPr algn="ctr"/>
                      <a:r>
                        <a:rPr dirty="1">
                          <a:solidFill>
                            <a:srgbClr val="000000"/>
                          </a:solidFill>
                        </a:rPr>
                        <a:t>1.51%</a:t>
                      </a:r>
                    </a:p>
                  </a:txBody>
                  <a:tcPr anchor="ctr">
                    <a:solidFill>
                      <a:srgbClr val="D5E3CF"/>
                    </a:solidFill>
                  </a:tcPr>
                </a:tc>
                <a:tc>
                  <a:txBody>
                    <a:bodyPr anchorCtr="0"/>
                    <a:lstStyle/>
                    <a:p>
                      <a:pPr algn="r"/>
                      <a:r>
                        <a:rPr dirty="1">
                          <a:solidFill>
                            <a:srgbClr val="000000"/>
                          </a:solidFill>
                        </a:rPr>
                        <a:t>42,183</a:t>
                      </a:r>
                    </a:p>
                  </a:txBody>
                  <a:tcPr anchor="ctr">
                    <a:solidFill>
                      <a:srgbClr val="D5E3CF"/>
                    </a:solidFill>
                  </a:tcPr>
                </a:tc>
              </a:tr>
              <a:tr h="317500">
                <a:tc>
                  <a:txBody>
                    <a:bodyPr anchorCtr="0"/>
                    <a:lstStyle/>
                    <a:p>
                      <a:pPr algn="ctr"/>
                      <a:endParaRPr>
                        <a:solidFill>
                          <a:srgbClr val="FFFFFF"/>
                        </a:solidFill>
                      </a:endParaRPr>
                    </a:p>
                  </a:txBody>
                  <a:tcPr anchor="ctr">
                    <a:solidFill>
                      <a:srgbClr val="70AD47"/>
                    </a:solidFill>
                  </a:tcPr>
                </a:tc>
                <a:tc>
                  <a:txBody>
                    <a:bodyPr anchorCtr="0"/>
                    <a:lstStyle/>
                    <a:p>
                      <a:pPr algn="ctr"/>
                      <a:r>
                        <a:rPr dirty="1">
                          <a:solidFill>
                            <a:srgbClr val="FFFFFF"/>
                          </a:solidFill>
                        </a:rPr>
                        <a:t>Total</a:t>
                      </a:r>
                    </a:p>
                  </a:txBody>
                  <a:tcPr anchor="ctr">
                    <a:solidFill>
                      <a:srgbClr val="70AD47"/>
                    </a:solidFill>
                  </a:tcPr>
                </a:tc>
                <a:tc>
                  <a:txBody>
                    <a:bodyPr anchorCtr="0"/>
                    <a:lstStyle/>
                    <a:p>
                      <a:pPr algn="ctr"/>
                      <a:r>
                        <a:rPr dirty="1">
                          <a:solidFill>
                            <a:srgbClr val="FFFFFF"/>
                          </a:solidFill>
                        </a:rPr>
                        <a:t>22.12%</a:t>
                      </a:r>
                    </a:p>
                  </a:txBody>
                  <a:tcPr>
                    <a:solidFill>
                      <a:srgbClr val="70AD47"/>
                    </a:solidFill>
                  </a:tcPr>
                </a:tc>
                <a:tc>
                  <a:txBody>
                    <a:bodyPr anchorCtr="0"/>
                    <a:lstStyle/>
                    <a:p>
                      <a:pPr algn="r"/>
                      <a:r>
                        <a:rPr dirty="1">
                          <a:solidFill>
                            <a:srgbClr val="FFFFFF"/>
                          </a:solidFill>
                        </a:rPr>
                        <a:t>6,17,883</a:t>
                      </a:r>
                    </a:p>
                  </a:txBody>
                  <a:tcPr>
                    <a:solidFill>
                      <a:srgbClr val="70AD47"/>
                    </a:solidFill>
                  </a:tcPr>
                </a:tc>
              </a:tr>
            </a:tbl>
          </a:graphicData>
        </a:graphic>
      </p:graphicFrame>
    </p:spTree>
  </p:cSld>
  <p:clrMapOvr>
    <a:masterClrMapping/>
  </p:clrMapOvr>
  <p:transition spd="fast"/>
  <p:timing>
    <p:tnLst>
      <p:par>
        <p:cTn id="1"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pic>
        <p:nvPicPr>
          <p:cNvPr id="2" name="New picture"/>
          <p:cNvPicPr/>
          <p:nvPr/>
        </p:nvPicPr>
        <p:blipFill>
          <a:blip r:embed="rId3"/>
          <a:srcRect/>
          <a:stretch>
            <a:fillRect/>
          </a:stretch>
        </p:blipFill>
        <p:spPr>
          <a:xfrm>
            <a:off x="0" y="0"/>
            <a:ext cx="12700000" cy="8890000"/>
          </a:xfrm>
          <a:prstGeom prst="rect"/>
          <a:ln>
            <a:solidFill>
              <a:schemeClr val="tx2">
                <a:lumMod val="60000"/>
                <a:lumOff val="40000"/>
              </a:schemeClr>
            </a:solidFill>
          </a:ln>
        </p:spPr>
      </p:pic>
      <p:sp>
        <p:nvSpPr>
          <p:cNvPr id="3" name="New shape"/>
          <p:cNvSpPr/>
          <p:nvPr/>
        </p:nvSpPr>
        <p:spPr>
          <a:xfrm>
            <a:off x="0" y="190500"/>
            <a:ext cx="5715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dirty="1">
                <a:solidFill>
                  <a:srgbClr val="000000"/>
                </a:solidFill>
                <a:latin typeface="Arial"/>
              </a:rPr>
              <a:t>Top Sectors</a:t>
            </a:r>
          </a:p>
        </p:txBody>
      </p:sp>
      <p:sp>
        <p:nvSpPr>
          <p:cNvPr id="4" name="New shape"/>
          <p:cNvSpPr/>
          <p:nvPr/>
        </p:nvSpPr>
        <p:spPr>
          <a:xfrm>
            <a:off x="11684000" y="8128000"/>
            <a:ext cx="635000" cy="635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FFFFFF"/>
                </a:solidFill>
                <a:latin typeface="Arial"/>
              </a:rPr>
              <a:t>12</a:t>
            </a:r>
          </a:p>
        </p:txBody>
      </p:sp>
      <p:graphicFrame>
        <p:nvGraphicFramePr>
          <p:cNvPr id="5" name="ChartObject"/>
          <p:cNvGraphicFramePr/>
          <p:nvPr/>
        </p:nvGraphicFramePr>
        <p:xfrm>
          <a:off x="508000" y="1270000"/>
          <a:ext cx="11430000" cy="5080000"/>
        </p:xfrm>
        <a:graphic>
          <a:graphicData uri="http://schemas.openxmlformats.org/drawingml/2006/chart">
            <c:chart xmlns:c="http://schemas.openxmlformats.org/drawingml/2006/chart" r:id="rId1"/>
          </a:graphicData>
        </a:graphic>
      </p:graphicFrame>
    </p:spTree>
  </p:cSld>
  <p:clrMapOvr>
    <a:masterClrMapping/>
  </p:clrMapOvr>
  <p:transition spd="fast"/>
  <p:timing>
    <p:tnLst>
      <p:par>
        <p:cTn id="1"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pic>
        <p:nvPicPr>
          <p:cNvPr id="2" name="New picture"/>
          <p:cNvPicPr/>
          <p:nvPr/>
        </p:nvPicPr>
        <p:blipFill>
          <a:blip r:embed="rId3"/>
          <a:srcRect/>
          <a:stretch>
            <a:fillRect/>
          </a:stretch>
        </p:blipFill>
        <p:spPr>
          <a:xfrm>
            <a:off x="0" y="0"/>
            <a:ext cx="12700000" cy="8890000"/>
          </a:xfrm>
          <a:prstGeom prst="rect"/>
          <a:ln>
            <a:solidFill>
              <a:schemeClr val="tx2">
                <a:lumMod val="60000"/>
                <a:lumOff val="40000"/>
              </a:schemeClr>
            </a:solidFill>
          </a:ln>
        </p:spPr>
      </p:pic>
      <p:sp>
        <p:nvSpPr>
          <p:cNvPr id="3" name="New shape"/>
          <p:cNvSpPr/>
          <p:nvPr/>
        </p:nvSpPr>
        <p:spPr>
          <a:xfrm>
            <a:off x="0" y="190500"/>
            <a:ext cx="5715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dirty="1">
                <a:solidFill>
                  <a:srgbClr val="000000"/>
                </a:solidFill>
                <a:latin typeface="Arial"/>
              </a:rPr>
              <a:t>AMC Allocation</a:t>
            </a:r>
          </a:p>
        </p:txBody>
      </p:sp>
      <p:sp>
        <p:nvSpPr>
          <p:cNvPr id="4" name="New shape"/>
          <p:cNvSpPr/>
          <p:nvPr/>
        </p:nvSpPr>
        <p:spPr>
          <a:xfrm>
            <a:off x="11684000" y="8128000"/>
            <a:ext cx="635000" cy="635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FFFFFF"/>
                </a:solidFill>
                <a:latin typeface="Arial"/>
              </a:rPr>
              <a:t>13</a:t>
            </a:r>
          </a:p>
        </p:txBody>
      </p:sp>
      <p:graphicFrame>
        <p:nvGraphicFramePr>
          <p:cNvPr id="5" name="ChartObject"/>
          <p:cNvGraphicFramePr/>
          <p:nvPr/>
        </p:nvGraphicFramePr>
        <p:xfrm>
          <a:off x="508000" y="1270000"/>
          <a:ext cx="11430000" cy="5080000"/>
        </p:xfrm>
        <a:graphic>
          <a:graphicData uri="http://schemas.openxmlformats.org/drawingml/2006/chart">
            <c:chart xmlns:c="http://schemas.openxmlformats.org/drawingml/2006/chart" r:id="rId1"/>
          </a:graphicData>
        </a:graphic>
      </p:graphicFrame>
    </p:spTree>
  </p:cSld>
  <p:clrMapOvr>
    <a:masterClrMapping/>
  </p:clrMapOvr>
  <p:transition spd="fast"/>
  <p:timing>
    <p:tnLst>
      <p:par>
        <p:cTn id="1"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0" y="0"/>
            <a:ext cx="12700000" cy="8890000"/>
          </a:xfrm>
          <a:prstGeom prst="rect"/>
          <a:ln>
            <a:solidFill>
              <a:schemeClr val="tx2">
                <a:lumMod val="60000"/>
                <a:lumOff val="40000"/>
              </a:schemeClr>
            </a:solidFill>
          </a:ln>
        </p:spPr>
      </p:pic>
      <p:sp>
        <p:nvSpPr>
          <p:cNvPr id="3" name="New shape"/>
          <p:cNvSpPr/>
          <p:nvPr/>
        </p:nvSpPr>
        <p:spPr>
          <a:xfrm>
            <a:off x="0" y="190500"/>
            <a:ext cx="5715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dirty="1">
                <a:solidFill>
                  <a:srgbClr val="000000"/>
                </a:solidFill>
                <a:latin typeface="Arial"/>
              </a:rPr>
              <a:t>Applicants Allocation</a:t>
            </a:r>
          </a:p>
        </p:txBody>
      </p:sp>
      <p:sp>
        <p:nvSpPr>
          <p:cNvPr id="4" name="New shape"/>
          <p:cNvSpPr/>
          <p:nvPr/>
        </p:nvSpPr>
        <p:spPr>
          <a:xfrm>
            <a:off x="11684000" y="8128000"/>
            <a:ext cx="635000" cy="635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FFFFFF"/>
                </a:solidFill>
                <a:latin typeface="Arial"/>
              </a:rPr>
              <a:t>14</a:t>
            </a:r>
          </a:p>
        </p:txBody>
      </p:sp>
      <p:graphicFrame>
        <p:nvGraphicFramePr>
          <p:cNvPr id="5" name="New Table"/>
          <p:cNvGraphicFramePr>
            <a:graphicFrameLocks noGrp="1"/>
          </p:cNvGraphicFramePr>
          <p:nvPr/>
        </p:nvGraphicFramePr>
        <p:xfrm>
          <a:off x="635000" y="1524000"/>
          <a:ext cx="11430000" cy="1249680"/>
        </p:xfrm>
        <a:graphic>
          <a:graphicData uri="http://schemas.openxmlformats.org/drawingml/2006/table">
            <a:tbl>
              <a:tblPr firstRow="1" bandRow="1">
                <a:tableStyleId>{5C22544A-7EE6-4342-B048-85BDC9FD1C3A}</a:tableStyleId>
              </a:tblPr>
              <a:tblGrid>
                <a:gridCol w="1270000"/>
                <a:gridCol w="3810000"/>
                <a:gridCol w="1905000"/>
                <a:gridCol w="1905000"/>
                <a:gridCol w="1270000"/>
                <a:gridCol w="1270000"/>
              </a:tblGrid>
              <a:tr h="317500">
                <a:tc>
                  <a:txBody>
                    <a:bodyPr anchorCtr="0"/>
                    <a:lstStyle/>
                    <a:p>
                      <a:pPr algn="ctr"/>
                      <a:r>
                        <a:rPr sz="1600" dirty="1">
                          <a:solidFill>
                            <a:srgbClr val="FFFFFF"/>
                          </a:solidFill>
                          <a:latin typeface="Arial"/>
                        </a:rPr>
                        <a:t>SrNo</a:t>
                      </a:r>
                    </a:p>
                  </a:txBody>
                  <a:tcPr>
                    <a:solidFill>
                      <a:srgbClr val="70AD47"/>
                    </a:solidFill>
                  </a:tcPr>
                </a:tc>
                <a:tc>
                  <a:txBody>
                    <a:bodyPr anchorCtr="0"/>
                    <a:lstStyle/>
                    <a:p>
                      <a:pPr algn="ctr"/>
                      <a:r>
                        <a:rPr sz="1600" dirty="1">
                          <a:solidFill>
                            <a:srgbClr val="FFFFFF"/>
                          </a:solidFill>
                          <a:latin typeface="Arial"/>
                        </a:rPr>
                        <a:t>Applicant Name</a:t>
                      </a:r>
                    </a:p>
                  </a:txBody>
                  <a:tcPr>
                    <a:solidFill>
                      <a:srgbClr val="70AD47"/>
                    </a:solidFill>
                  </a:tcPr>
                </a:tc>
                <a:tc>
                  <a:txBody>
                    <a:bodyPr anchorCtr="0"/>
                    <a:lstStyle/>
                    <a:p>
                      <a:pPr algn="ctr"/>
                      <a:r>
                        <a:rPr sz="1600" dirty="1">
                          <a:solidFill>
                            <a:srgbClr val="FFFFFF"/>
                          </a:solidFill>
                          <a:latin typeface="Arial"/>
                        </a:rPr>
                        <a:t>Investment value (₹)</a:t>
                      </a:r>
                    </a:p>
                  </a:txBody>
                  <a:tcPr>
                    <a:solidFill>
                      <a:srgbClr val="70AD47"/>
                    </a:solidFill>
                  </a:tcPr>
                </a:tc>
                <a:tc>
                  <a:txBody>
                    <a:bodyPr anchorCtr="0"/>
                    <a:lstStyle/>
                    <a:p>
                      <a:pPr algn="ctr"/>
                      <a:r>
                        <a:rPr sz="1600" dirty="1">
                          <a:solidFill>
                            <a:srgbClr val="FFFFFF"/>
                          </a:solidFill>
                          <a:latin typeface="Arial"/>
                        </a:rPr>
                        <a:t>Market Value(₹)</a:t>
                      </a:r>
                    </a:p>
                  </a:txBody>
                  <a:tcPr>
                    <a:solidFill>
                      <a:srgbClr val="70AD47"/>
                    </a:solidFill>
                  </a:tcPr>
                </a:tc>
                <a:tc>
                  <a:txBody>
                    <a:bodyPr anchorCtr="0"/>
                    <a:lstStyle/>
                    <a:p>
                      <a:pPr algn="ctr"/>
                      <a:r>
                        <a:rPr sz="1600" dirty="1">
                          <a:solidFill>
                            <a:srgbClr val="FFFFFF"/>
                          </a:solidFill>
                          <a:latin typeface="Arial"/>
                        </a:rPr>
                        <a:t>CAGR (%)</a:t>
                      </a:r>
                    </a:p>
                  </a:txBody>
                  <a:tcPr>
                    <a:solidFill>
                      <a:srgbClr val="70AD47"/>
                    </a:solidFill>
                  </a:tcPr>
                </a:tc>
                <a:tc>
                  <a:txBody>
                    <a:bodyPr anchorCtr="0"/>
                    <a:lstStyle/>
                    <a:p>
                      <a:pPr algn="ctr"/>
                      <a:r>
                        <a:rPr sz="1600" dirty="1">
                          <a:solidFill>
                            <a:srgbClr val="FFFFFF"/>
                          </a:solidFill>
                          <a:latin typeface="Arial"/>
                        </a:rPr>
                        <a:t>Allocation (%)</a:t>
                      </a:r>
                    </a:p>
                  </a:txBody>
                  <a:tcPr>
                    <a:solidFill>
                      <a:srgbClr val="70AD47"/>
                    </a:solidFill>
                  </a:tcPr>
                </a:tc>
              </a:tr>
              <a:tr h="317500">
                <a:tc>
                  <a:txBody>
                    <a:bodyPr anchorCtr="0"/>
                    <a:lstStyle/>
                    <a:p>
                      <a:pPr algn="ctr"/>
                      <a:r>
                        <a:rPr sz="1600" dirty="1">
                          <a:solidFill>
                            <a:srgbClr val="000000"/>
                          </a:solidFill>
                        </a:rPr>
                        <a:t>1</a:t>
                      </a:r>
                    </a:p>
                  </a:txBody>
                  <a:tcPr>
                    <a:solidFill>
                      <a:srgbClr val="D5E3CF"/>
                    </a:solidFill>
                  </a:tcPr>
                </a:tc>
                <a:tc>
                  <a:txBody>
                    <a:bodyPr anchorCtr="0"/>
                    <a:lstStyle/>
                    <a:p>
                      <a:pPr algn="l"/>
                      <a:r>
                        <a:rPr sz="1600" dirty="1">
                          <a:solidFill>
                            <a:srgbClr val="000000"/>
                          </a:solidFill>
                        </a:rPr>
                        <a:t>KIRTI G GAGWANI</a:t>
                      </a:r>
                    </a:p>
                  </a:txBody>
                  <a:tcPr>
                    <a:solidFill>
                      <a:srgbClr val="D5E3CF"/>
                    </a:solidFill>
                  </a:tcPr>
                </a:tc>
                <a:tc>
                  <a:txBody>
                    <a:bodyPr anchorCtr="0"/>
                    <a:lstStyle/>
                    <a:p>
                      <a:pPr algn="r"/>
                      <a:r>
                        <a:rPr sz="1600" dirty="1">
                          <a:solidFill>
                            <a:srgbClr val="000000"/>
                          </a:solidFill>
                        </a:rPr>
                        <a:t>14,48,058</a:t>
                      </a:r>
                    </a:p>
                  </a:txBody>
                  <a:tcPr>
                    <a:solidFill>
                      <a:srgbClr val="D5E3CF"/>
                    </a:solidFill>
                  </a:tcPr>
                </a:tc>
                <a:tc>
                  <a:txBody>
                    <a:bodyPr anchorCtr="0"/>
                    <a:lstStyle/>
                    <a:p>
                      <a:pPr algn="r"/>
                      <a:r>
                        <a:rPr sz="1600" dirty="1">
                          <a:solidFill>
                            <a:srgbClr val="000000"/>
                          </a:solidFill>
                        </a:rPr>
                        <a:t>27,93,950</a:t>
                      </a:r>
                    </a:p>
                  </a:txBody>
                  <a:tcPr>
                    <a:solidFill>
                      <a:srgbClr val="D5E3CF"/>
                    </a:solidFill>
                  </a:tcPr>
                </a:tc>
                <a:tc>
                  <a:txBody>
                    <a:bodyPr anchorCtr="0"/>
                    <a:lstStyle/>
                    <a:p>
                      <a:pPr algn="r"/>
                      <a:r>
                        <a:rPr sz="1600" dirty="1">
                          <a:solidFill>
                            <a:srgbClr val="000000"/>
                          </a:solidFill>
                        </a:rPr>
                        <a:t>16.89</a:t>
                      </a:r>
                    </a:p>
                  </a:txBody>
                  <a:tcPr>
                    <a:solidFill>
                      <a:srgbClr val="D5E3CF"/>
                    </a:solidFill>
                  </a:tcPr>
                </a:tc>
                <a:tc>
                  <a:txBody>
                    <a:bodyPr anchorCtr="0"/>
                    <a:lstStyle/>
                    <a:p>
                      <a:pPr algn="r"/>
                      <a:r>
                        <a:rPr sz="1600" dirty="1">
                          <a:solidFill>
                            <a:srgbClr val="000000"/>
                          </a:solidFill>
                        </a:rPr>
                        <a:t>100.00</a:t>
                      </a:r>
                    </a:p>
                  </a:txBody>
                  <a:tcPr>
                    <a:solidFill>
                      <a:srgbClr val="D5E3CF"/>
                    </a:solidFill>
                  </a:tcPr>
                </a:tc>
              </a:tr>
              <a:tr h="317500">
                <a:tc>
                  <a:txBody>
                    <a:bodyPr anchorCtr="0"/>
                    <a:lstStyle/>
                    <a:p>
                      <a:pPr algn="ctr"/>
                      <a:endParaRPr sz="1600">
                        <a:solidFill>
                          <a:srgbClr val="FFFFFF"/>
                        </a:solidFill>
                        <a:latin typeface="Arial Bold"/>
                      </a:endParaRPr>
                    </a:p>
                  </a:txBody>
                  <a:tcPr>
                    <a:solidFill>
                      <a:srgbClr val="70AD47"/>
                    </a:solidFill>
                  </a:tcPr>
                </a:tc>
                <a:tc>
                  <a:txBody>
                    <a:bodyPr anchorCtr="0"/>
                    <a:lstStyle/>
                    <a:p>
                      <a:pPr algn="l"/>
                      <a:r>
                        <a:rPr sz="1600" dirty="1">
                          <a:solidFill>
                            <a:srgbClr val="FFFFFF"/>
                          </a:solidFill>
                          <a:latin typeface="Arial Bold"/>
                        </a:rPr>
                        <a:t>Total</a:t>
                      </a:r>
                    </a:p>
                  </a:txBody>
                  <a:tcPr>
                    <a:solidFill>
                      <a:srgbClr val="70AD47"/>
                    </a:solidFill>
                  </a:tcPr>
                </a:tc>
                <a:tc>
                  <a:txBody>
                    <a:bodyPr anchorCtr="0"/>
                    <a:lstStyle/>
                    <a:p>
                      <a:pPr algn="r"/>
                      <a:r>
                        <a:rPr sz="1600" dirty="1">
                          <a:solidFill>
                            <a:srgbClr val="FFFFFF"/>
                          </a:solidFill>
                          <a:latin typeface="Arial Bold"/>
                        </a:rPr>
                        <a:t>14,48,058</a:t>
                      </a:r>
                    </a:p>
                  </a:txBody>
                  <a:tcPr>
                    <a:solidFill>
                      <a:srgbClr val="70AD47"/>
                    </a:solidFill>
                  </a:tcPr>
                </a:tc>
                <a:tc>
                  <a:txBody>
                    <a:bodyPr anchorCtr="0"/>
                    <a:lstStyle/>
                    <a:p>
                      <a:pPr algn="r"/>
                      <a:r>
                        <a:rPr sz="1600" dirty="1">
                          <a:solidFill>
                            <a:srgbClr val="FFFFFF"/>
                          </a:solidFill>
                          <a:latin typeface="Arial Bold"/>
                        </a:rPr>
                        <a:t>27,93,950</a:t>
                      </a:r>
                    </a:p>
                  </a:txBody>
                  <a:tcPr>
                    <a:solidFill>
                      <a:srgbClr val="70AD47"/>
                    </a:solidFill>
                  </a:tcPr>
                </a:tc>
                <a:tc>
                  <a:txBody>
                    <a:bodyPr anchorCtr="0"/>
                    <a:lstStyle/>
                    <a:p>
                      <a:pPr algn="r"/>
                      <a:r>
                        <a:rPr sz="1600" dirty="1">
                          <a:solidFill>
                            <a:srgbClr val="FFFFFF"/>
                          </a:solidFill>
                          <a:latin typeface="Arial Bold"/>
                        </a:rPr>
                        <a:t>16.89</a:t>
                      </a:r>
                    </a:p>
                  </a:txBody>
                  <a:tcPr>
                    <a:solidFill>
                      <a:srgbClr val="70AD47"/>
                    </a:solidFill>
                  </a:tcPr>
                </a:tc>
                <a:tc>
                  <a:txBody>
                    <a:bodyPr anchorCtr="0"/>
                    <a:lstStyle/>
                    <a:p>
                      <a:pPr algn="r"/>
                      <a:r>
                        <a:rPr sz="1600" dirty="1">
                          <a:solidFill>
                            <a:srgbClr val="FFFFFF"/>
                          </a:solidFill>
                          <a:latin typeface="Arial Bold"/>
                        </a:rPr>
                        <a:t>100.00</a:t>
                      </a:r>
                    </a:p>
                  </a:txBody>
                  <a:tcPr>
                    <a:solidFill>
                      <a:srgbClr val="70AD47"/>
                    </a:solidFill>
                  </a:tcPr>
                </a:tc>
              </a:tr>
            </a:tbl>
          </a:graphicData>
        </a:graphic>
      </p:graphicFrame>
    </p:spTree>
  </p:cSld>
  <p:clrMapOvr>
    <a:masterClrMapping/>
  </p:clrMapOvr>
  <p:transition spd="fast"/>
  <p:timing>
    <p:tnLst>
      <p:par>
        <p:cTn id="1"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0" y="0"/>
            <a:ext cx="12700000" cy="8890000"/>
          </a:xfrm>
          <a:prstGeom prst="rect"/>
          <a:ln>
            <a:solidFill>
              <a:schemeClr val="tx2">
                <a:lumMod val="60000"/>
                <a:lumOff val="40000"/>
              </a:schemeClr>
            </a:solidFill>
          </a:ln>
        </p:spPr>
      </p:pic>
      <p:sp>
        <p:nvSpPr>
          <p:cNvPr id="3" name="New shape"/>
          <p:cNvSpPr/>
          <p:nvPr/>
        </p:nvSpPr>
        <p:spPr>
          <a:xfrm>
            <a:off x="0" y="190500"/>
            <a:ext cx="5715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dirty="1">
                <a:solidFill>
                  <a:srgbClr val="000000"/>
                </a:solidFill>
                <a:latin typeface="Arial"/>
              </a:rPr>
              <a:t>Nominee and Bank Details</a:t>
            </a:r>
          </a:p>
        </p:txBody>
      </p:sp>
      <p:sp>
        <p:nvSpPr>
          <p:cNvPr id="4" name="New shape"/>
          <p:cNvSpPr/>
          <p:nvPr/>
        </p:nvSpPr>
        <p:spPr>
          <a:xfrm>
            <a:off x="11684000" y="8128000"/>
            <a:ext cx="635000" cy="635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FFFFFF"/>
                </a:solidFill>
                <a:latin typeface="Arial"/>
              </a:rPr>
              <a:t>15</a:t>
            </a:r>
          </a:p>
        </p:txBody>
      </p:sp>
      <p:graphicFrame>
        <p:nvGraphicFramePr>
          <p:cNvPr id="5" name="New Table"/>
          <p:cNvGraphicFramePr>
            <a:graphicFrameLocks noGrp="1"/>
          </p:cNvGraphicFramePr>
          <p:nvPr/>
        </p:nvGraphicFramePr>
        <p:xfrm>
          <a:off x="254000" y="1016000"/>
          <a:ext cx="12319000" cy="1798320"/>
        </p:xfrm>
        <a:graphic>
          <a:graphicData uri="http://schemas.openxmlformats.org/drawingml/2006/table">
            <a:tbl>
              <a:tblPr firstRow="1" bandRow="1">
                <a:tableStyleId>{5C22544A-7EE6-4342-B048-85BDC9FD1C3A}</a:tableStyleId>
              </a:tblPr>
              <a:tblGrid>
                <a:gridCol w="508000"/>
                <a:gridCol w="1905000"/>
                <a:gridCol w="952500"/>
                <a:gridCol w="3175000"/>
                <a:gridCol w="1651000"/>
                <a:gridCol w="1143000"/>
                <a:gridCol w="1079500"/>
                <a:gridCol w="1905000"/>
              </a:tblGrid>
              <a:tr h="254000">
                <a:tc>
                  <a:txBody>
                    <a:bodyPr anchorCtr="0"/>
                    <a:lstStyle/>
                    <a:p>
                      <a:pPr algn="ctr"/>
                      <a:r>
                        <a:rPr sz="1200" dirty="1">
                          <a:solidFill>
                            <a:srgbClr val="FFFFFF"/>
                          </a:solidFill>
                          <a:latin typeface="Arial"/>
                        </a:rPr>
                        <a:t>SNo</a:t>
                      </a:r>
                    </a:p>
                  </a:txBody>
                  <a:tcPr>
                    <a:solidFill>
                      <a:srgbClr val="70AD47"/>
                    </a:solidFill>
                  </a:tcPr>
                </a:tc>
                <a:tc>
                  <a:txBody>
                    <a:bodyPr anchorCtr="0"/>
                    <a:lstStyle/>
                    <a:p>
                      <a:pPr algn="ctr"/>
                      <a:r>
                        <a:rPr sz="1200" dirty="1">
                          <a:solidFill>
                            <a:srgbClr val="FFFFFF"/>
                          </a:solidFill>
                          <a:latin typeface="Arial"/>
                        </a:rPr>
                        <a:t>Applicant Name</a:t>
                      </a:r>
                    </a:p>
                  </a:txBody>
                  <a:tcPr>
                    <a:solidFill>
                      <a:srgbClr val="70AD47"/>
                    </a:solidFill>
                  </a:tcPr>
                </a:tc>
                <a:tc>
                  <a:txBody>
                    <a:bodyPr anchorCtr="0"/>
                    <a:lstStyle/>
                    <a:p>
                      <a:pPr algn="ctr"/>
                      <a:r>
                        <a:rPr sz="1200" dirty="1">
                          <a:solidFill>
                            <a:srgbClr val="FFFFFF"/>
                          </a:solidFill>
                          <a:latin typeface="Arial"/>
                        </a:rPr>
                        <a:t>Folio</a:t>
                      </a:r>
                    </a:p>
                  </a:txBody>
                  <a:tcPr>
                    <a:solidFill>
                      <a:srgbClr val="70AD47"/>
                    </a:solidFill>
                  </a:tcPr>
                </a:tc>
                <a:tc>
                  <a:txBody>
                    <a:bodyPr anchorCtr="0"/>
                    <a:lstStyle/>
                    <a:p>
                      <a:pPr algn="ctr"/>
                      <a:r>
                        <a:rPr sz="1200" dirty="1">
                          <a:solidFill>
                            <a:srgbClr val="FFFFFF"/>
                          </a:solidFill>
                          <a:latin typeface="Arial"/>
                        </a:rPr>
                        <a:t>Schemes</a:t>
                      </a:r>
                    </a:p>
                  </a:txBody>
                  <a:tcPr>
                    <a:solidFill>
                      <a:srgbClr val="70AD47"/>
                    </a:solidFill>
                  </a:tcPr>
                </a:tc>
                <a:tc>
                  <a:txBody>
                    <a:bodyPr anchorCtr="0"/>
                    <a:lstStyle/>
                    <a:p>
                      <a:pPr algn="ctr"/>
                      <a:r>
                        <a:rPr sz="1200" dirty="1">
                          <a:solidFill>
                            <a:srgbClr val="FFFFFF"/>
                          </a:solidFill>
                          <a:latin typeface="Arial"/>
                        </a:rPr>
                        <a:t>Bank</a:t>
                      </a:r>
                    </a:p>
                  </a:txBody>
                  <a:tcPr>
                    <a:solidFill>
                      <a:srgbClr val="70AD47"/>
                    </a:solidFill>
                  </a:tcPr>
                </a:tc>
                <a:tc>
                  <a:txBody>
                    <a:bodyPr anchorCtr="0"/>
                    <a:lstStyle/>
                    <a:p>
                      <a:pPr algn="ctr"/>
                      <a:r>
                        <a:rPr sz="1200" dirty="1">
                          <a:solidFill>
                            <a:srgbClr val="FFFFFF"/>
                          </a:solidFill>
                          <a:latin typeface="Arial"/>
                        </a:rPr>
                        <a:t>A/C No</a:t>
                      </a:r>
                    </a:p>
                  </a:txBody>
                  <a:tcPr>
                    <a:solidFill>
                      <a:srgbClr val="70AD47"/>
                    </a:solidFill>
                  </a:tcPr>
                </a:tc>
                <a:tc>
                  <a:txBody>
                    <a:bodyPr anchorCtr="0"/>
                    <a:lstStyle/>
                    <a:p>
                      <a:pPr algn="ctr"/>
                      <a:r>
                        <a:rPr sz="1200" dirty="1">
                          <a:solidFill>
                            <a:srgbClr val="FFFFFF"/>
                          </a:solidFill>
                          <a:latin typeface="Arial"/>
                        </a:rPr>
                        <a:t>IFSC</a:t>
                      </a:r>
                    </a:p>
                  </a:txBody>
                  <a:tcPr>
                    <a:solidFill>
                      <a:srgbClr val="70AD47"/>
                    </a:solidFill>
                  </a:tcPr>
                </a:tc>
                <a:tc>
                  <a:txBody>
                    <a:bodyPr anchorCtr="0"/>
                    <a:lstStyle/>
                    <a:p>
                      <a:pPr algn="ctr"/>
                      <a:r>
                        <a:rPr sz="1200" dirty="1">
                          <a:solidFill>
                            <a:srgbClr val="FFFFFF"/>
                          </a:solidFill>
                          <a:latin typeface="Arial"/>
                        </a:rPr>
                        <a:t>Nominee</a:t>
                      </a:r>
                    </a:p>
                  </a:txBody>
                  <a:tcPr>
                    <a:solidFill>
                      <a:srgbClr val="70AD47"/>
                    </a:solidFill>
                  </a:tcPr>
                </a:tc>
              </a:tr>
              <a:tr h="254000">
                <a:tc>
                  <a:txBody>
                    <a:bodyPr anchorCtr="0"/>
                    <a:lstStyle/>
                    <a:p>
                      <a:pPr algn="ctr"/>
                      <a:r>
                        <a:rPr sz="900" dirty="1">
                          <a:solidFill>
                            <a:srgbClr val="000000"/>
                          </a:solidFill>
                          <a:latin typeface="Arial"/>
                        </a:rPr>
                        <a:t>1</a:t>
                      </a:r>
                    </a:p>
                  </a:txBody>
                  <a:tcPr>
                    <a:solidFill>
                      <a:srgbClr val="D5E3CF"/>
                    </a:solidFill>
                  </a:tcPr>
                </a:tc>
                <a:tc>
                  <a:txBody>
                    <a:bodyPr anchorCtr="0"/>
                    <a:lstStyle/>
                    <a:p>
                      <a:pPr algn="l"/>
                      <a:r>
                        <a:rPr sz="900" dirty="1">
                          <a:solidFill>
                            <a:srgbClr val="000000"/>
                          </a:solidFill>
                          <a:latin typeface="Arial"/>
                        </a:rPr>
                        <a:t>KIRTI G GAGWANI</a:t>
                      </a:r>
                    </a:p>
                  </a:txBody>
                  <a:tcPr>
                    <a:solidFill>
                      <a:srgbClr val="D5E3CF"/>
                    </a:solidFill>
                  </a:tcPr>
                </a:tc>
                <a:tc>
                  <a:txBody>
                    <a:bodyPr anchorCtr="0"/>
                    <a:lstStyle/>
                    <a:p>
                      <a:pPr algn="l"/>
                      <a:r>
                        <a:rPr sz="900" dirty="1">
                          <a:solidFill>
                            <a:srgbClr val="000000"/>
                          </a:solidFill>
                          <a:latin typeface="Arial"/>
                        </a:rPr>
                        <a:t>91016139293</a:t>
                      </a:r>
                    </a:p>
                  </a:txBody>
                  <a:tcPr>
                    <a:solidFill>
                      <a:srgbClr val="D5E3CF"/>
                    </a:solidFill>
                  </a:tcPr>
                </a:tc>
                <a:tc>
                  <a:txBody>
                    <a:bodyPr anchorCtr="0"/>
                    <a:lstStyle/>
                    <a:p>
                      <a:pPr algn="l"/>
                      <a:r>
                        <a:rPr sz="900" dirty="1">
                          <a:solidFill>
                            <a:srgbClr val="000000"/>
                          </a:solidFill>
                          <a:latin typeface="Arial"/>
                        </a:rPr>
                        <a:t>PGIM India Flexi Cap Fund (G)</a:t>
                      </a:r>
                    </a:p>
                  </a:txBody>
                  <a:tcPr>
                    <a:solidFill>
                      <a:srgbClr val="D5E3CF"/>
                    </a:solidFill>
                  </a:tcPr>
                </a:tc>
                <a:tc>
                  <a:txBody>
                    <a:bodyPr anchorCtr="0"/>
                    <a:lstStyle/>
                    <a:p>
                      <a:pPr algn="l"/>
                      <a:r>
                        <a:rPr sz="900" dirty="1">
                          <a:solidFill>
                            <a:srgbClr val="000000"/>
                          </a:solidFill>
                          <a:latin typeface="Arial"/>
                        </a:rPr>
                        <a:t>Canara Bank</a:t>
                      </a:r>
                    </a:p>
                  </a:txBody>
                  <a:tcPr>
                    <a:solidFill>
                      <a:srgbClr val="D5E3CF"/>
                    </a:solidFill>
                  </a:tcPr>
                </a:tc>
                <a:tc>
                  <a:txBody>
                    <a:bodyPr anchorCtr="0"/>
                    <a:lstStyle/>
                    <a:p>
                      <a:pPr algn="l"/>
                      <a:r>
                        <a:rPr sz="900" dirty="1">
                          <a:solidFill>
                            <a:srgbClr val="000000"/>
                          </a:solidFill>
                          <a:latin typeface="Arial"/>
                        </a:rPr>
                        <a:t>xxxxxxxx11193</a:t>
                      </a:r>
                    </a:p>
                  </a:txBody>
                  <a:tcPr>
                    <a:solidFill>
                      <a:srgbClr val="D5E3CF"/>
                    </a:solidFill>
                  </a:tcPr>
                </a:tc>
                <a:tc>
                  <a:txBody>
                    <a:bodyPr anchorCtr="0"/>
                    <a:lstStyle/>
                    <a:p>
                      <a:pPr algn="l"/>
                      <a:r>
                        <a:rPr sz="900" dirty="1">
                          <a:solidFill>
                            <a:srgbClr val="000000"/>
                          </a:solidFill>
                          <a:latin typeface="Arial"/>
                        </a:rPr>
                        <a:t>CNRB0002663</a:t>
                      </a:r>
                    </a:p>
                  </a:txBody>
                  <a:tcPr>
                    <a:solidFill>
                      <a:srgbClr val="D5E3CF"/>
                    </a:solidFill>
                  </a:tcPr>
                </a:tc>
                <a:tc>
                  <a:txBody>
                    <a:bodyPr anchorCtr="0"/>
                    <a:lstStyle/>
                    <a:p>
                      <a:pPr algn="l"/>
                      <a:r>
                        <a:rPr sz="900" dirty="1">
                          <a:solidFill>
                            <a:srgbClr val="000000"/>
                          </a:solidFill>
                          <a:latin typeface="Arial"/>
                        </a:rPr>
                        <a:t>VISHAL GAGWANI</a:t>
                      </a:r>
                    </a:p>
                  </a:txBody>
                  <a:tcPr>
                    <a:solidFill>
                      <a:srgbClr val="D5E3CF"/>
                    </a:solidFill>
                  </a:tcPr>
                </a:tc>
              </a:tr>
              <a:tr h="254000">
                <a:tc>
                  <a:txBody>
                    <a:bodyPr anchorCtr="0"/>
                    <a:lstStyle/>
                    <a:p>
                      <a:pPr algn="ctr"/>
                      <a:r>
                        <a:rPr sz="900" dirty="1">
                          <a:solidFill>
                            <a:srgbClr val="000000"/>
                          </a:solidFill>
                          <a:latin typeface="Arial"/>
                        </a:rPr>
                        <a:t>2</a:t>
                      </a:r>
                    </a:p>
                  </a:txBody>
                  <a:tcPr>
                    <a:solidFill>
                      <a:srgbClr val="D5E3CF"/>
                    </a:solidFill>
                  </a:tcPr>
                </a:tc>
                <a:tc>
                  <a:txBody>
                    <a:bodyPr anchorCtr="0"/>
                    <a:lstStyle/>
                    <a:p>
                      <a:pPr algn="l"/>
                      <a:r>
                        <a:rPr sz="900" dirty="1">
                          <a:solidFill>
                            <a:srgbClr val="000000"/>
                          </a:solidFill>
                          <a:latin typeface="Arial"/>
                        </a:rPr>
                        <a:t>KIRTI G GAGWANI</a:t>
                      </a:r>
                    </a:p>
                  </a:txBody>
                  <a:tcPr>
                    <a:solidFill>
                      <a:srgbClr val="D5E3CF"/>
                    </a:solidFill>
                  </a:tcPr>
                </a:tc>
                <a:tc>
                  <a:txBody>
                    <a:bodyPr anchorCtr="0"/>
                    <a:lstStyle/>
                    <a:p>
                      <a:pPr algn="l"/>
                      <a:r>
                        <a:rPr sz="900" dirty="1">
                          <a:solidFill>
                            <a:srgbClr val="000000"/>
                          </a:solidFill>
                          <a:latin typeface="Arial"/>
                        </a:rPr>
                        <a:t>77714728011</a:t>
                      </a:r>
                    </a:p>
                  </a:txBody>
                  <a:tcPr>
                    <a:solidFill>
                      <a:srgbClr val="D5E3CF"/>
                    </a:solidFill>
                  </a:tcPr>
                </a:tc>
                <a:tc>
                  <a:txBody>
                    <a:bodyPr anchorCtr="0"/>
                    <a:lstStyle/>
                    <a:p>
                      <a:pPr algn="l"/>
                      <a:r>
                        <a:rPr sz="900" dirty="1">
                          <a:solidFill>
                            <a:srgbClr val="000000"/>
                          </a:solidFill>
                          <a:latin typeface="Arial"/>
                        </a:rPr>
                        <a:t>Mirae Asset Focused Fund Reg (G)</a:t>
                      </a:r>
                    </a:p>
                  </a:txBody>
                  <a:tcPr>
                    <a:solidFill>
                      <a:srgbClr val="D5E3CF"/>
                    </a:solidFill>
                  </a:tcPr>
                </a:tc>
                <a:tc>
                  <a:txBody>
                    <a:bodyPr anchorCtr="0"/>
                    <a:lstStyle/>
                    <a:p>
                      <a:pPr algn="l"/>
                      <a:r>
                        <a:rPr sz="900" dirty="1">
                          <a:solidFill>
                            <a:srgbClr val="000000"/>
                          </a:solidFill>
                          <a:latin typeface="Arial"/>
                        </a:rPr>
                        <a:t>Canara Bank</a:t>
                      </a:r>
                    </a:p>
                  </a:txBody>
                  <a:tcPr>
                    <a:solidFill>
                      <a:srgbClr val="D5E3CF"/>
                    </a:solidFill>
                  </a:tcPr>
                </a:tc>
                <a:tc>
                  <a:txBody>
                    <a:bodyPr anchorCtr="0"/>
                    <a:lstStyle/>
                    <a:p>
                      <a:pPr algn="l"/>
                      <a:r>
                        <a:rPr sz="900" dirty="1">
                          <a:solidFill>
                            <a:srgbClr val="000000"/>
                          </a:solidFill>
                          <a:latin typeface="Arial"/>
                        </a:rPr>
                        <a:t>xxxxxxxx11193</a:t>
                      </a:r>
                    </a:p>
                  </a:txBody>
                  <a:tcPr>
                    <a:solidFill>
                      <a:srgbClr val="D5E3CF"/>
                    </a:solidFill>
                  </a:tcPr>
                </a:tc>
                <a:tc>
                  <a:txBody>
                    <a:bodyPr anchorCtr="0"/>
                    <a:lstStyle/>
                    <a:p>
                      <a:pPr algn="l"/>
                      <a:r>
                        <a:rPr sz="900" dirty="1">
                          <a:solidFill>
                            <a:srgbClr val="000000"/>
                          </a:solidFill>
                          <a:latin typeface="Arial"/>
                        </a:rPr>
                        <a:t>CNRB0002663</a:t>
                      </a:r>
                    </a:p>
                  </a:txBody>
                  <a:tcPr>
                    <a:solidFill>
                      <a:srgbClr val="D5E3CF"/>
                    </a:solidFill>
                  </a:tcPr>
                </a:tc>
                <a:tc>
                  <a:txBody>
                    <a:bodyPr anchorCtr="0"/>
                    <a:lstStyle/>
                    <a:p>
                      <a:pPr algn="l"/>
                      <a:r>
                        <a:rPr sz="900" dirty="1">
                          <a:solidFill>
                            <a:srgbClr val="000000"/>
                          </a:solidFill>
                          <a:latin typeface="Arial"/>
                        </a:rPr>
                        <a:t>VISHAL GAGWANI</a:t>
                      </a:r>
                    </a:p>
                  </a:txBody>
                  <a:tcPr>
                    <a:solidFill>
                      <a:srgbClr val="D5E3CF"/>
                    </a:solidFill>
                  </a:tcPr>
                </a:tc>
              </a:tr>
              <a:tr h="254000">
                <a:tc>
                  <a:txBody>
                    <a:bodyPr anchorCtr="0"/>
                    <a:lstStyle/>
                    <a:p>
                      <a:pPr algn="ctr"/>
                      <a:r>
                        <a:rPr sz="900" dirty="1">
                          <a:solidFill>
                            <a:srgbClr val="000000"/>
                          </a:solidFill>
                          <a:latin typeface="Arial"/>
                        </a:rPr>
                        <a:t>3</a:t>
                      </a:r>
                    </a:p>
                  </a:txBody>
                  <a:tcPr>
                    <a:solidFill>
                      <a:srgbClr val="D5E3CF"/>
                    </a:solidFill>
                  </a:tcPr>
                </a:tc>
                <a:tc>
                  <a:txBody>
                    <a:bodyPr anchorCtr="0"/>
                    <a:lstStyle/>
                    <a:p>
                      <a:pPr algn="l"/>
                      <a:r>
                        <a:rPr sz="900" dirty="1">
                          <a:solidFill>
                            <a:srgbClr val="000000"/>
                          </a:solidFill>
                          <a:latin typeface="Arial"/>
                        </a:rPr>
                        <a:t>KIRTI G GAGWANI</a:t>
                      </a:r>
                    </a:p>
                  </a:txBody>
                  <a:tcPr>
                    <a:solidFill>
                      <a:srgbClr val="D5E3CF"/>
                    </a:solidFill>
                  </a:tcPr>
                </a:tc>
                <a:tc>
                  <a:txBody>
                    <a:bodyPr anchorCtr="0"/>
                    <a:lstStyle/>
                    <a:p>
                      <a:pPr algn="l"/>
                      <a:r>
                        <a:rPr sz="900" dirty="1">
                          <a:solidFill>
                            <a:srgbClr val="000000"/>
                          </a:solidFill>
                          <a:latin typeface="Arial"/>
                        </a:rPr>
                        <a:t>3103440066</a:t>
                      </a:r>
                    </a:p>
                  </a:txBody>
                  <a:tcPr>
                    <a:solidFill>
                      <a:srgbClr val="D5E3CF"/>
                    </a:solidFill>
                  </a:tcPr>
                </a:tc>
                <a:tc>
                  <a:txBody>
                    <a:bodyPr anchorCtr="0"/>
                    <a:lstStyle/>
                    <a:p>
                      <a:pPr algn="l"/>
                      <a:r>
                        <a:rPr sz="900" dirty="1">
                          <a:solidFill>
                            <a:srgbClr val="000000"/>
                          </a:solidFill>
                          <a:latin typeface="Arial"/>
                        </a:rPr>
                        <a:t>Invesco India Mid Cap Fund (G)</a:t>
                      </a:r>
                    </a:p>
                  </a:txBody>
                  <a:tcPr>
                    <a:solidFill>
                      <a:srgbClr val="D5E3CF"/>
                    </a:solidFill>
                  </a:tcPr>
                </a:tc>
                <a:tc>
                  <a:txBody>
                    <a:bodyPr anchorCtr="0"/>
                    <a:lstStyle/>
                    <a:p>
                      <a:pPr algn="l"/>
                      <a:r>
                        <a:rPr sz="900" dirty="1">
                          <a:solidFill>
                            <a:srgbClr val="000000"/>
                          </a:solidFill>
                          <a:latin typeface="Arial"/>
                        </a:rPr>
                        <a:t>Canara Bank</a:t>
                      </a:r>
                    </a:p>
                  </a:txBody>
                  <a:tcPr>
                    <a:solidFill>
                      <a:srgbClr val="D5E3CF"/>
                    </a:solidFill>
                  </a:tcPr>
                </a:tc>
                <a:tc>
                  <a:txBody>
                    <a:bodyPr anchorCtr="0"/>
                    <a:lstStyle/>
                    <a:p>
                      <a:pPr algn="l"/>
                      <a:r>
                        <a:rPr sz="900" dirty="1">
                          <a:solidFill>
                            <a:srgbClr val="000000"/>
                          </a:solidFill>
                          <a:latin typeface="Arial"/>
                        </a:rPr>
                        <a:t>xxxxxxxx11193</a:t>
                      </a:r>
                    </a:p>
                  </a:txBody>
                  <a:tcPr>
                    <a:solidFill>
                      <a:srgbClr val="D5E3CF"/>
                    </a:solidFill>
                  </a:tcPr>
                </a:tc>
                <a:tc>
                  <a:txBody>
                    <a:bodyPr anchorCtr="0"/>
                    <a:lstStyle/>
                    <a:p>
                      <a:pPr algn="l"/>
                      <a:r>
                        <a:rPr sz="900" dirty="1">
                          <a:solidFill>
                            <a:srgbClr val="000000"/>
                          </a:solidFill>
                          <a:latin typeface="Arial"/>
                        </a:rPr>
                        <a:t>CNRB0002663</a:t>
                      </a:r>
                    </a:p>
                  </a:txBody>
                  <a:tcPr>
                    <a:solidFill>
                      <a:srgbClr val="D5E3CF"/>
                    </a:solidFill>
                  </a:tcPr>
                </a:tc>
                <a:tc>
                  <a:txBody>
                    <a:bodyPr anchorCtr="0"/>
                    <a:lstStyle/>
                    <a:p>
                      <a:pPr algn="l"/>
                      <a:r>
                        <a:rPr sz="900" dirty="1">
                          <a:solidFill>
                            <a:srgbClr val="000000"/>
                          </a:solidFill>
                          <a:latin typeface="Arial"/>
                        </a:rPr>
                        <a:t>VISHAL GAGWANI</a:t>
                      </a:r>
                    </a:p>
                  </a:txBody>
                  <a:tcPr>
                    <a:solidFill>
                      <a:srgbClr val="D5E3CF"/>
                    </a:solidFill>
                  </a:tcPr>
                </a:tc>
              </a:tr>
              <a:tr h="254000">
                <a:tc>
                  <a:txBody>
                    <a:bodyPr anchorCtr="0"/>
                    <a:lstStyle/>
                    <a:p>
                      <a:pPr algn="ctr"/>
                      <a:r>
                        <a:rPr sz="900" dirty="1">
                          <a:solidFill>
                            <a:srgbClr val="000000"/>
                          </a:solidFill>
                          <a:latin typeface="Arial"/>
                        </a:rPr>
                        <a:t>4</a:t>
                      </a:r>
                    </a:p>
                  </a:txBody>
                  <a:tcPr>
                    <a:solidFill>
                      <a:srgbClr val="D5E3CF"/>
                    </a:solidFill>
                  </a:tcPr>
                </a:tc>
                <a:tc>
                  <a:txBody>
                    <a:bodyPr anchorCtr="0"/>
                    <a:lstStyle/>
                    <a:p>
                      <a:pPr algn="l"/>
                      <a:r>
                        <a:rPr sz="900" dirty="1">
                          <a:solidFill>
                            <a:srgbClr val="000000"/>
                          </a:solidFill>
                          <a:latin typeface="Arial"/>
                        </a:rPr>
                        <a:t>KIRTI G GAGWANI</a:t>
                      </a:r>
                    </a:p>
                  </a:txBody>
                  <a:tcPr>
                    <a:solidFill>
                      <a:srgbClr val="D5E3CF"/>
                    </a:solidFill>
                  </a:tcPr>
                </a:tc>
                <a:tc>
                  <a:txBody>
                    <a:bodyPr anchorCtr="0"/>
                    <a:lstStyle/>
                    <a:p>
                      <a:pPr algn="l"/>
                      <a:r>
                        <a:rPr sz="900" dirty="1">
                          <a:solidFill>
                            <a:srgbClr val="000000"/>
                          </a:solidFill>
                          <a:latin typeface="Arial"/>
                        </a:rPr>
                        <a:t>77714728011</a:t>
                      </a:r>
                    </a:p>
                  </a:txBody>
                  <a:tcPr>
                    <a:solidFill>
                      <a:srgbClr val="D5E3CF"/>
                    </a:solidFill>
                  </a:tcPr>
                </a:tc>
                <a:tc>
                  <a:txBody>
                    <a:bodyPr anchorCtr="0"/>
                    <a:lstStyle/>
                    <a:p>
                      <a:pPr algn="l"/>
                      <a:r>
                        <a:rPr sz="900" dirty="1">
                          <a:solidFill>
                            <a:srgbClr val="000000"/>
                          </a:solidFill>
                          <a:latin typeface="Arial"/>
                        </a:rPr>
                        <a:t>Mirae Asset Large &amp; Midcap Fund Reg (G)</a:t>
                      </a:r>
                    </a:p>
                  </a:txBody>
                  <a:tcPr>
                    <a:solidFill>
                      <a:srgbClr val="D5E3CF"/>
                    </a:solidFill>
                  </a:tcPr>
                </a:tc>
                <a:tc>
                  <a:txBody>
                    <a:bodyPr anchorCtr="0"/>
                    <a:lstStyle/>
                    <a:p>
                      <a:pPr algn="l"/>
                      <a:r>
                        <a:rPr sz="900" dirty="1">
                          <a:solidFill>
                            <a:srgbClr val="000000"/>
                          </a:solidFill>
                          <a:latin typeface="Arial"/>
                        </a:rPr>
                        <a:t>Canara Bank</a:t>
                      </a:r>
                    </a:p>
                  </a:txBody>
                  <a:tcPr>
                    <a:solidFill>
                      <a:srgbClr val="D5E3CF"/>
                    </a:solidFill>
                  </a:tcPr>
                </a:tc>
                <a:tc>
                  <a:txBody>
                    <a:bodyPr anchorCtr="0"/>
                    <a:lstStyle/>
                    <a:p>
                      <a:pPr algn="l"/>
                      <a:r>
                        <a:rPr sz="900" dirty="1">
                          <a:solidFill>
                            <a:srgbClr val="000000"/>
                          </a:solidFill>
                          <a:latin typeface="Arial"/>
                        </a:rPr>
                        <a:t>xxxxxxxx11193</a:t>
                      </a:r>
                    </a:p>
                  </a:txBody>
                  <a:tcPr>
                    <a:solidFill>
                      <a:srgbClr val="D5E3CF"/>
                    </a:solidFill>
                  </a:tcPr>
                </a:tc>
                <a:tc>
                  <a:txBody>
                    <a:bodyPr anchorCtr="0"/>
                    <a:lstStyle/>
                    <a:p>
                      <a:pPr algn="l"/>
                      <a:r>
                        <a:rPr sz="900" dirty="1">
                          <a:solidFill>
                            <a:srgbClr val="000000"/>
                          </a:solidFill>
                          <a:latin typeface="Arial"/>
                        </a:rPr>
                        <a:t>CNRB0002663</a:t>
                      </a:r>
                    </a:p>
                  </a:txBody>
                  <a:tcPr>
                    <a:solidFill>
                      <a:srgbClr val="D5E3CF"/>
                    </a:solidFill>
                  </a:tcPr>
                </a:tc>
                <a:tc>
                  <a:txBody>
                    <a:bodyPr anchorCtr="0"/>
                    <a:lstStyle/>
                    <a:p>
                      <a:pPr algn="l"/>
                      <a:r>
                        <a:rPr sz="900" dirty="1">
                          <a:solidFill>
                            <a:srgbClr val="000000"/>
                          </a:solidFill>
                          <a:latin typeface="Arial"/>
                        </a:rPr>
                        <a:t>VISHAL GAGWANI</a:t>
                      </a:r>
                    </a:p>
                  </a:txBody>
                  <a:tcPr>
                    <a:solidFill>
                      <a:srgbClr val="D5E3CF"/>
                    </a:solidFill>
                  </a:tcPr>
                </a:tc>
              </a:tr>
              <a:tr h="254000">
                <a:tc>
                  <a:txBody>
                    <a:bodyPr anchorCtr="0"/>
                    <a:lstStyle/>
                    <a:p>
                      <a:pPr algn="ctr"/>
                      <a:r>
                        <a:rPr sz="900" dirty="1">
                          <a:solidFill>
                            <a:srgbClr val="000000"/>
                          </a:solidFill>
                          <a:latin typeface="Arial"/>
                        </a:rPr>
                        <a:t>5</a:t>
                      </a:r>
                    </a:p>
                  </a:txBody>
                  <a:tcPr>
                    <a:solidFill>
                      <a:srgbClr val="D5E3CF"/>
                    </a:solidFill>
                  </a:tcPr>
                </a:tc>
                <a:tc>
                  <a:txBody>
                    <a:bodyPr anchorCtr="0"/>
                    <a:lstStyle/>
                    <a:p>
                      <a:pPr algn="l"/>
                      <a:r>
                        <a:rPr sz="900" dirty="1">
                          <a:solidFill>
                            <a:srgbClr val="000000"/>
                          </a:solidFill>
                          <a:latin typeface="Arial"/>
                        </a:rPr>
                        <a:t>KIRTI G GAGWANI</a:t>
                      </a:r>
                    </a:p>
                  </a:txBody>
                  <a:tcPr>
                    <a:solidFill>
                      <a:srgbClr val="D5E3CF"/>
                    </a:solidFill>
                  </a:tcPr>
                </a:tc>
                <a:tc>
                  <a:txBody>
                    <a:bodyPr anchorCtr="0"/>
                    <a:lstStyle/>
                    <a:p>
                      <a:pPr algn="l"/>
                      <a:r>
                        <a:rPr sz="900" dirty="1">
                          <a:solidFill>
                            <a:srgbClr val="000000"/>
                          </a:solidFill>
                          <a:latin typeface="Arial"/>
                        </a:rPr>
                        <a:t>5112579/97</a:t>
                      </a:r>
                    </a:p>
                  </a:txBody>
                  <a:tcPr>
                    <a:solidFill>
                      <a:srgbClr val="D5E3CF"/>
                    </a:solidFill>
                  </a:tcPr>
                </a:tc>
                <a:tc>
                  <a:txBody>
                    <a:bodyPr anchorCtr="0"/>
                    <a:lstStyle/>
                    <a:p>
                      <a:pPr algn="l"/>
                      <a:r>
                        <a:rPr sz="900" dirty="1">
                          <a:solidFill>
                            <a:srgbClr val="000000"/>
                          </a:solidFill>
                          <a:latin typeface="Arial"/>
                        </a:rPr>
                        <a:t>HSBC Aggressive Hybrid Fund Reg (G)</a:t>
                      </a:r>
                    </a:p>
                  </a:txBody>
                  <a:tcPr>
                    <a:solidFill>
                      <a:srgbClr val="D5E3CF"/>
                    </a:solidFill>
                  </a:tcPr>
                </a:tc>
                <a:tc>
                  <a:txBody>
                    <a:bodyPr anchorCtr="0"/>
                    <a:lstStyle/>
                    <a:p>
                      <a:pPr algn="l"/>
                      <a:r>
                        <a:rPr sz="900" dirty="1">
                          <a:solidFill>
                            <a:srgbClr val="000000"/>
                          </a:solidFill>
                          <a:latin typeface="Arial"/>
                        </a:rPr>
                        <a:t>CANARA BANK</a:t>
                      </a:r>
                    </a:p>
                  </a:txBody>
                  <a:tcPr>
                    <a:solidFill>
                      <a:srgbClr val="D5E3CF"/>
                    </a:solidFill>
                  </a:tcPr>
                </a:tc>
                <a:tc>
                  <a:txBody>
                    <a:bodyPr anchorCtr="0"/>
                    <a:lstStyle/>
                    <a:p>
                      <a:pPr algn="l"/>
                      <a:r>
                        <a:rPr sz="900" dirty="1">
                          <a:solidFill>
                            <a:srgbClr val="000000"/>
                          </a:solidFill>
                          <a:latin typeface="Arial"/>
                        </a:rPr>
                        <a:t>xxxxxxxx11193</a:t>
                      </a:r>
                    </a:p>
                  </a:txBody>
                  <a:tcPr>
                    <a:solidFill>
                      <a:srgbClr val="D5E3CF"/>
                    </a:solidFill>
                  </a:tcPr>
                </a:tc>
                <a:tc>
                  <a:txBody>
                    <a:bodyPr anchorCtr="0"/>
                    <a:lstStyle/>
                    <a:p>
                      <a:pPr algn="l"/>
                      <a:r>
                        <a:rPr sz="900" dirty="1">
                          <a:solidFill>
                            <a:srgbClr val="000000"/>
                          </a:solidFill>
                          <a:latin typeface="Arial"/>
                        </a:rPr>
                        <a:t>CNRB0002663</a:t>
                      </a:r>
                    </a:p>
                  </a:txBody>
                  <a:tcPr>
                    <a:solidFill>
                      <a:srgbClr val="D5E3CF"/>
                    </a:solidFill>
                  </a:tcPr>
                </a:tc>
                <a:tc>
                  <a:txBody>
                    <a:bodyPr anchorCtr="0"/>
                    <a:lstStyle/>
                    <a:p>
                      <a:pPr algn="l"/>
                      <a:r>
                        <a:rPr sz="900" dirty="1">
                          <a:solidFill>
                            <a:srgbClr val="000000"/>
                          </a:solidFill>
                          <a:latin typeface="Arial"/>
                        </a:rPr>
                        <a:t>VISHAL GAGWANI</a:t>
                      </a:r>
                    </a:p>
                  </a:txBody>
                  <a:tcPr>
                    <a:solidFill>
                      <a:srgbClr val="D5E3CF"/>
                    </a:solidFill>
                  </a:tcPr>
                </a:tc>
              </a:tr>
              <a:tr h="254000">
                <a:tc>
                  <a:txBody>
                    <a:bodyPr anchorCtr="0"/>
                    <a:lstStyle/>
                    <a:p>
                      <a:pPr algn="ctr"/>
                      <a:r>
                        <a:rPr sz="900" dirty="1">
                          <a:solidFill>
                            <a:srgbClr val="000000"/>
                          </a:solidFill>
                        </a:rPr>
                        <a:t>6</a:t>
                      </a:r>
                    </a:p>
                  </a:txBody>
                  <a:tcPr>
                    <a:solidFill>
                      <a:srgbClr val="D5E3CF"/>
                    </a:solidFill>
                  </a:tcPr>
                </a:tc>
                <a:tc>
                  <a:txBody>
                    <a:bodyPr anchorCtr="0"/>
                    <a:lstStyle/>
                    <a:p>
                      <a:pPr algn="l"/>
                      <a:r>
                        <a:rPr sz="900" dirty="1">
                          <a:solidFill>
                            <a:srgbClr val="000000"/>
                          </a:solidFill>
                        </a:rPr>
                        <a:t>KIRTI G GAGWANI</a:t>
                      </a:r>
                    </a:p>
                  </a:txBody>
                  <a:tcPr>
                    <a:solidFill>
                      <a:srgbClr val="D5E3CF"/>
                    </a:solidFill>
                  </a:tcPr>
                </a:tc>
                <a:tc>
                  <a:txBody>
                    <a:bodyPr anchorCtr="0"/>
                    <a:lstStyle/>
                    <a:p>
                      <a:pPr algn="l"/>
                      <a:r>
                        <a:rPr sz="900" dirty="1">
                          <a:solidFill>
                            <a:srgbClr val="000000"/>
                          </a:solidFill>
                        </a:rPr>
                        <a:t>3103440066</a:t>
                      </a:r>
                    </a:p>
                  </a:txBody>
                  <a:tcPr>
                    <a:solidFill>
                      <a:srgbClr val="D5E3CF"/>
                    </a:solidFill>
                  </a:tcPr>
                </a:tc>
                <a:tc>
                  <a:txBody>
                    <a:bodyPr anchorCtr="0"/>
                    <a:lstStyle/>
                    <a:p>
                      <a:pPr algn="l"/>
                      <a:r>
                        <a:rPr sz="900" dirty="1">
                          <a:solidFill>
                            <a:srgbClr val="000000"/>
                          </a:solidFill>
                        </a:rPr>
                        <a:t>Invesco India Liquid Fund (G)</a:t>
                      </a:r>
                    </a:p>
                  </a:txBody>
                  <a:tcPr>
                    <a:solidFill>
                      <a:srgbClr val="D5E3CF"/>
                    </a:solidFill>
                  </a:tcPr>
                </a:tc>
                <a:tc>
                  <a:txBody>
                    <a:bodyPr anchorCtr="0"/>
                    <a:lstStyle/>
                    <a:p>
                      <a:pPr algn="l"/>
                      <a:r>
                        <a:rPr sz="900" dirty="1">
                          <a:solidFill>
                            <a:srgbClr val="000000"/>
                          </a:solidFill>
                        </a:rPr>
                        <a:t>Canara Bank</a:t>
                      </a:r>
                    </a:p>
                  </a:txBody>
                  <a:tcPr>
                    <a:solidFill>
                      <a:srgbClr val="D5E3CF"/>
                    </a:solidFill>
                  </a:tcPr>
                </a:tc>
                <a:tc>
                  <a:txBody>
                    <a:bodyPr anchorCtr="0"/>
                    <a:lstStyle/>
                    <a:p>
                      <a:pPr algn="l"/>
                      <a:r>
                        <a:rPr sz="900" dirty="1">
                          <a:solidFill>
                            <a:srgbClr val="000000"/>
                          </a:solidFill>
                        </a:rPr>
                        <a:t>xxxxxxxx11193</a:t>
                      </a:r>
                    </a:p>
                  </a:txBody>
                  <a:tcPr>
                    <a:solidFill>
                      <a:srgbClr val="D5E3CF"/>
                    </a:solidFill>
                  </a:tcPr>
                </a:tc>
                <a:tc>
                  <a:txBody>
                    <a:bodyPr anchorCtr="0"/>
                    <a:lstStyle/>
                    <a:p>
                      <a:pPr algn="l"/>
                      <a:r>
                        <a:rPr sz="900" dirty="1">
                          <a:solidFill>
                            <a:srgbClr val="000000"/>
                          </a:solidFill>
                        </a:rPr>
                        <a:t>CNRB0002663</a:t>
                      </a:r>
                    </a:p>
                  </a:txBody>
                  <a:tcPr>
                    <a:solidFill>
                      <a:srgbClr val="D5E3CF"/>
                    </a:solidFill>
                  </a:tcPr>
                </a:tc>
                <a:tc>
                  <a:txBody>
                    <a:bodyPr anchorCtr="0"/>
                    <a:lstStyle/>
                    <a:p>
                      <a:pPr algn="l"/>
                      <a:r>
                        <a:rPr sz="900" dirty="1">
                          <a:solidFill>
                            <a:srgbClr val="000000"/>
                          </a:solidFill>
                        </a:rPr>
                        <a:t>VISHAL GAGWANI</a:t>
                      </a:r>
                    </a:p>
                  </a:txBody>
                  <a:tcPr>
                    <a:solidFill>
                      <a:srgbClr val="D5E3CF"/>
                    </a:solidFill>
                  </a:tcPr>
                </a:tc>
              </a:tr>
            </a:tbl>
          </a:graphicData>
        </a:graphic>
      </p:graphicFrame>
    </p:spTree>
  </p:cSld>
  <p:clrMapOvr>
    <a:masterClrMapping/>
  </p:clrMapOvr>
  <p:transition spd="fast"/>
  <p:timing>
    <p:tnLst>
      <p:par>
        <p:cTn id="1"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0" y="0"/>
            <a:ext cx="12700000" cy="8890000"/>
          </a:xfrm>
          <a:prstGeom prst="rect"/>
          <a:ln>
            <a:solidFill>
              <a:schemeClr val="tx2">
                <a:lumMod val="60000"/>
                <a:lumOff val="40000"/>
              </a:schemeClr>
            </a:solidFill>
          </a:ln>
        </p:spPr>
      </p:pic>
      <p:sp>
        <p:nvSpPr>
          <p:cNvPr id="3" name="New shape"/>
          <p:cNvSpPr/>
          <p:nvPr/>
        </p:nvSpPr>
        <p:spPr>
          <a:xfrm>
            <a:off x="0" y="190500"/>
            <a:ext cx="5715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dirty="1">
                <a:solidFill>
                  <a:srgbClr val="000000"/>
                </a:solidFill>
                <a:latin typeface="Arial"/>
              </a:rPr>
              <a:t> Current SIP</a:t>
            </a:r>
          </a:p>
        </p:txBody>
      </p:sp>
      <p:sp>
        <p:nvSpPr>
          <p:cNvPr id="4" name="New shape"/>
          <p:cNvSpPr/>
          <p:nvPr/>
        </p:nvSpPr>
        <p:spPr>
          <a:xfrm>
            <a:off x="11684000" y="8128000"/>
            <a:ext cx="635000" cy="635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FFFFFF"/>
                </a:solidFill>
                <a:latin typeface="Arial"/>
              </a:rPr>
              <a:t>16</a:t>
            </a:r>
          </a:p>
        </p:txBody>
      </p:sp>
      <p:graphicFrame>
        <p:nvGraphicFramePr>
          <p:cNvPr id="5" name="New Table"/>
          <p:cNvGraphicFramePr>
            <a:graphicFrameLocks noGrp="1"/>
          </p:cNvGraphicFramePr>
          <p:nvPr/>
        </p:nvGraphicFramePr>
        <p:xfrm>
          <a:off x="635000" y="889000"/>
          <a:ext cx="11430000" cy="670560"/>
        </p:xfrm>
        <a:graphic>
          <a:graphicData uri="http://schemas.openxmlformats.org/drawingml/2006/table">
            <a:tbl>
              <a:tblPr firstRow="1" bandRow="1">
                <a:tableStyleId>{5C22544A-7EE6-4342-B048-85BDC9FD1C3A}</a:tableStyleId>
              </a:tblPr>
              <a:tblGrid>
                <a:gridCol w="8890000"/>
                <a:gridCol w="2540000"/>
              </a:tblGrid>
              <a:tr h="127000">
                <a:tc>
                  <a:txBody>
                    <a:bodyPr anchorCtr="0"/>
                    <a:lstStyle/>
                    <a:p>
                      <a:pPr algn="ctr"/>
                      <a:r>
                        <a:rPr sz="1600" dirty="1">
                          <a:solidFill>
                            <a:srgbClr val="FFFFFF"/>
                          </a:solidFill>
                        </a:rPr>
                        <a:t>Particulars</a:t>
                      </a:r>
                    </a:p>
                  </a:txBody>
                  <a:tcPr>
                    <a:solidFill>
                      <a:srgbClr val="70AD47"/>
                    </a:solidFill>
                  </a:tcPr>
                </a:tc>
                <a:tc>
                  <a:txBody>
                    <a:bodyPr anchorCtr="0"/>
                    <a:lstStyle/>
                    <a:p>
                      <a:pPr algn="ctr"/>
                      <a:r>
                        <a:rPr sz="1600" dirty="1">
                          <a:solidFill>
                            <a:srgbClr val="FFFFFF"/>
                          </a:solidFill>
                        </a:rPr>
                        <a:t>Sum of Amount (₹)</a:t>
                      </a:r>
                    </a:p>
                  </a:txBody>
                  <a:tcPr>
                    <a:solidFill>
                      <a:srgbClr val="70AD47"/>
                    </a:solidFill>
                  </a:tcPr>
                </a:tc>
              </a:tr>
              <a:tr h="127000">
                <a:tc>
                  <a:txBody>
                    <a:bodyPr anchorCtr="0"/>
                    <a:lstStyle/>
                    <a:p>
                      <a:pPr algn="ctr"/>
                      <a:r>
                        <a:rPr sz="1600" dirty="1">
                          <a:solidFill>
                            <a:srgbClr val="FFFFFF"/>
                          </a:solidFill>
                        </a:rPr>
                        <a:t>Grand Total</a:t>
                      </a:r>
                    </a:p>
                  </a:txBody>
                  <a:tcPr>
                    <a:solidFill>
                      <a:srgbClr val="70AD47"/>
                    </a:solidFill>
                  </a:tcPr>
                </a:tc>
                <a:tc>
                  <a:txBody>
                    <a:bodyPr anchorCtr="0"/>
                    <a:lstStyle/>
                    <a:p>
                      <a:pPr algn="ctr"/>
                      <a:r>
                        <a:rPr sz="1600" dirty="1">
                          <a:solidFill>
                            <a:srgbClr val="FFFFFF"/>
                          </a:solidFill>
                        </a:rPr>
                        <a:t>₹ </a:t>
                      </a:r>
                    </a:p>
                  </a:txBody>
                  <a:tcPr>
                    <a:solidFill>
                      <a:srgbClr val="70AD47"/>
                    </a:solidFill>
                  </a:tcPr>
                </a:tc>
              </a:tr>
            </a:tbl>
          </a:graphicData>
        </a:graphic>
      </p:graphicFrame>
    </p:spTree>
  </p:cSld>
  <p:clrMapOvr>
    <a:masterClrMapping/>
  </p:clrMapOvr>
  <p:transition spd="fast"/>
  <p:timing>
    <p:tnLst>
      <p:par>
        <p:cTn id="1"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0" y="0"/>
            <a:ext cx="12700000" cy="8890000"/>
          </a:xfrm>
          <a:prstGeom prst="rect"/>
          <a:ln>
            <a:solidFill>
              <a:schemeClr val="tx2">
                <a:lumMod val="60000"/>
                <a:lumOff val="40000"/>
              </a:schemeClr>
            </a:solidFill>
          </a:ln>
        </p:spPr>
      </p:pic>
      <p:sp>
        <p:nvSpPr>
          <p:cNvPr id="3" name="New shape"/>
          <p:cNvSpPr/>
          <p:nvPr/>
        </p:nvSpPr>
        <p:spPr>
          <a:xfrm>
            <a:off x="0" y="190500"/>
            <a:ext cx="5715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dirty="1">
                <a:solidFill>
                  <a:srgbClr val="000000"/>
                </a:solidFill>
                <a:latin typeface="Arial"/>
              </a:rPr>
              <a:t>Category – Green Schemes</a:t>
            </a:r>
          </a:p>
        </p:txBody>
      </p:sp>
      <p:sp>
        <p:nvSpPr>
          <p:cNvPr id="4" name="New shape"/>
          <p:cNvSpPr/>
          <p:nvPr/>
        </p:nvSpPr>
        <p:spPr>
          <a:xfrm>
            <a:off x="11684000" y="8128000"/>
            <a:ext cx="635000" cy="635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FFFFFF"/>
                </a:solidFill>
                <a:latin typeface="Arial"/>
              </a:rPr>
              <a:t>17</a:t>
            </a:r>
          </a:p>
        </p:txBody>
      </p:sp>
      <p:graphicFrame>
        <p:nvGraphicFramePr>
          <p:cNvPr id="5" name="New Table"/>
          <p:cNvGraphicFramePr>
            <a:graphicFrameLocks noGrp="1"/>
          </p:cNvGraphicFramePr>
          <p:nvPr/>
        </p:nvGraphicFramePr>
        <p:xfrm>
          <a:off x="635000" y="1524000"/>
          <a:ext cx="11430000" cy="1920240"/>
        </p:xfrm>
        <a:graphic>
          <a:graphicData uri="http://schemas.openxmlformats.org/drawingml/2006/table">
            <a:tbl>
              <a:tblPr firstRow="1" bandRow="1">
                <a:tableStyleId>{5C22544A-7EE6-4342-B048-85BDC9FD1C3A}</a:tableStyleId>
              </a:tblPr>
              <a:tblGrid>
                <a:gridCol w="1016000"/>
                <a:gridCol w="5080000"/>
                <a:gridCol w="1524000"/>
                <a:gridCol w="1524000"/>
                <a:gridCol w="1016000"/>
                <a:gridCol w="1270000"/>
              </a:tblGrid>
              <a:tr h="317500">
                <a:tc>
                  <a:txBody>
                    <a:bodyPr anchorCtr="0"/>
                    <a:lstStyle/>
                    <a:p>
                      <a:pPr algn="ctr"/>
                      <a:r>
                        <a:rPr sz="1600" dirty="1">
                          <a:solidFill>
                            <a:srgbClr val="FFFFFF"/>
                          </a:solidFill>
                          <a:latin typeface="Arial"/>
                        </a:rPr>
                        <a:t>SrNo</a:t>
                      </a:r>
                    </a:p>
                  </a:txBody>
                  <a:tcPr>
                    <a:solidFill>
                      <a:srgbClr val="70AD47"/>
                    </a:solidFill>
                  </a:tcPr>
                </a:tc>
                <a:tc>
                  <a:txBody>
                    <a:bodyPr anchorCtr="0"/>
                    <a:lstStyle/>
                    <a:p>
                      <a:pPr algn="ctr"/>
                      <a:r>
                        <a:rPr sz="1600" dirty="1">
                          <a:solidFill>
                            <a:srgbClr val="FFFFFF"/>
                          </a:solidFill>
                          <a:latin typeface="Arial"/>
                        </a:rPr>
                        <a:t>Scheme</a:t>
                      </a:r>
                    </a:p>
                  </a:txBody>
                  <a:tcPr>
                    <a:solidFill>
                      <a:srgbClr val="70AD47"/>
                    </a:solidFill>
                  </a:tcPr>
                </a:tc>
                <a:tc>
                  <a:txBody>
                    <a:bodyPr anchorCtr="0"/>
                    <a:lstStyle/>
                    <a:p>
                      <a:pPr algn="ctr"/>
                      <a:r>
                        <a:rPr sz="1600" dirty="1">
                          <a:solidFill>
                            <a:srgbClr val="FFFFFF"/>
                          </a:solidFill>
                          <a:latin typeface="Arial"/>
                        </a:rPr>
                        <a:t>Investment value (₹)</a:t>
                      </a:r>
                    </a:p>
                  </a:txBody>
                  <a:tcPr>
                    <a:solidFill>
                      <a:srgbClr val="70AD47"/>
                    </a:solidFill>
                  </a:tcPr>
                </a:tc>
                <a:tc>
                  <a:txBody>
                    <a:bodyPr anchorCtr="0"/>
                    <a:lstStyle/>
                    <a:p>
                      <a:pPr algn="ctr"/>
                      <a:r>
                        <a:rPr sz="1600" dirty="1">
                          <a:solidFill>
                            <a:srgbClr val="FFFFFF"/>
                          </a:solidFill>
                          <a:latin typeface="Arial"/>
                        </a:rPr>
                        <a:t>Market Value(₹)</a:t>
                      </a:r>
                    </a:p>
                  </a:txBody>
                  <a:tcPr>
                    <a:solidFill>
                      <a:srgbClr val="70AD47"/>
                    </a:solidFill>
                  </a:tcPr>
                </a:tc>
                <a:tc>
                  <a:txBody>
                    <a:bodyPr anchorCtr="0"/>
                    <a:lstStyle/>
                    <a:p>
                      <a:pPr algn="ctr"/>
                      <a:r>
                        <a:rPr sz="1600" dirty="1">
                          <a:solidFill>
                            <a:srgbClr val="FFFFFF"/>
                          </a:solidFill>
                          <a:latin typeface="Arial"/>
                        </a:rPr>
                        <a:t>CAGR (%)</a:t>
                      </a:r>
                    </a:p>
                  </a:txBody>
                  <a:tcPr>
                    <a:solidFill>
                      <a:srgbClr val="70AD47"/>
                    </a:solidFill>
                  </a:tcPr>
                </a:tc>
                <a:tc>
                  <a:txBody>
                    <a:bodyPr anchorCtr="0"/>
                    <a:lstStyle/>
                    <a:p>
                      <a:pPr algn="ctr"/>
                      <a:r>
                        <a:rPr sz="1600" dirty="1">
                          <a:solidFill>
                            <a:srgbClr val="FFFFFF"/>
                          </a:solidFill>
                          <a:latin typeface="Arial"/>
                        </a:rPr>
                        <a:t>Allocation (%)</a:t>
                      </a:r>
                    </a:p>
                  </a:txBody>
                  <a:tcPr>
                    <a:solidFill>
                      <a:srgbClr val="70AD47"/>
                    </a:solidFill>
                  </a:tcPr>
                </a:tc>
              </a:tr>
              <a:tr h="317500">
                <a:tc>
                  <a:txBody>
                    <a:bodyPr anchorCtr="0"/>
                    <a:lstStyle/>
                    <a:p>
                      <a:pPr algn="r"/>
                      <a:r>
                        <a:rPr sz="1600" dirty="1">
                          <a:solidFill>
                            <a:srgbClr val="000000"/>
                          </a:solidFill>
                          <a:latin typeface="Arial"/>
                        </a:rPr>
                        <a:t>1</a:t>
                      </a:r>
                    </a:p>
                  </a:txBody>
                  <a:tcPr>
                    <a:solidFill>
                      <a:srgbClr val="D5E3CF"/>
                    </a:solidFill>
                  </a:tcPr>
                </a:tc>
                <a:tc>
                  <a:txBody>
                    <a:bodyPr anchorCtr="0"/>
                    <a:lstStyle/>
                    <a:p>
                      <a:pPr algn="l"/>
                      <a:r>
                        <a:rPr sz="1600" dirty="1">
                          <a:solidFill>
                            <a:srgbClr val="000000"/>
                          </a:solidFill>
                          <a:latin typeface="Arial"/>
                        </a:rPr>
                        <a:t>Mirae Asset Focused Fund Reg (G)</a:t>
                      </a:r>
                    </a:p>
                  </a:txBody>
                  <a:tcPr>
                    <a:solidFill>
                      <a:srgbClr val="D5E3CF"/>
                    </a:solidFill>
                  </a:tcPr>
                </a:tc>
                <a:tc>
                  <a:txBody>
                    <a:bodyPr anchorCtr="0"/>
                    <a:lstStyle/>
                    <a:p>
                      <a:pPr algn="r"/>
                      <a:r>
                        <a:rPr sz="1600" dirty="1">
                          <a:solidFill>
                            <a:srgbClr val="000000"/>
                          </a:solidFill>
                          <a:latin typeface="Arial"/>
                        </a:rPr>
                        <a:t>54,703</a:t>
                      </a:r>
                    </a:p>
                  </a:txBody>
                  <a:tcPr>
                    <a:solidFill>
                      <a:srgbClr val="D5E3CF"/>
                    </a:solidFill>
                  </a:tcPr>
                </a:tc>
                <a:tc>
                  <a:txBody>
                    <a:bodyPr anchorCtr="0"/>
                    <a:lstStyle/>
                    <a:p>
                      <a:pPr algn="r"/>
                      <a:r>
                        <a:rPr sz="1600" dirty="1">
                          <a:solidFill>
                            <a:srgbClr val="000000"/>
                          </a:solidFill>
                          <a:latin typeface="Arial"/>
                        </a:rPr>
                        <a:t>1,15,795</a:t>
                      </a:r>
                    </a:p>
                  </a:txBody>
                  <a:tcPr>
                    <a:solidFill>
                      <a:srgbClr val="D5E3CF"/>
                    </a:solidFill>
                  </a:tcPr>
                </a:tc>
                <a:tc>
                  <a:txBody>
                    <a:bodyPr anchorCtr="0"/>
                    <a:lstStyle/>
                    <a:p>
                      <a:pPr algn="r"/>
                      <a:r>
                        <a:rPr sz="1600" dirty="1">
                          <a:solidFill>
                            <a:srgbClr val="000000"/>
                          </a:solidFill>
                          <a:latin typeface="Arial"/>
                        </a:rPr>
                        <a:t>15.10</a:t>
                      </a:r>
                    </a:p>
                  </a:txBody>
                  <a:tcPr>
                    <a:solidFill>
                      <a:srgbClr val="D5E3CF"/>
                    </a:solidFill>
                  </a:tcPr>
                </a:tc>
                <a:tc>
                  <a:txBody>
                    <a:bodyPr anchorCtr="0"/>
                    <a:lstStyle/>
                    <a:p>
                      <a:pPr algn="r"/>
                      <a:r>
                        <a:rPr sz="1600" dirty="1">
                          <a:solidFill>
                            <a:srgbClr val="000000"/>
                          </a:solidFill>
                          <a:latin typeface="Arial"/>
                        </a:rPr>
                        <a:t>3.78</a:t>
                      </a:r>
                    </a:p>
                  </a:txBody>
                  <a:tcPr>
                    <a:solidFill>
                      <a:srgbClr val="D5E3CF"/>
                    </a:solidFill>
                  </a:tcPr>
                </a:tc>
              </a:tr>
              <a:tr h="317500">
                <a:tc>
                  <a:txBody>
                    <a:bodyPr anchorCtr="0"/>
                    <a:lstStyle/>
                    <a:p>
                      <a:pPr algn="r"/>
                      <a:r>
                        <a:rPr sz="1600" dirty="1">
                          <a:solidFill>
                            <a:srgbClr val="000000"/>
                          </a:solidFill>
                          <a:latin typeface="Arial"/>
                        </a:rPr>
                        <a:t>2</a:t>
                      </a:r>
                    </a:p>
                  </a:txBody>
                  <a:tcPr>
                    <a:solidFill>
                      <a:srgbClr val="D5E3CF"/>
                    </a:solidFill>
                  </a:tcPr>
                </a:tc>
                <a:tc>
                  <a:txBody>
                    <a:bodyPr anchorCtr="0"/>
                    <a:lstStyle/>
                    <a:p>
                      <a:pPr algn="l"/>
                      <a:r>
                        <a:rPr sz="1600" dirty="1">
                          <a:solidFill>
                            <a:srgbClr val="000000"/>
                          </a:solidFill>
                          <a:latin typeface="Arial"/>
                        </a:rPr>
                        <a:t>Invesco India Mid Cap Fund (G)</a:t>
                      </a:r>
                    </a:p>
                  </a:txBody>
                  <a:tcPr>
                    <a:solidFill>
                      <a:srgbClr val="D5E3CF"/>
                    </a:solidFill>
                  </a:tcPr>
                </a:tc>
                <a:tc>
                  <a:txBody>
                    <a:bodyPr anchorCtr="0"/>
                    <a:lstStyle/>
                    <a:p>
                      <a:pPr algn="r"/>
                      <a:r>
                        <a:rPr sz="1600" dirty="1">
                          <a:solidFill>
                            <a:srgbClr val="000000"/>
                          </a:solidFill>
                          <a:latin typeface="Arial"/>
                        </a:rPr>
                        <a:t>3,50,200</a:t>
                      </a:r>
                    </a:p>
                  </a:txBody>
                  <a:tcPr>
                    <a:solidFill>
                      <a:srgbClr val="D5E3CF"/>
                    </a:solidFill>
                  </a:tcPr>
                </a:tc>
                <a:tc>
                  <a:txBody>
                    <a:bodyPr anchorCtr="0"/>
                    <a:lstStyle/>
                    <a:p>
                      <a:pPr algn="r"/>
                      <a:r>
                        <a:rPr sz="1600" dirty="1">
                          <a:solidFill>
                            <a:srgbClr val="000000"/>
                          </a:solidFill>
                          <a:latin typeface="Arial"/>
                        </a:rPr>
                        <a:t>7,87,257</a:t>
                      </a:r>
                    </a:p>
                  </a:txBody>
                  <a:tcPr>
                    <a:solidFill>
                      <a:srgbClr val="D5E3CF"/>
                    </a:solidFill>
                  </a:tcPr>
                </a:tc>
                <a:tc>
                  <a:txBody>
                    <a:bodyPr anchorCtr="0"/>
                    <a:lstStyle/>
                    <a:p>
                      <a:pPr algn="r"/>
                      <a:r>
                        <a:rPr sz="1600" dirty="1">
                          <a:solidFill>
                            <a:srgbClr val="000000"/>
                          </a:solidFill>
                          <a:latin typeface="Arial"/>
                        </a:rPr>
                        <a:t>21.94</a:t>
                      </a:r>
                    </a:p>
                  </a:txBody>
                  <a:tcPr>
                    <a:solidFill>
                      <a:srgbClr val="D5E3CF"/>
                    </a:solidFill>
                  </a:tcPr>
                </a:tc>
                <a:tc>
                  <a:txBody>
                    <a:bodyPr anchorCtr="0"/>
                    <a:lstStyle/>
                    <a:p>
                      <a:pPr algn="r"/>
                      <a:r>
                        <a:rPr sz="1600" dirty="1">
                          <a:solidFill>
                            <a:srgbClr val="000000"/>
                          </a:solidFill>
                          <a:latin typeface="Arial"/>
                        </a:rPr>
                        <a:t>24.18</a:t>
                      </a:r>
                    </a:p>
                  </a:txBody>
                  <a:tcPr>
                    <a:solidFill>
                      <a:srgbClr val="D5E3CF"/>
                    </a:solidFill>
                  </a:tcPr>
                </a:tc>
              </a:tr>
              <a:tr h="317500">
                <a:tc>
                  <a:txBody>
                    <a:bodyPr anchorCtr="0"/>
                    <a:lstStyle/>
                    <a:p>
                      <a:pPr algn="r"/>
                      <a:r>
                        <a:rPr sz="1600" dirty="1">
                          <a:solidFill>
                            <a:srgbClr val="000000"/>
                          </a:solidFill>
                        </a:rPr>
                        <a:t>3</a:t>
                      </a:r>
                    </a:p>
                  </a:txBody>
                  <a:tcPr>
                    <a:solidFill>
                      <a:srgbClr val="D5E3CF"/>
                    </a:solidFill>
                  </a:tcPr>
                </a:tc>
                <a:tc>
                  <a:txBody>
                    <a:bodyPr anchorCtr="0"/>
                    <a:lstStyle/>
                    <a:p>
                      <a:pPr algn="l"/>
                      <a:r>
                        <a:rPr sz="1600" dirty="1">
                          <a:solidFill>
                            <a:srgbClr val="000000"/>
                          </a:solidFill>
                        </a:rPr>
                        <a:t>Mirae Asset Large &amp; Midcap Fund Reg (G)</a:t>
                      </a:r>
                    </a:p>
                  </a:txBody>
                  <a:tcPr>
                    <a:solidFill>
                      <a:srgbClr val="D5E3CF"/>
                    </a:solidFill>
                  </a:tcPr>
                </a:tc>
                <a:tc>
                  <a:txBody>
                    <a:bodyPr anchorCtr="0"/>
                    <a:lstStyle/>
                    <a:p>
                      <a:pPr algn="r"/>
                      <a:r>
                        <a:rPr sz="1600" dirty="1">
                          <a:solidFill>
                            <a:srgbClr val="000000"/>
                          </a:solidFill>
                        </a:rPr>
                        <a:t>2,50,000</a:t>
                      </a:r>
                    </a:p>
                  </a:txBody>
                  <a:tcPr>
                    <a:solidFill>
                      <a:srgbClr val="D5E3CF"/>
                    </a:solidFill>
                  </a:tcPr>
                </a:tc>
                <a:tc>
                  <a:txBody>
                    <a:bodyPr anchorCtr="0"/>
                    <a:lstStyle/>
                    <a:p>
                      <a:pPr algn="r"/>
                      <a:r>
                        <a:rPr sz="1600" dirty="1">
                          <a:solidFill>
                            <a:srgbClr val="000000"/>
                          </a:solidFill>
                        </a:rPr>
                        <a:t>6,36,507</a:t>
                      </a:r>
                    </a:p>
                  </a:txBody>
                  <a:tcPr>
                    <a:solidFill>
                      <a:srgbClr val="D5E3CF"/>
                    </a:solidFill>
                  </a:tcPr>
                </a:tc>
                <a:tc>
                  <a:txBody>
                    <a:bodyPr anchorCtr="0"/>
                    <a:lstStyle/>
                    <a:p>
                      <a:pPr algn="r"/>
                      <a:r>
                        <a:rPr sz="1600" dirty="1">
                          <a:solidFill>
                            <a:srgbClr val="000000"/>
                          </a:solidFill>
                        </a:rPr>
                        <a:t>17.44</a:t>
                      </a:r>
                    </a:p>
                  </a:txBody>
                  <a:tcPr>
                    <a:solidFill>
                      <a:srgbClr val="D5E3CF"/>
                    </a:solidFill>
                  </a:tcPr>
                </a:tc>
                <a:tc>
                  <a:txBody>
                    <a:bodyPr anchorCtr="0"/>
                    <a:lstStyle/>
                    <a:p>
                      <a:pPr algn="r"/>
                      <a:r>
                        <a:rPr sz="1600" dirty="1">
                          <a:solidFill>
                            <a:srgbClr val="000000"/>
                          </a:solidFill>
                        </a:rPr>
                        <a:t>17.26</a:t>
                      </a:r>
                    </a:p>
                  </a:txBody>
                  <a:tcPr>
                    <a:solidFill>
                      <a:srgbClr val="D5E3CF"/>
                    </a:solidFill>
                  </a:tcPr>
                </a:tc>
              </a:tr>
              <a:tr h="317500">
                <a:tc>
                  <a:txBody>
                    <a:bodyPr anchorCtr="0"/>
                    <a:lstStyle/>
                    <a:p>
                      <a:pPr algn="r"/>
                      <a:endParaRPr sz="1600">
                        <a:solidFill>
                          <a:srgbClr val="FFFFFF"/>
                        </a:solidFill>
                      </a:endParaRPr>
                    </a:p>
                  </a:txBody>
                  <a:tcPr>
                    <a:solidFill>
                      <a:srgbClr val="70AD47"/>
                    </a:solidFill>
                  </a:tcPr>
                </a:tc>
                <a:tc>
                  <a:txBody>
                    <a:bodyPr anchorCtr="0"/>
                    <a:lstStyle/>
                    <a:p>
                      <a:pPr algn="r"/>
                      <a:r>
                        <a:rPr sz="1600" dirty="1">
                          <a:solidFill>
                            <a:srgbClr val="FFFFFF"/>
                          </a:solidFill>
                        </a:rPr>
                        <a:t>Total</a:t>
                      </a:r>
                    </a:p>
                  </a:txBody>
                  <a:tcPr>
                    <a:solidFill>
                      <a:srgbClr val="70AD47"/>
                    </a:solidFill>
                  </a:tcPr>
                </a:tc>
                <a:tc>
                  <a:txBody>
                    <a:bodyPr anchorCtr="0"/>
                    <a:lstStyle/>
                    <a:p>
                      <a:pPr algn="r"/>
                      <a:r>
                        <a:rPr sz="1600" dirty="1">
                          <a:solidFill>
                            <a:srgbClr val="FFFFFF"/>
                          </a:solidFill>
                        </a:rPr>
                        <a:t>6,54,902.84</a:t>
                      </a:r>
                    </a:p>
                  </a:txBody>
                  <a:tcPr>
                    <a:solidFill>
                      <a:srgbClr val="70AD47"/>
                    </a:solidFill>
                  </a:tcPr>
                </a:tc>
                <a:tc>
                  <a:txBody>
                    <a:bodyPr anchorCtr="0"/>
                    <a:lstStyle/>
                    <a:p>
                      <a:pPr algn="r"/>
                      <a:r>
                        <a:rPr sz="1600" dirty="1">
                          <a:solidFill>
                            <a:srgbClr val="FFFFFF"/>
                          </a:solidFill>
                        </a:rPr>
                        <a:t>15,39,558.88</a:t>
                      </a:r>
                    </a:p>
                  </a:txBody>
                  <a:tcPr>
                    <a:solidFill>
                      <a:srgbClr val="70AD47"/>
                    </a:solidFill>
                  </a:tcPr>
                </a:tc>
                <a:tc>
                  <a:txBody>
                    <a:bodyPr anchorCtr="0"/>
                    <a:lstStyle/>
                    <a:p>
                      <a:pPr algn="r"/>
                      <a:endParaRPr sz="1600">
                        <a:solidFill>
                          <a:srgbClr val="FFFFFF"/>
                        </a:solidFill>
                      </a:endParaRPr>
                    </a:p>
                  </a:txBody>
                  <a:tcPr>
                    <a:solidFill>
                      <a:srgbClr val="70AD47"/>
                    </a:solidFill>
                  </a:tcPr>
                </a:tc>
                <a:tc>
                  <a:txBody>
                    <a:bodyPr anchorCtr="0"/>
                    <a:lstStyle/>
                    <a:p>
                      <a:pPr algn="r"/>
                      <a:r>
                        <a:rPr sz="1600" dirty="1">
                          <a:solidFill>
                            <a:srgbClr val="FFFFFF"/>
                          </a:solidFill>
                        </a:rPr>
                        <a:t>45.22</a:t>
                      </a:r>
                    </a:p>
                  </a:txBody>
                  <a:tcPr>
                    <a:solidFill>
                      <a:srgbClr val="70AD47"/>
                    </a:solidFill>
                  </a:tcPr>
                </a:tc>
              </a:tr>
            </a:tbl>
          </a:graphicData>
        </a:graphic>
      </p:graphicFrame>
    </p:spTree>
  </p:cSld>
  <p:clrMapOvr>
    <a:masterClrMapping/>
  </p:clrMapOvr>
  <p:transition spd="fast"/>
  <p:timing>
    <p:tnLst>
      <p:par>
        <p:cTn id="1"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0" y="0"/>
            <a:ext cx="12700000" cy="8890000"/>
          </a:xfrm>
          <a:prstGeom prst="rect"/>
          <a:ln>
            <a:solidFill>
              <a:schemeClr val="tx2">
                <a:lumMod val="60000"/>
                <a:lumOff val="40000"/>
              </a:schemeClr>
            </a:solidFill>
          </a:ln>
        </p:spPr>
      </p:pic>
      <p:sp>
        <p:nvSpPr>
          <p:cNvPr id="3" name="New shape"/>
          <p:cNvSpPr/>
          <p:nvPr/>
        </p:nvSpPr>
        <p:spPr>
          <a:xfrm>
            <a:off x="0" y="190500"/>
            <a:ext cx="5715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dirty="1">
                <a:solidFill>
                  <a:srgbClr val="000000"/>
                </a:solidFill>
                <a:latin typeface="Arial"/>
              </a:rPr>
              <a:t>Category – Yellow Schemes</a:t>
            </a:r>
          </a:p>
        </p:txBody>
      </p:sp>
      <p:sp>
        <p:nvSpPr>
          <p:cNvPr id="4" name="New shape"/>
          <p:cNvSpPr/>
          <p:nvPr/>
        </p:nvSpPr>
        <p:spPr>
          <a:xfrm>
            <a:off x="11684000" y="8128000"/>
            <a:ext cx="635000" cy="635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FFFFFF"/>
                </a:solidFill>
                <a:latin typeface="Arial"/>
              </a:rPr>
              <a:t>18</a:t>
            </a:r>
          </a:p>
        </p:txBody>
      </p:sp>
      <p:graphicFrame>
        <p:nvGraphicFramePr>
          <p:cNvPr id="5" name="New Table"/>
          <p:cNvGraphicFramePr>
            <a:graphicFrameLocks noGrp="1"/>
          </p:cNvGraphicFramePr>
          <p:nvPr/>
        </p:nvGraphicFramePr>
        <p:xfrm>
          <a:off x="635000" y="1524000"/>
          <a:ext cx="11430000" cy="1920240"/>
        </p:xfrm>
        <a:graphic>
          <a:graphicData uri="http://schemas.openxmlformats.org/drawingml/2006/table">
            <a:tbl>
              <a:tblPr firstRow="1" bandRow="1">
                <a:tableStyleId>{5C22544A-7EE6-4342-B048-85BDC9FD1C3A}</a:tableStyleId>
              </a:tblPr>
              <a:tblGrid>
                <a:gridCol w="1016000"/>
                <a:gridCol w="5080000"/>
                <a:gridCol w="1524000"/>
                <a:gridCol w="1524000"/>
                <a:gridCol w="1016000"/>
                <a:gridCol w="1270000"/>
              </a:tblGrid>
              <a:tr h="317500">
                <a:tc>
                  <a:txBody>
                    <a:bodyPr anchorCtr="0"/>
                    <a:lstStyle/>
                    <a:p>
                      <a:pPr algn="ctr"/>
                      <a:r>
                        <a:rPr sz="1600" dirty="1">
                          <a:solidFill>
                            <a:srgbClr val="FFFFFF"/>
                          </a:solidFill>
                          <a:latin typeface="Arial"/>
                        </a:rPr>
                        <a:t>SrNo</a:t>
                      </a:r>
                    </a:p>
                  </a:txBody>
                  <a:tcPr>
                    <a:solidFill>
                      <a:srgbClr val="FFC000"/>
                    </a:solidFill>
                  </a:tcPr>
                </a:tc>
                <a:tc>
                  <a:txBody>
                    <a:bodyPr anchorCtr="0"/>
                    <a:lstStyle/>
                    <a:p>
                      <a:pPr algn="ctr"/>
                      <a:r>
                        <a:rPr sz="1600" dirty="1">
                          <a:solidFill>
                            <a:srgbClr val="FFFFFF"/>
                          </a:solidFill>
                          <a:latin typeface="Arial"/>
                        </a:rPr>
                        <a:t>Scheme</a:t>
                      </a:r>
                    </a:p>
                  </a:txBody>
                  <a:tcPr>
                    <a:solidFill>
                      <a:srgbClr val="FFC000"/>
                    </a:solidFill>
                  </a:tcPr>
                </a:tc>
                <a:tc>
                  <a:txBody>
                    <a:bodyPr anchorCtr="0"/>
                    <a:lstStyle/>
                    <a:p>
                      <a:pPr algn="ctr"/>
                      <a:r>
                        <a:rPr sz="1600" dirty="1">
                          <a:solidFill>
                            <a:srgbClr val="FFFFFF"/>
                          </a:solidFill>
                          <a:latin typeface="Arial"/>
                        </a:rPr>
                        <a:t>Investment value (₹)</a:t>
                      </a:r>
                    </a:p>
                  </a:txBody>
                  <a:tcPr>
                    <a:solidFill>
                      <a:srgbClr val="FFC000"/>
                    </a:solidFill>
                  </a:tcPr>
                </a:tc>
                <a:tc>
                  <a:txBody>
                    <a:bodyPr anchorCtr="0"/>
                    <a:lstStyle/>
                    <a:p>
                      <a:pPr algn="ctr"/>
                      <a:r>
                        <a:rPr sz="1600" dirty="1">
                          <a:solidFill>
                            <a:srgbClr val="FFFFFF"/>
                          </a:solidFill>
                          <a:latin typeface="Arial"/>
                        </a:rPr>
                        <a:t>Market Value(₹)</a:t>
                      </a:r>
                    </a:p>
                  </a:txBody>
                  <a:tcPr>
                    <a:solidFill>
                      <a:srgbClr val="FFC000"/>
                    </a:solidFill>
                  </a:tcPr>
                </a:tc>
                <a:tc>
                  <a:txBody>
                    <a:bodyPr anchorCtr="0"/>
                    <a:lstStyle/>
                    <a:p>
                      <a:pPr algn="ctr"/>
                      <a:r>
                        <a:rPr sz="1600" dirty="1">
                          <a:solidFill>
                            <a:srgbClr val="FFFFFF"/>
                          </a:solidFill>
                          <a:latin typeface="Arial"/>
                        </a:rPr>
                        <a:t>CAGR (%)</a:t>
                      </a:r>
                    </a:p>
                  </a:txBody>
                  <a:tcPr>
                    <a:solidFill>
                      <a:srgbClr val="FFC000"/>
                    </a:solidFill>
                  </a:tcPr>
                </a:tc>
                <a:tc>
                  <a:txBody>
                    <a:bodyPr anchorCtr="0"/>
                    <a:lstStyle/>
                    <a:p>
                      <a:pPr algn="ctr"/>
                      <a:r>
                        <a:rPr sz="1600" dirty="1">
                          <a:solidFill>
                            <a:srgbClr val="FFFFFF"/>
                          </a:solidFill>
                          <a:latin typeface="Arial"/>
                        </a:rPr>
                        <a:t>Allocation (%)</a:t>
                      </a:r>
                    </a:p>
                  </a:txBody>
                  <a:tcPr>
                    <a:solidFill>
                      <a:srgbClr val="FFC000"/>
                    </a:solidFill>
                  </a:tcPr>
                </a:tc>
              </a:tr>
              <a:tr h="317500">
                <a:tc>
                  <a:txBody>
                    <a:bodyPr anchorCtr="0"/>
                    <a:lstStyle/>
                    <a:p>
                      <a:pPr algn="r"/>
                      <a:r>
                        <a:rPr sz="1600" dirty="1">
                          <a:solidFill>
                            <a:srgbClr val="000000"/>
                          </a:solidFill>
                          <a:latin typeface="Arial"/>
                        </a:rPr>
                        <a:t>1</a:t>
                      </a:r>
                    </a:p>
                  </a:txBody>
                  <a:tcPr>
                    <a:solidFill>
                      <a:srgbClr val="FFE8CB"/>
                    </a:solidFill>
                  </a:tcPr>
                </a:tc>
                <a:tc>
                  <a:txBody>
                    <a:bodyPr anchorCtr="0"/>
                    <a:lstStyle/>
                    <a:p>
                      <a:pPr algn="l"/>
                      <a:r>
                        <a:rPr sz="1600" dirty="1">
                          <a:solidFill>
                            <a:srgbClr val="000000"/>
                          </a:solidFill>
                          <a:latin typeface="Arial"/>
                        </a:rPr>
                        <a:t>PGIM India Flexi Cap Fund (G)</a:t>
                      </a:r>
                    </a:p>
                  </a:txBody>
                  <a:tcPr>
                    <a:solidFill>
                      <a:srgbClr val="FFE8CB"/>
                    </a:solidFill>
                  </a:tcPr>
                </a:tc>
                <a:tc>
                  <a:txBody>
                    <a:bodyPr anchorCtr="0"/>
                    <a:lstStyle/>
                    <a:p>
                      <a:pPr algn="r"/>
                      <a:r>
                        <a:rPr sz="1600" dirty="1">
                          <a:solidFill>
                            <a:srgbClr val="000000"/>
                          </a:solidFill>
                          <a:latin typeface="Arial"/>
                        </a:rPr>
                        <a:t>4,90,000</a:t>
                      </a:r>
                    </a:p>
                  </a:txBody>
                  <a:tcPr>
                    <a:solidFill>
                      <a:srgbClr val="FFE8CB"/>
                    </a:solidFill>
                  </a:tcPr>
                </a:tc>
                <a:tc>
                  <a:txBody>
                    <a:bodyPr anchorCtr="0"/>
                    <a:lstStyle/>
                    <a:p>
                      <a:pPr algn="r"/>
                      <a:r>
                        <a:rPr sz="1600" dirty="1">
                          <a:solidFill>
                            <a:srgbClr val="000000"/>
                          </a:solidFill>
                          <a:latin typeface="Arial"/>
                        </a:rPr>
                        <a:t>6,52,834</a:t>
                      </a:r>
                    </a:p>
                  </a:txBody>
                  <a:tcPr>
                    <a:solidFill>
                      <a:srgbClr val="FFE8CB"/>
                    </a:solidFill>
                  </a:tcPr>
                </a:tc>
                <a:tc>
                  <a:txBody>
                    <a:bodyPr anchorCtr="0"/>
                    <a:lstStyle/>
                    <a:p>
                      <a:pPr algn="r"/>
                      <a:r>
                        <a:rPr sz="1600" dirty="1">
                          <a:solidFill>
                            <a:srgbClr val="000000"/>
                          </a:solidFill>
                          <a:latin typeface="Arial"/>
                        </a:rPr>
                        <a:t>13.10</a:t>
                      </a:r>
                    </a:p>
                  </a:txBody>
                  <a:tcPr>
                    <a:solidFill>
                      <a:srgbClr val="FFE8CB"/>
                    </a:solidFill>
                  </a:tcPr>
                </a:tc>
                <a:tc>
                  <a:txBody>
                    <a:bodyPr anchorCtr="0"/>
                    <a:lstStyle/>
                    <a:p>
                      <a:pPr algn="r"/>
                      <a:r>
                        <a:rPr sz="1600" dirty="1">
                          <a:solidFill>
                            <a:srgbClr val="000000"/>
                          </a:solidFill>
                          <a:latin typeface="Arial"/>
                        </a:rPr>
                        <a:t>33.84</a:t>
                      </a:r>
                    </a:p>
                  </a:txBody>
                  <a:tcPr>
                    <a:solidFill>
                      <a:srgbClr val="FFE8CB"/>
                    </a:solidFill>
                  </a:tcPr>
                </a:tc>
              </a:tr>
              <a:tr h="317500">
                <a:tc>
                  <a:txBody>
                    <a:bodyPr anchorCtr="0"/>
                    <a:lstStyle/>
                    <a:p>
                      <a:pPr algn="r"/>
                      <a:r>
                        <a:rPr sz="1600" dirty="1">
                          <a:solidFill>
                            <a:srgbClr val="000000"/>
                          </a:solidFill>
                          <a:latin typeface="Arial"/>
                        </a:rPr>
                        <a:t>2</a:t>
                      </a:r>
                    </a:p>
                  </a:txBody>
                  <a:tcPr>
                    <a:solidFill>
                      <a:srgbClr val="FFE8CB"/>
                    </a:solidFill>
                  </a:tcPr>
                </a:tc>
                <a:tc>
                  <a:txBody>
                    <a:bodyPr anchorCtr="0"/>
                    <a:lstStyle/>
                    <a:p>
                      <a:pPr algn="l"/>
                      <a:r>
                        <a:rPr sz="1600" dirty="1">
                          <a:solidFill>
                            <a:srgbClr val="000000"/>
                          </a:solidFill>
                          <a:latin typeface="Arial"/>
                        </a:rPr>
                        <a:t>HSBC Aggressive Hybrid Fund Reg (G)</a:t>
                      </a:r>
                    </a:p>
                  </a:txBody>
                  <a:tcPr>
                    <a:solidFill>
                      <a:srgbClr val="FFE8CB"/>
                    </a:solidFill>
                  </a:tcPr>
                </a:tc>
                <a:tc>
                  <a:txBody>
                    <a:bodyPr anchorCtr="0"/>
                    <a:lstStyle/>
                    <a:p>
                      <a:pPr algn="r"/>
                      <a:r>
                        <a:rPr sz="1600" dirty="1">
                          <a:solidFill>
                            <a:srgbClr val="000000"/>
                          </a:solidFill>
                          <a:latin typeface="Arial"/>
                        </a:rPr>
                        <a:t>3,02,344</a:t>
                      </a:r>
                    </a:p>
                  </a:txBody>
                  <a:tcPr>
                    <a:solidFill>
                      <a:srgbClr val="FFE8CB"/>
                    </a:solidFill>
                  </a:tcPr>
                </a:tc>
                <a:tc>
                  <a:txBody>
                    <a:bodyPr anchorCtr="0"/>
                    <a:lstStyle/>
                    <a:p>
                      <a:pPr algn="r"/>
                      <a:r>
                        <a:rPr sz="1600" dirty="1">
                          <a:solidFill>
                            <a:srgbClr val="000000"/>
                          </a:solidFill>
                          <a:latin typeface="Arial"/>
                        </a:rPr>
                        <a:t>6,00,560</a:t>
                      </a:r>
                    </a:p>
                  </a:txBody>
                  <a:tcPr>
                    <a:solidFill>
                      <a:srgbClr val="FFE8CB"/>
                    </a:solidFill>
                  </a:tcPr>
                </a:tc>
                <a:tc>
                  <a:txBody>
                    <a:bodyPr anchorCtr="0"/>
                    <a:lstStyle/>
                    <a:p>
                      <a:pPr algn="r"/>
                      <a:r>
                        <a:rPr sz="1600" dirty="1">
                          <a:solidFill>
                            <a:srgbClr val="000000"/>
                          </a:solidFill>
                          <a:latin typeface="Arial"/>
                        </a:rPr>
                        <a:t>12.37</a:t>
                      </a:r>
                    </a:p>
                  </a:txBody>
                  <a:tcPr>
                    <a:solidFill>
                      <a:srgbClr val="FFE8CB"/>
                    </a:solidFill>
                  </a:tcPr>
                </a:tc>
                <a:tc>
                  <a:txBody>
                    <a:bodyPr anchorCtr="0"/>
                    <a:lstStyle/>
                    <a:p>
                      <a:pPr algn="r"/>
                      <a:r>
                        <a:rPr sz="1600" dirty="1">
                          <a:solidFill>
                            <a:srgbClr val="000000"/>
                          </a:solidFill>
                          <a:latin typeface="Arial"/>
                        </a:rPr>
                        <a:t>20.88</a:t>
                      </a:r>
                    </a:p>
                  </a:txBody>
                  <a:tcPr>
                    <a:solidFill>
                      <a:srgbClr val="FFE8CB"/>
                    </a:solidFill>
                  </a:tcPr>
                </a:tc>
              </a:tr>
              <a:tr h="317500">
                <a:tc>
                  <a:txBody>
                    <a:bodyPr anchorCtr="0"/>
                    <a:lstStyle/>
                    <a:p>
                      <a:pPr algn="r"/>
                      <a:r>
                        <a:rPr sz="1600" dirty="1">
                          <a:solidFill>
                            <a:srgbClr val="000000"/>
                          </a:solidFill>
                        </a:rPr>
                        <a:t>3</a:t>
                      </a:r>
                    </a:p>
                  </a:txBody>
                  <a:tcPr>
                    <a:solidFill>
                      <a:srgbClr val="FFE8CB"/>
                    </a:solidFill>
                  </a:tcPr>
                </a:tc>
                <a:tc>
                  <a:txBody>
                    <a:bodyPr anchorCtr="0"/>
                    <a:lstStyle/>
                    <a:p>
                      <a:pPr algn="l"/>
                      <a:r>
                        <a:rPr sz="1600" dirty="1">
                          <a:solidFill>
                            <a:srgbClr val="000000"/>
                          </a:solidFill>
                        </a:rPr>
                        <a:t>Invesco India Liquid Fund (G)</a:t>
                      </a:r>
                    </a:p>
                  </a:txBody>
                  <a:tcPr>
                    <a:solidFill>
                      <a:srgbClr val="FFE8CB"/>
                    </a:solidFill>
                  </a:tcPr>
                </a:tc>
                <a:tc>
                  <a:txBody>
                    <a:bodyPr anchorCtr="0"/>
                    <a:lstStyle/>
                    <a:p>
                      <a:pPr algn="r"/>
                      <a:r>
                        <a:rPr sz="1600" dirty="1">
                          <a:solidFill>
                            <a:srgbClr val="000000"/>
                          </a:solidFill>
                        </a:rPr>
                        <a:t>811</a:t>
                      </a:r>
                    </a:p>
                  </a:txBody>
                  <a:tcPr>
                    <a:solidFill>
                      <a:srgbClr val="FFE8CB"/>
                    </a:solidFill>
                  </a:tcPr>
                </a:tc>
                <a:tc>
                  <a:txBody>
                    <a:bodyPr anchorCtr="0"/>
                    <a:lstStyle/>
                    <a:p>
                      <a:pPr algn="r"/>
                      <a:r>
                        <a:rPr sz="1600" dirty="1">
                          <a:solidFill>
                            <a:srgbClr val="000000"/>
                          </a:solidFill>
                        </a:rPr>
                        <a:t>997</a:t>
                      </a:r>
                    </a:p>
                  </a:txBody>
                  <a:tcPr>
                    <a:solidFill>
                      <a:srgbClr val="FFE8CB"/>
                    </a:solidFill>
                  </a:tcPr>
                </a:tc>
                <a:tc>
                  <a:txBody>
                    <a:bodyPr anchorCtr="0"/>
                    <a:lstStyle/>
                    <a:p>
                      <a:pPr algn="r"/>
                      <a:r>
                        <a:rPr sz="1600" dirty="1">
                          <a:solidFill>
                            <a:srgbClr val="000000"/>
                          </a:solidFill>
                        </a:rPr>
                        <a:t>5.99</a:t>
                      </a:r>
                    </a:p>
                  </a:txBody>
                  <a:tcPr>
                    <a:solidFill>
                      <a:srgbClr val="FFE8CB"/>
                    </a:solidFill>
                  </a:tcPr>
                </a:tc>
                <a:tc>
                  <a:txBody>
                    <a:bodyPr anchorCtr="0"/>
                    <a:lstStyle/>
                    <a:p>
                      <a:pPr algn="r"/>
                      <a:r>
                        <a:rPr sz="1600" dirty="1">
                          <a:solidFill>
                            <a:srgbClr val="000000"/>
                          </a:solidFill>
                        </a:rPr>
                        <a:t>0.06</a:t>
                      </a:r>
                    </a:p>
                  </a:txBody>
                  <a:tcPr>
                    <a:solidFill>
                      <a:srgbClr val="FFE8CB"/>
                    </a:solidFill>
                  </a:tcPr>
                </a:tc>
              </a:tr>
              <a:tr h="317500">
                <a:tc>
                  <a:txBody>
                    <a:bodyPr anchorCtr="0"/>
                    <a:lstStyle/>
                    <a:p>
                      <a:pPr algn="r"/>
                      <a:endParaRPr sz="1600">
                        <a:solidFill>
                          <a:srgbClr val="FFFFFF"/>
                        </a:solidFill>
                      </a:endParaRPr>
                    </a:p>
                  </a:txBody>
                  <a:tcPr>
                    <a:solidFill>
                      <a:srgbClr val="FFC000"/>
                    </a:solidFill>
                  </a:tcPr>
                </a:tc>
                <a:tc>
                  <a:txBody>
                    <a:bodyPr anchorCtr="0"/>
                    <a:lstStyle/>
                    <a:p>
                      <a:pPr algn="r"/>
                      <a:r>
                        <a:rPr sz="1600" dirty="1">
                          <a:solidFill>
                            <a:srgbClr val="FFFFFF"/>
                          </a:solidFill>
                        </a:rPr>
                        <a:t>Total</a:t>
                      </a:r>
                    </a:p>
                  </a:txBody>
                  <a:tcPr>
                    <a:solidFill>
                      <a:srgbClr val="FFC000"/>
                    </a:solidFill>
                  </a:tcPr>
                </a:tc>
                <a:tc>
                  <a:txBody>
                    <a:bodyPr anchorCtr="0"/>
                    <a:lstStyle/>
                    <a:p>
                      <a:pPr algn="r"/>
                      <a:r>
                        <a:rPr sz="1600" dirty="1">
                          <a:solidFill>
                            <a:srgbClr val="FFFFFF"/>
                          </a:solidFill>
                        </a:rPr>
                        <a:t>7,93,155.48</a:t>
                      </a:r>
                    </a:p>
                  </a:txBody>
                  <a:tcPr>
                    <a:solidFill>
                      <a:srgbClr val="FFC000"/>
                    </a:solidFill>
                  </a:tcPr>
                </a:tc>
                <a:tc>
                  <a:txBody>
                    <a:bodyPr anchorCtr="0"/>
                    <a:lstStyle/>
                    <a:p>
                      <a:pPr algn="r"/>
                      <a:r>
                        <a:rPr sz="1600" dirty="1">
                          <a:solidFill>
                            <a:srgbClr val="FFFFFF"/>
                          </a:solidFill>
                        </a:rPr>
                        <a:t>12,54,390.97</a:t>
                      </a:r>
                    </a:p>
                  </a:txBody>
                  <a:tcPr>
                    <a:solidFill>
                      <a:srgbClr val="FFC000"/>
                    </a:solidFill>
                  </a:tcPr>
                </a:tc>
                <a:tc>
                  <a:txBody>
                    <a:bodyPr anchorCtr="0"/>
                    <a:lstStyle/>
                    <a:p>
                      <a:pPr algn="r"/>
                      <a:endParaRPr sz="1600">
                        <a:solidFill>
                          <a:srgbClr val="FFFFFF"/>
                        </a:solidFill>
                      </a:endParaRPr>
                    </a:p>
                  </a:txBody>
                  <a:tcPr>
                    <a:solidFill>
                      <a:srgbClr val="FFC000"/>
                    </a:solidFill>
                  </a:tcPr>
                </a:tc>
                <a:tc>
                  <a:txBody>
                    <a:bodyPr anchorCtr="0"/>
                    <a:lstStyle/>
                    <a:p>
                      <a:pPr algn="r"/>
                      <a:r>
                        <a:rPr sz="1600" dirty="1">
                          <a:solidFill>
                            <a:srgbClr val="FFFFFF"/>
                          </a:solidFill>
                        </a:rPr>
                        <a:t>54.78</a:t>
                      </a:r>
                    </a:p>
                  </a:txBody>
                  <a:tcPr>
                    <a:solidFill>
                      <a:srgbClr val="FFC000"/>
                    </a:solidFill>
                  </a:tcPr>
                </a:tc>
              </a:tr>
            </a:tbl>
          </a:graphicData>
        </a:graphic>
      </p:graphicFrame>
    </p:spTree>
  </p:cSld>
  <p:clrMapOvr>
    <a:masterClrMapping/>
  </p:clrMapOvr>
  <p:transition spd="fast"/>
  <p:timing>
    <p:tnLst>
      <p:par>
        <p:cTn id="1"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0" y="0"/>
            <a:ext cx="12700000" cy="8890000"/>
          </a:xfrm>
          <a:prstGeom prst="rect"/>
          <a:ln>
            <a:solidFill>
              <a:schemeClr val="tx2">
                <a:lumMod val="60000"/>
                <a:lumOff val="40000"/>
              </a:schemeClr>
            </a:solidFill>
          </a:ln>
        </p:spPr>
      </p:pic>
      <p:sp>
        <p:nvSpPr>
          <p:cNvPr id="3" name="New shape"/>
          <p:cNvSpPr/>
          <p:nvPr/>
        </p:nvSpPr>
        <p:spPr>
          <a:xfrm>
            <a:off x="0" y="190500"/>
            <a:ext cx="5715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dirty="1">
                <a:solidFill>
                  <a:srgbClr val="000000"/>
                </a:solidFill>
                <a:latin typeface="Arial"/>
              </a:rPr>
              <a:t>Category – Red Schemes</a:t>
            </a:r>
          </a:p>
        </p:txBody>
      </p:sp>
      <p:sp>
        <p:nvSpPr>
          <p:cNvPr id="4" name="New shape"/>
          <p:cNvSpPr/>
          <p:nvPr/>
        </p:nvSpPr>
        <p:spPr>
          <a:xfrm>
            <a:off x="11684000" y="8128000"/>
            <a:ext cx="635000" cy="635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FFFFFF"/>
                </a:solidFill>
                <a:latin typeface="Arial"/>
              </a:rPr>
              <a:t>19</a:t>
            </a:r>
          </a:p>
        </p:txBody>
      </p:sp>
      <p:graphicFrame>
        <p:nvGraphicFramePr>
          <p:cNvPr id="5" name="New Table"/>
          <p:cNvGraphicFramePr>
            <a:graphicFrameLocks noGrp="1"/>
          </p:cNvGraphicFramePr>
          <p:nvPr/>
        </p:nvGraphicFramePr>
        <p:xfrm>
          <a:off x="635000" y="1524000"/>
          <a:ext cx="11430000" cy="914400"/>
        </p:xfrm>
        <a:graphic>
          <a:graphicData uri="http://schemas.openxmlformats.org/drawingml/2006/table">
            <a:tbl>
              <a:tblPr firstRow="1" bandRow="1">
                <a:tableStyleId>{5C22544A-7EE6-4342-B048-85BDC9FD1C3A}</a:tableStyleId>
              </a:tblPr>
              <a:tblGrid>
                <a:gridCol w="1016000"/>
                <a:gridCol w="5080000"/>
                <a:gridCol w="1524000"/>
                <a:gridCol w="1524000"/>
                <a:gridCol w="1016000"/>
                <a:gridCol w="1270000"/>
              </a:tblGrid>
              <a:tr h="317500">
                <a:tc>
                  <a:txBody>
                    <a:bodyPr anchorCtr="0"/>
                    <a:lstStyle/>
                    <a:p>
                      <a:pPr algn="ctr"/>
                      <a:r>
                        <a:rPr sz="1600" dirty="1">
                          <a:solidFill>
                            <a:srgbClr val="FFFFFF"/>
                          </a:solidFill>
                        </a:rPr>
                        <a:t>SrNo</a:t>
                      </a:r>
                    </a:p>
                  </a:txBody>
                  <a:tcPr>
                    <a:solidFill>
                      <a:srgbClr val="ED7D31"/>
                    </a:solidFill>
                  </a:tcPr>
                </a:tc>
                <a:tc>
                  <a:txBody>
                    <a:bodyPr anchorCtr="0"/>
                    <a:lstStyle/>
                    <a:p>
                      <a:pPr algn="ctr"/>
                      <a:r>
                        <a:rPr sz="1600" dirty="1">
                          <a:solidFill>
                            <a:srgbClr val="FFFFFF"/>
                          </a:solidFill>
                        </a:rPr>
                        <a:t>Scheme</a:t>
                      </a:r>
                    </a:p>
                  </a:txBody>
                  <a:tcPr>
                    <a:solidFill>
                      <a:srgbClr val="ED7D31"/>
                    </a:solidFill>
                  </a:tcPr>
                </a:tc>
                <a:tc>
                  <a:txBody>
                    <a:bodyPr anchorCtr="0"/>
                    <a:lstStyle/>
                    <a:p>
                      <a:pPr algn="ctr"/>
                      <a:r>
                        <a:rPr sz="1600" dirty="1">
                          <a:solidFill>
                            <a:srgbClr val="FFFFFF"/>
                          </a:solidFill>
                        </a:rPr>
                        <a:t>Investment value (₹)</a:t>
                      </a:r>
                    </a:p>
                  </a:txBody>
                  <a:tcPr>
                    <a:solidFill>
                      <a:srgbClr val="ED7D31"/>
                    </a:solidFill>
                  </a:tcPr>
                </a:tc>
                <a:tc>
                  <a:txBody>
                    <a:bodyPr anchorCtr="0"/>
                    <a:lstStyle/>
                    <a:p>
                      <a:pPr algn="ctr"/>
                      <a:r>
                        <a:rPr sz="1600" dirty="1">
                          <a:solidFill>
                            <a:srgbClr val="FFFFFF"/>
                          </a:solidFill>
                        </a:rPr>
                        <a:t>Market Value(₹)</a:t>
                      </a:r>
                    </a:p>
                  </a:txBody>
                  <a:tcPr>
                    <a:solidFill>
                      <a:srgbClr val="ED7D31"/>
                    </a:solidFill>
                  </a:tcPr>
                </a:tc>
                <a:tc>
                  <a:txBody>
                    <a:bodyPr anchorCtr="0"/>
                    <a:lstStyle/>
                    <a:p>
                      <a:pPr algn="ctr"/>
                      <a:r>
                        <a:rPr sz="1600" dirty="1">
                          <a:solidFill>
                            <a:srgbClr val="FFFFFF"/>
                          </a:solidFill>
                        </a:rPr>
                        <a:t>CAGR (%)</a:t>
                      </a:r>
                    </a:p>
                  </a:txBody>
                  <a:tcPr>
                    <a:solidFill>
                      <a:srgbClr val="ED7D31"/>
                    </a:solidFill>
                  </a:tcPr>
                </a:tc>
                <a:tc>
                  <a:txBody>
                    <a:bodyPr anchorCtr="0"/>
                    <a:lstStyle/>
                    <a:p>
                      <a:pPr algn="ctr"/>
                      <a:r>
                        <a:rPr sz="1600" dirty="1">
                          <a:solidFill>
                            <a:srgbClr val="FFFFFF"/>
                          </a:solidFill>
                        </a:rPr>
                        <a:t>Allocation (%)</a:t>
                      </a:r>
                    </a:p>
                  </a:txBody>
                  <a:tcPr>
                    <a:solidFill>
                      <a:srgbClr val="ED7D31"/>
                    </a:solidFill>
                  </a:tcPr>
                </a:tc>
              </a:tr>
              <a:tr h="317500">
                <a:tc>
                  <a:txBody>
                    <a:bodyPr anchorCtr="0"/>
                    <a:lstStyle/>
                    <a:p>
                      <a:pPr algn="r"/>
                      <a:endParaRPr sz="1600">
                        <a:solidFill>
                          <a:srgbClr val="FFFFFF"/>
                        </a:solidFill>
                      </a:endParaRPr>
                    </a:p>
                  </a:txBody>
                  <a:tcPr>
                    <a:solidFill>
                      <a:srgbClr val="ED7D31"/>
                    </a:solidFill>
                  </a:tcPr>
                </a:tc>
                <a:tc>
                  <a:txBody>
                    <a:bodyPr anchorCtr="0"/>
                    <a:lstStyle/>
                    <a:p>
                      <a:pPr algn="r"/>
                      <a:r>
                        <a:rPr sz="1600" dirty="1">
                          <a:solidFill>
                            <a:srgbClr val="FFFFFF"/>
                          </a:solidFill>
                        </a:rPr>
                        <a:t>Total</a:t>
                      </a:r>
                    </a:p>
                  </a:txBody>
                  <a:tcPr>
                    <a:solidFill>
                      <a:srgbClr val="ED7D31"/>
                    </a:solidFill>
                  </a:tcPr>
                </a:tc>
                <a:tc>
                  <a:txBody>
                    <a:bodyPr anchorCtr="0"/>
                    <a:lstStyle/>
                    <a:p>
                      <a:pPr algn="r"/>
                      <a:r>
                        <a:rPr sz="1600" dirty="1">
                          <a:solidFill>
                            <a:srgbClr val="FFFFFF"/>
                          </a:solidFill>
                        </a:rPr>
                        <a:t>0.00</a:t>
                      </a:r>
                    </a:p>
                  </a:txBody>
                  <a:tcPr>
                    <a:solidFill>
                      <a:srgbClr val="ED7D31"/>
                    </a:solidFill>
                  </a:tcPr>
                </a:tc>
                <a:tc>
                  <a:txBody>
                    <a:bodyPr anchorCtr="0"/>
                    <a:lstStyle/>
                    <a:p>
                      <a:pPr algn="r"/>
                      <a:r>
                        <a:rPr sz="1600" dirty="1">
                          <a:solidFill>
                            <a:srgbClr val="FFFFFF"/>
                          </a:solidFill>
                        </a:rPr>
                        <a:t>0.00</a:t>
                      </a:r>
                    </a:p>
                  </a:txBody>
                  <a:tcPr>
                    <a:solidFill>
                      <a:srgbClr val="ED7D31"/>
                    </a:solidFill>
                  </a:tcPr>
                </a:tc>
                <a:tc>
                  <a:txBody>
                    <a:bodyPr anchorCtr="0"/>
                    <a:lstStyle/>
                    <a:p>
                      <a:pPr algn="r"/>
                      <a:endParaRPr sz="1600">
                        <a:solidFill>
                          <a:srgbClr val="FFFFFF"/>
                        </a:solidFill>
                      </a:endParaRPr>
                    </a:p>
                  </a:txBody>
                  <a:tcPr>
                    <a:solidFill>
                      <a:srgbClr val="ED7D31"/>
                    </a:solidFill>
                  </a:tcPr>
                </a:tc>
                <a:tc>
                  <a:txBody>
                    <a:bodyPr anchorCtr="0"/>
                    <a:lstStyle/>
                    <a:p>
                      <a:pPr algn="r"/>
                      <a:r>
                        <a:rPr sz="1600" dirty="1">
                          <a:solidFill>
                            <a:srgbClr val="FFFFFF"/>
                          </a:solidFill>
                        </a:rPr>
                        <a:t>.00</a:t>
                      </a:r>
                    </a:p>
                  </a:txBody>
                  <a:tcPr>
                    <a:solidFill>
                      <a:srgbClr val="ED7D31"/>
                    </a:solidFill>
                  </a:tcPr>
                </a:tc>
              </a:tr>
            </a:tbl>
          </a:graphicData>
        </a:graphic>
      </p:graphicFrame>
    </p:spTree>
  </p:cSld>
  <p:clrMapOvr>
    <a:masterClrMapping/>
  </p:clrMapOvr>
  <p:transition spd="fast"/>
  <p:timing>
    <p:tnLst>
      <p:par>
        <p:cTn id="1"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0" y="0"/>
            <a:ext cx="12700000" cy="8890000"/>
          </a:xfrm>
          <a:prstGeom prst="rect"/>
          <a:ln>
            <a:solidFill>
              <a:schemeClr val="tx2">
                <a:lumMod val="60000"/>
                <a:lumOff val="40000"/>
              </a:schemeClr>
            </a:solidFill>
          </a:ln>
        </p:spPr>
      </p:pic>
      <p:sp>
        <p:nvSpPr>
          <p:cNvPr id="3" name="New shape"/>
          <p:cNvSpPr/>
          <p:nvPr/>
        </p:nvSpPr>
        <p:spPr>
          <a:xfrm>
            <a:off x="0" y="190500"/>
            <a:ext cx="5715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dirty="1">
                <a:solidFill>
                  <a:srgbClr val="000000"/>
                </a:solidFill>
                <a:latin typeface="Arial"/>
              </a:rPr>
              <a:t>Value Pyramid</a:t>
            </a:r>
          </a:p>
        </p:txBody>
      </p:sp>
      <p:sp>
        <p:nvSpPr>
          <p:cNvPr id="4" name="New shape"/>
          <p:cNvSpPr/>
          <p:nvPr/>
        </p:nvSpPr>
        <p:spPr>
          <a:xfrm>
            <a:off x="11684000" y="8128000"/>
            <a:ext cx="635000" cy="635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FFFFFF"/>
                </a:solidFill>
                <a:latin typeface="Arial"/>
              </a:rPr>
              <a:t>2</a:t>
            </a:r>
          </a:p>
        </p:txBody>
      </p:sp>
      <p:pic>
        <p:nvPicPr>
          <p:cNvPr id="5" name="New picture"/>
          <p:cNvPicPr/>
          <p:nvPr/>
        </p:nvPicPr>
        <p:blipFill>
          <a:blip r:embed="rId3"/>
          <a:srcRect/>
          <a:stretch>
            <a:fillRect/>
          </a:stretch>
        </p:blipFill>
        <p:spPr>
          <a:xfrm>
            <a:off x="1270000" y="1270000"/>
            <a:ext cx="8890000" cy="7620000"/>
          </a:xfrm>
          <a:prstGeom prst="rect"/>
          <a:ln>
            <a:solidFill>
              <a:schemeClr val="tx2">
                <a:lumMod val="60000"/>
                <a:lumOff val="40000"/>
              </a:schemeClr>
            </a:solidFill>
          </a:ln>
        </p:spPr>
      </p:pic>
      <p:sp>
        <p:nvSpPr>
          <p:cNvPr id="6" name="New shape"/>
          <p:cNvSpPr/>
          <p:nvPr/>
        </p:nvSpPr>
        <p:spPr>
          <a:xfrm>
            <a:off x="4445000" y="4318000"/>
            <a:ext cx="2540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solidFill>
                <a:srgbClr val="000000"/>
              </a:solidFill>
              <a:latin typeface="Arial"/>
            </a:endParaRPr>
          </a:p>
        </p:txBody>
      </p:sp>
    </p:spTree>
  </p:cSld>
  <p:clrMapOvr>
    <a:masterClrMapping/>
  </p:clrMapOvr>
  <p:transition spd="fast"/>
  <p:timing>
    <p:tnLst>
      <p:par>
        <p:cTn id="1"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0" y="0"/>
            <a:ext cx="12700000" cy="8890000"/>
          </a:xfrm>
          <a:prstGeom prst="rect"/>
          <a:ln>
            <a:solidFill>
              <a:schemeClr val="tx2">
                <a:lumMod val="60000"/>
                <a:lumOff val="40000"/>
              </a:schemeClr>
            </a:solidFill>
          </a:ln>
        </p:spPr>
      </p:pic>
      <p:sp>
        <p:nvSpPr>
          <p:cNvPr id="3" name="New shape"/>
          <p:cNvSpPr/>
          <p:nvPr/>
        </p:nvSpPr>
        <p:spPr>
          <a:xfrm>
            <a:off x="0" y="190500"/>
            <a:ext cx="5715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endParaRPr lang="en-US">
              <a:solidFill>
                <a:srgbClr val="000000"/>
              </a:solidFill>
              <a:latin typeface="Arial"/>
            </a:endParaRPr>
          </a:p>
        </p:txBody>
      </p:sp>
      <p:sp>
        <p:nvSpPr>
          <p:cNvPr id="4" name="New shape"/>
          <p:cNvSpPr/>
          <p:nvPr/>
        </p:nvSpPr>
        <p:spPr>
          <a:xfrm>
            <a:off x="11684000" y="8128000"/>
            <a:ext cx="635000" cy="635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FFFFFF"/>
                </a:solidFill>
                <a:latin typeface="Arial"/>
              </a:rPr>
              <a:t>20</a:t>
            </a:r>
          </a:p>
        </p:txBody>
      </p:sp>
      <p:sp>
        <p:nvSpPr>
          <p:cNvPr id="5" name="New shape"/>
          <p:cNvSpPr/>
          <p:nvPr/>
        </p:nvSpPr>
        <p:spPr>
          <a:xfrm>
            <a:off x="254000" y="1016000"/>
            <a:ext cx="12700000" cy="1270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endParaRPr lang="en-US" sz="5400">
              <a:solidFill>
                <a:srgbClr val="000000"/>
              </a:solidFill>
              <a:latin typeface="Arial"/>
            </a:endParaRPr>
          </a:p>
        </p:txBody>
      </p:sp>
      <p:sp>
        <p:nvSpPr>
          <p:cNvPr id="6" name="New shape"/>
          <p:cNvSpPr/>
          <p:nvPr/>
        </p:nvSpPr>
        <p:spPr>
          <a:xfrm>
            <a:off x="254000" y="3492500"/>
            <a:ext cx="12700000" cy="1270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1">
                <a:solidFill>
                  <a:srgbClr val="70AD47"/>
                </a:solidFill>
                <a:latin typeface="Arial"/>
              </a:rPr>
              <a:t>Thank You!</a:t>
            </a:r>
          </a:p>
        </p:txBody>
      </p:sp>
      <p:sp>
        <p:nvSpPr>
          <p:cNvPr id="7" name="New shape"/>
          <p:cNvSpPr/>
          <p:nvPr/>
        </p:nvSpPr>
        <p:spPr>
          <a:xfrm>
            <a:off x="254000" y="6350000"/>
            <a:ext cx="10160000" cy="889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sz="3200">
              <a:solidFill>
                <a:srgbClr val="000000"/>
              </a:solidFill>
              <a:latin typeface="Arial"/>
            </a:endParaRPr>
          </a:p>
        </p:txBody>
      </p:sp>
    </p:spTree>
  </p:cSld>
  <p:clrMapOvr>
    <a:masterClrMapping/>
  </p:clrMapOvr>
  <p:transition spd="fast"/>
  <p:timing>
    <p:tnLst>
      <p:par>
        <p:cTn id="1"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0" y="0"/>
            <a:ext cx="12700000" cy="8890000"/>
          </a:xfrm>
          <a:prstGeom prst="rect"/>
          <a:ln>
            <a:solidFill>
              <a:schemeClr val="tx2">
                <a:lumMod val="60000"/>
                <a:lumOff val="40000"/>
              </a:schemeClr>
            </a:solidFill>
          </a:ln>
        </p:spPr>
      </p:pic>
      <p:sp>
        <p:nvSpPr>
          <p:cNvPr id="3" name="New shape"/>
          <p:cNvSpPr/>
          <p:nvPr/>
        </p:nvSpPr>
        <p:spPr>
          <a:xfrm>
            <a:off x="0" y="190500"/>
            <a:ext cx="5715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dirty="1">
                <a:solidFill>
                  <a:srgbClr val="000000"/>
                </a:solidFill>
                <a:latin typeface="Arial"/>
              </a:rPr>
              <a:t>Disclaimer</a:t>
            </a:r>
          </a:p>
        </p:txBody>
      </p:sp>
      <p:sp>
        <p:nvSpPr>
          <p:cNvPr id="4" name="New shape"/>
          <p:cNvSpPr/>
          <p:nvPr/>
        </p:nvSpPr>
        <p:spPr>
          <a:xfrm>
            <a:off x="11684000" y="8128000"/>
            <a:ext cx="635000" cy="635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FFFFFF"/>
                </a:solidFill>
                <a:latin typeface="Arial"/>
              </a:rPr>
              <a:t>21</a:t>
            </a:r>
          </a:p>
        </p:txBody>
      </p:sp>
      <p:sp>
        <p:nvSpPr>
          <p:cNvPr id="5" name="New shape"/>
          <p:cNvSpPr/>
          <p:nvPr/>
        </p:nvSpPr>
        <p:spPr>
          <a:xfrm>
            <a:off x="254000" y="1905000"/>
            <a:ext cx="11430000" cy="1270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200" dirty="1">
                <a:solidFill>
                  <a:srgbClr val="000000"/>
                </a:solidFill>
                <a:latin typeface="Arial"/>
              </a:rPr>
              <a:t>Risk factors: Mutual funds, like securities investments, are subject to market and other risks and there can be no assurance that the Schemes' objectives will be achieved. As with any investment in securities, the NAV of Units issued under the Schemes can go up or down depending on the factors and forces affecting capital markets. The NAV of the Schemes' Units may be affected by changes in the general level of interest rates. The past performance of the mutual funds managed by the Sponsors and their affiliates/associates is not necessarily indicative of the future performance of the Schemes. Investors in the Schemes are not being offered a guaranteed or assured rate of return The liquidity of the Scheme's investments may be restricted by trading volumes, settlement periods and transfer procedures. In the event of an inordinately large number of redemption requests or of a restructuring of either of the Scheme's portfolios, the time taken by the Fund for redemption of Units may become significant. Please see 'Risk Factors and Special Considerations' and 'Right to Limit Redemptions' in the Offer Documents. The liquidity &amp; valuation of the Schemes' investments due to its holdings of unlisted securities may be affected if they have to be sold prior to their target da.  Consequently, the NAV of the Scheme is linked to the equity performance of such companies and may be more volatile than a more diversified portfolio of equities. Please refer to the Standard Offer Documents of the relevant scheme before investing. </a:t>
            </a:r>
          </a:p>
        </p:txBody>
      </p:sp>
      <p:sp>
        <p:nvSpPr>
          <p:cNvPr id="6" name="New shape"/>
          <p:cNvSpPr/>
          <p:nvPr/>
        </p:nvSpPr>
        <p:spPr>
          <a:xfrm>
            <a:off x="254000" y="3810000"/>
            <a:ext cx="11430000" cy="1270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200" dirty="1">
                <a:solidFill>
                  <a:srgbClr val="000000"/>
                </a:solidFill>
                <a:latin typeface="Arial"/>
              </a:rPr>
              <a:t>This material is for your private information alone. The information herein has been obtained from various sources and there is no guarantee of its accuracy or completeness. The information or any opinion expressed here is not authorized for use as an offer for sale or a solicitation of an offer to buy Units of the Fund. No part of this material may be copied or duplicated in any form by any, means or redistributed. Investments in Mutual Funds inherently involve risks. Please seek financial advice regarding the appropriateness of investing in any securities or investment strategies discussed or recommended here as statements regarding future prospects may not be realized. Statements and other information herein are as dated and are subject to change.</a:t>
            </a:r>
          </a:p>
        </p:txBody>
      </p:sp>
      <p:sp>
        <p:nvSpPr>
          <p:cNvPr id="7" name="New shape"/>
          <p:cNvSpPr/>
          <p:nvPr/>
        </p:nvSpPr>
        <p:spPr>
          <a:xfrm>
            <a:off x="254000" y="5080000"/>
            <a:ext cx="11430000" cy="1270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200" dirty="1">
                <a:solidFill>
                  <a:srgbClr val="000000"/>
                </a:solidFill>
                <a:latin typeface="Arial"/>
              </a:rPr>
              <a:t>This communication is confidential and intended solely for the addressee. Any non-addressee must not read, use, disclose or disseminate the same and should inform the sender of its receipt.E-mail is an informal method of communication and is subject to possible data corruption or transmission interference/error.Naik Investment is unable to exercise control over the contents of transmissions via the Internet and hereby excludes any liability for the quality, completeness or accuracy of any such contents and its transmission, reception, storage or reliance or use.We do not guarantee the security of any information electronically transmitted and are not liable for the proper and complete transmission of the information contained in this communication, nor for any delay in -its receipt. The use of email for any illegal purpose or for any purpose other than as permitted by us is strictly prohibited and such use may result in disciplinary and legal action.</a:t>
            </a:r>
          </a:p>
        </p:txBody>
      </p:sp>
    </p:spTree>
  </p:cSld>
  <p:clrMapOvr>
    <a:masterClrMapping/>
  </p:clrMapOvr>
  <p:transition spd="fast"/>
  <p:timing>
    <p:tnLst>
      <p:par>
        <p:cTn id="1"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0" y="0"/>
            <a:ext cx="12700000" cy="8890000"/>
          </a:xfrm>
          <a:prstGeom prst="rect"/>
          <a:ln>
            <a:solidFill>
              <a:schemeClr val="tx2">
                <a:lumMod val="60000"/>
                <a:lumOff val="40000"/>
              </a:schemeClr>
            </a:solidFill>
          </a:ln>
        </p:spPr>
      </p:pic>
      <p:sp>
        <p:nvSpPr>
          <p:cNvPr id="3" name="New shape"/>
          <p:cNvSpPr/>
          <p:nvPr/>
        </p:nvSpPr>
        <p:spPr>
          <a:xfrm>
            <a:off x="0" y="190500"/>
            <a:ext cx="5715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dirty="1">
                <a:solidFill>
                  <a:srgbClr val="000000"/>
                </a:solidFill>
                <a:latin typeface="Arial"/>
              </a:rPr>
              <a:t>Portfolio from 01-04-2023 To 31-03-2024</a:t>
            </a:r>
          </a:p>
        </p:txBody>
      </p:sp>
      <p:sp>
        <p:nvSpPr>
          <p:cNvPr id="4" name="New shape"/>
          <p:cNvSpPr/>
          <p:nvPr/>
        </p:nvSpPr>
        <p:spPr>
          <a:xfrm>
            <a:off x="11684000" y="8128000"/>
            <a:ext cx="635000" cy="635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FFFFFF"/>
                </a:solidFill>
                <a:latin typeface="Arial"/>
              </a:rPr>
              <a:t>3</a:t>
            </a:r>
          </a:p>
        </p:txBody>
      </p:sp>
      <p:graphicFrame>
        <p:nvGraphicFramePr>
          <p:cNvPr id="5" name="New Table"/>
          <p:cNvGraphicFramePr>
            <a:graphicFrameLocks noGrp="1"/>
          </p:cNvGraphicFramePr>
          <p:nvPr/>
        </p:nvGraphicFramePr>
        <p:xfrm>
          <a:off x="1270000" y="1524000"/>
          <a:ext cx="10160000" cy="4206240"/>
        </p:xfrm>
        <a:graphic>
          <a:graphicData uri="http://schemas.openxmlformats.org/drawingml/2006/table">
            <a:tbl>
              <a:tblPr firstRow="1" bandRow="1"/>
              <a:tblGrid>
                <a:gridCol w="2540000"/>
                <a:gridCol w="1905000"/>
                <a:gridCol w="1905000"/>
                <a:gridCol w="1905000"/>
                <a:gridCol w="1905000"/>
              </a:tblGrid>
              <a:tr h="190500">
                <a:tc>
                  <a:txBody>
                    <a:bodyPr anchorCtr="0"/>
                    <a:lstStyle/>
                    <a:p>
                      <a:pPr algn="ctr"/>
                      <a:endParaRPr>
                        <a:solidFill>
                          <a:srgbClr val="FFFFFF"/>
                        </a:solidFill>
                      </a:endParaRPr>
                    </a:p>
                  </a:txBody>
                  <a:tcPr>
                    <a:solidFill>
                      <a:srgbClr val="008000"/>
                    </a:solidFill>
                  </a:tcPr>
                </a:tc>
                <a:tc>
                  <a:txBody>
                    <a:bodyPr anchorCtr="0"/>
                    <a:lstStyle/>
                    <a:p>
                      <a:pPr algn="ctr"/>
                      <a:r>
                        <a:rPr dirty="1">
                          <a:solidFill>
                            <a:srgbClr val="FFFFFF"/>
                          </a:solidFill>
                        </a:rPr>
                        <a:t>Equity</a:t>
                      </a:r>
                    </a:p>
                  </a:txBody>
                  <a:tcPr>
                    <a:solidFill>
                      <a:srgbClr val="008000"/>
                    </a:solidFill>
                  </a:tcPr>
                </a:tc>
                <a:tc>
                  <a:txBody>
                    <a:bodyPr anchorCtr="0"/>
                    <a:lstStyle/>
                    <a:p>
                      <a:pPr algn="ctr"/>
                      <a:r>
                        <a:rPr dirty="1">
                          <a:solidFill>
                            <a:srgbClr val="FFFFFF"/>
                          </a:solidFill>
                        </a:rPr>
                        <a:t>Hybrid</a:t>
                      </a:r>
                    </a:p>
                  </a:txBody>
                  <a:tcPr>
                    <a:solidFill>
                      <a:srgbClr val="008000"/>
                    </a:solidFill>
                  </a:tcPr>
                </a:tc>
                <a:tc>
                  <a:txBody>
                    <a:bodyPr anchorCtr="0"/>
                    <a:lstStyle/>
                    <a:p>
                      <a:pPr algn="ctr"/>
                      <a:r>
                        <a:rPr dirty="1">
                          <a:solidFill>
                            <a:srgbClr val="FFFFFF"/>
                          </a:solidFill>
                        </a:rPr>
                        <a:t>Debt &amp; Others</a:t>
                      </a:r>
                    </a:p>
                  </a:txBody>
                  <a:tcPr>
                    <a:solidFill>
                      <a:srgbClr val="008000"/>
                    </a:solidFill>
                  </a:tcPr>
                </a:tc>
                <a:tc>
                  <a:txBody>
                    <a:bodyPr anchorCtr="0"/>
                    <a:lstStyle/>
                    <a:p>
                      <a:pPr algn="ctr"/>
                      <a:r>
                        <a:rPr dirty="1">
                          <a:solidFill>
                            <a:srgbClr val="FFFFFF"/>
                          </a:solidFill>
                        </a:rPr>
                        <a:t>Total</a:t>
                      </a:r>
                    </a:p>
                  </a:txBody>
                  <a:tcPr>
                    <a:solidFill>
                      <a:srgbClr val="008000"/>
                    </a:solidFill>
                  </a:tcPr>
                </a:tc>
              </a:tr>
              <a:tr h="190500">
                <a:tc>
                  <a:txBody>
                    <a:bodyPr anchorCtr="0"/>
                    <a:lstStyle/>
                    <a:p>
                      <a:pPr algn="l"/>
                      <a:r>
                        <a:rPr dirty="1">
                          <a:solidFill>
                            <a:srgbClr val="FFFF00"/>
                          </a:solidFill>
                          <a:latin typeface="Arial Narrow"/>
                        </a:rPr>
                        <a:t>Opening Balance :</a:t>
                      </a:r>
                    </a:p>
                  </a:txBody>
                  <a:tcPr>
                    <a:solidFill>
                      <a:srgbClr val="0066CC"/>
                    </a:solidFill>
                  </a:tcPr>
                </a:tc>
                <a:tc>
                  <a:txBody>
                    <a:bodyPr anchorCtr="0"/>
                    <a:lstStyle/>
                    <a:p>
                      <a:pPr algn="r"/>
                      <a:r>
                        <a:rPr dirty="1">
                          <a:solidFill>
                            <a:srgbClr val="FFFF00"/>
                          </a:solidFill>
                          <a:latin typeface="Arial Narrow"/>
                        </a:rPr>
                        <a:t>14,65,396</a:t>
                      </a:r>
                    </a:p>
                  </a:txBody>
                  <a:tcPr>
                    <a:solidFill>
                      <a:srgbClr val="0066CC"/>
                    </a:solidFill>
                  </a:tcPr>
                </a:tc>
                <a:tc>
                  <a:txBody>
                    <a:bodyPr anchorCtr="0"/>
                    <a:lstStyle/>
                    <a:p>
                      <a:pPr algn="r"/>
                      <a:r>
                        <a:rPr dirty="1">
                          <a:solidFill>
                            <a:srgbClr val="FFFF00"/>
                          </a:solidFill>
                          <a:latin typeface="Arial Narrow"/>
                        </a:rPr>
                        <a:t>4,31,267</a:t>
                      </a:r>
                    </a:p>
                  </a:txBody>
                  <a:tcPr>
                    <a:solidFill>
                      <a:srgbClr val="0066CC"/>
                    </a:solidFill>
                  </a:tcPr>
                </a:tc>
                <a:tc>
                  <a:txBody>
                    <a:bodyPr anchorCtr="0"/>
                    <a:lstStyle/>
                    <a:p>
                      <a:pPr algn="r"/>
                      <a:r>
                        <a:rPr dirty="1">
                          <a:solidFill>
                            <a:srgbClr val="FFFF00"/>
                          </a:solidFill>
                          <a:latin typeface="Arial Narrow"/>
                        </a:rPr>
                        <a:t>878</a:t>
                      </a:r>
                    </a:p>
                  </a:txBody>
                  <a:tcPr>
                    <a:solidFill>
                      <a:srgbClr val="0066CC"/>
                    </a:solidFill>
                  </a:tcPr>
                </a:tc>
                <a:tc>
                  <a:txBody>
                    <a:bodyPr anchorCtr="0"/>
                    <a:lstStyle/>
                    <a:p>
                      <a:pPr algn="r"/>
                      <a:r>
                        <a:rPr dirty="1">
                          <a:solidFill>
                            <a:srgbClr val="FFFF00"/>
                          </a:solidFill>
                          <a:latin typeface="Arial Narrow"/>
                        </a:rPr>
                        <a:t>18,97,541</a:t>
                      </a:r>
                    </a:p>
                  </a:txBody>
                  <a:tcPr>
                    <a:solidFill>
                      <a:srgbClr val="0066CC"/>
                    </a:solidFill>
                  </a:tcPr>
                </a:tc>
              </a:tr>
              <a:tr h="190500">
                <a:tc>
                  <a:txBody>
                    <a:bodyPr anchorCtr="0"/>
                    <a:lstStyle/>
                    <a:p>
                      <a:pPr algn="l"/>
                      <a:r>
                        <a:rPr dirty="1">
                          <a:latin typeface="Arial Narrow"/>
                        </a:rPr>
                        <a:t>Purchase</a:t>
                      </a: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r>
              <a:tr h="190500">
                <a:tc>
                  <a:txBody>
                    <a:bodyPr anchorCtr="0"/>
                    <a:lstStyle/>
                    <a:p>
                      <a:pPr algn="l"/>
                      <a:r>
                        <a:rPr dirty="1">
                          <a:latin typeface="Arial Narrow"/>
                        </a:rPr>
                        <a:t>Switch</a:t>
                      </a: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r>
              <a:tr h="190500">
                <a:tc>
                  <a:txBody>
                    <a:bodyPr anchorCtr="0"/>
                    <a:lstStyle/>
                    <a:p>
                      <a:pPr algn="l"/>
                      <a:r>
                        <a:rPr dirty="1">
                          <a:latin typeface="Arial Narrow"/>
                        </a:rPr>
                        <a:t>SwitchOut</a:t>
                      </a: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r>
              <a:tr h="190500">
                <a:tc>
                  <a:txBody>
                    <a:bodyPr anchorCtr="0"/>
                    <a:lstStyle/>
                    <a:p>
                      <a:pPr algn="l"/>
                      <a:r>
                        <a:rPr dirty="1">
                          <a:latin typeface="Arial Narrow"/>
                        </a:rPr>
                        <a:t>divPayout</a:t>
                      </a: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r>
              <a:tr h="190500">
                <a:tc>
                  <a:txBody>
                    <a:bodyPr anchorCtr="0"/>
                    <a:lstStyle/>
                    <a:p>
                      <a:pPr algn="l"/>
                      <a:r>
                        <a:rPr dirty="1">
                          <a:latin typeface="Arial Narrow"/>
                        </a:rPr>
                        <a:t>Redemption</a:t>
                      </a: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r>
              <a:tr h="190500">
                <a:tc>
                  <a:txBody>
                    <a:bodyPr anchorCtr="0"/>
                    <a:lstStyle/>
                    <a:p>
                      <a:pPr algn="l"/>
                      <a:r>
                        <a:rPr dirty="1">
                          <a:latin typeface="Arial Narrow"/>
                        </a:rPr>
                        <a:t>Net Addition :</a:t>
                      </a: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r>
              <a:tr h="190500">
                <a:tc>
                  <a:txBody>
                    <a:bodyPr anchorCtr="0"/>
                    <a:lstStyle/>
                    <a:p>
                      <a:pPr algn="l"/>
                      <a:r>
                        <a:rPr dirty="1">
                          <a:latin typeface="Arial Narrow"/>
                        </a:rPr>
                        <a:t>Closing Balance :</a:t>
                      </a:r>
                    </a:p>
                  </a:txBody>
                  <a:tcPr/>
                </a:tc>
                <a:tc>
                  <a:txBody>
                    <a:bodyPr anchorCtr="0"/>
                    <a:lstStyle/>
                    <a:p>
                      <a:pPr algn="r"/>
                      <a:r>
                        <a:rPr dirty="1">
                          <a:latin typeface="Arial Narrow"/>
                        </a:rPr>
                        <a:t>20,17,150</a:t>
                      </a:r>
                    </a:p>
                  </a:txBody>
                  <a:tcPr/>
                </a:tc>
                <a:tc>
                  <a:txBody>
                    <a:bodyPr anchorCtr="0"/>
                    <a:lstStyle/>
                    <a:p>
                      <a:pPr algn="r"/>
                      <a:r>
                        <a:rPr dirty="1">
                          <a:latin typeface="Arial Narrow"/>
                        </a:rPr>
                        <a:t>5,61,826</a:t>
                      </a:r>
                    </a:p>
                  </a:txBody>
                  <a:tcPr/>
                </a:tc>
                <a:tc>
                  <a:txBody>
                    <a:bodyPr anchorCtr="0"/>
                    <a:lstStyle/>
                    <a:p>
                      <a:pPr algn="r"/>
                      <a:r>
                        <a:rPr dirty="1">
                          <a:latin typeface="Arial Narrow"/>
                        </a:rPr>
                        <a:t>941</a:t>
                      </a:r>
                    </a:p>
                  </a:txBody>
                  <a:tcPr/>
                </a:tc>
                <a:tc>
                  <a:txBody>
                    <a:bodyPr anchorCtr="0"/>
                    <a:lstStyle/>
                    <a:p>
                      <a:pPr algn="r"/>
                      <a:r>
                        <a:rPr dirty="1">
                          <a:latin typeface="Arial Narrow"/>
                        </a:rPr>
                        <a:t>25,79,917</a:t>
                      </a:r>
                    </a:p>
                  </a:txBody>
                  <a:tcPr/>
                </a:tc>
              </a:tr>
              <a:tr h="190500">
                <a:tc>
                  <a:txBody>
                    <a:bodyPr anchorCtr="0"/>
                    <a:lstStyle/>
                    <a:p>
                      <a:pPr algn="l"/>
                      <a:r>
                        <a:rPr dirty="1">
                          <a:solidFill>
                            <a:srgbClr val="FFFF00"/>
                          </a:solidFill>
                          <a:latin typeface="Arial Narrow"/>
                        </a:rPr>
                        <a:t>Net Gain :</a:t>
                      </a:r>
                    </a:p>
                  </a:txBody>
                  <a:tcPr>
                    <a:solidFill>
                      <a:srgbClr val="0066CC"/>
                    </a:solidFill>
                  </a:tcPr>
                </a:tc>
                <a:tc>
                  <a:txBody>
                    <a:bodyPr anchorCtr="0"/>
                    <a:lstStyle/>
                    <a:p>
                      <a:pPr algn="r"/>
                      <a:r>
                        <a:rPr dirty="1">
                          <a:solidFill>
                            <a:srgbClr val="FFFF00"/>
                          </a:solidFill>
                          <a:latin typeface="Arial Narrow"/>
                        </a:rPr>
                        <a:t>5,51,754</a:t>
                      </a:r>
                    </a:p>
                  </a:txBody>
                  <a:tcPr>
                    <a:solidFill>
                      <a:srgbClr val="0066CC"/>
                    </a:solidFill>
                  </a:tcPr>
                </a:tc>
                <a:tc>
                  <a:txBody>
                    <a:bodyPr anchorCtr="0"/>
                    <a:lstStyle/>
                    <a:p>
                      <a:pPr algn="r"/>
                      <a:r>
                        <a:rPr dirty="1">
                          <a:solidFill>
                            <a:srgbClr val="FFFF00"/>
                          </a:solidFill>
                          <a:latin typeface="Arial Narrow"/>
                        </a:rPr>
                        <a:t>1,30,559</a:t>
                      </a:r>
                    </a:p>
                  </a:txBody>
                  <a:tcPr>
                    <a:solidFill>
                      <a:srgbClr val="0066CC"/>
                    </a:solidFill>
                  </a:tcPr>
                </a:tc>
                <a:tc>
                  <a:txBody>
                    <a:bodyPr anchorCtr="0"/>
                    <a:lstStyle/>
                    <a:p>
                      <a:pPr algn="r"/>
                      <a:r>
                        <a:rPr dirty="1">
                          <a:solidFill>
                            <a:srgbClr val="FFFF00"/>
                          </a:solidFill>
                          <a:latin typeface="Arial Narrow"/>
                        </a:rPr>
                        <a:t>63</a:t>
                      </a:r>
                    </a:p>
                  </a:txBody>
                  <a:tcPr>
                    <a:solidFill>
                      <a:srgbClr val="0066CC"/>
                    </a:solidFill>
                  </a:tcPr>
                </a:tc>
                <a:tc>
                  <a:txBody>
                    <a:bodyPr anchorCtr="0"/>
                    <a:lstStyle/>
                    <a:p>
                      <a:pPr algn="r"/>
                      <a:r>
                        <a:rPr dirty="1">
                          <a:solidFill>
                            <a:srgbClr val="FFFF00"/>
                          </a:solidFill>
                          <a:latin typeface="Arial Narrow"/>
                        </a:rPr>
                        <a:t>6,82,376</a:t>
                      </a:r>
                    </a:p>
                  </a:txBody>
                  <a:tcPr>
                    <a:solidFill>
                      <a:srgbClr val="0066CC"/>
                    </a:solidFill>
                  </a:tcPr>
                </a:tc>
              </a:tr>
              <a:tr h="190500">
                <a:tc>
                  <a:txBody>
                    <a:bodyPr anchorCtr="0"/>
                    <a:lstStyle/>
                    <a:p>
                      <a:pPr algn="l"/>
                      <a:r>
                        <a:rPr dirty="1">
                          <a:solidFill>
                            <a:srgbClr val="FFFFFF"/>
                          </a:solidFill>
                          <a:latin typeface="Arial Narrow"/>
                        </a:rPr>
                        <a:t>XIRR :</a:t>
                      </a:r>
                    </a:p>
                  </a:txBody>
                  <a:tcPr>
                    <a:solidFill>
                      <a:srgbClr val="008000"/>
                    </a:solidFill>
                  </a:tcPr>
                </a:tc>
                <a:tc>
                  <a:txBody>
                    <a:bodyPr anchorCtr="0"/>
                    <a:lstStyle/>
                    <a:p>
                      <a:pPr algn="r"/>
                      <a:r>
                        <a:rPr dirty="1">
                          <a:solidFill>
                            <a:srgbClr val="FFFFFF"/>
                          </a:solidFill>
                          <a:latin typeface="Arial Narrow"/>
                        </a:rPr>
                        <a:t>37.66</a:t>
                      </a:r>
                    </a:p>
                  </a:txBody>
                  <a:tcPr>
                    <a:solidFill>
                      <a:srgbClr val="008000"/>
                    </a:solidFill>
                  </a:tcPr>
                </a:tc>
                <a:tc>
                  <a:txBody>
                    <a:bodyPr anchorCtr="0"/>
                    <a:lstStyle/>
                    <a:p>
                      <a:pPr algn="r"/>
                      <a:r>
                        <a:rPr dirty="1">
                          <a:solidFill>
                            <a:srgbClr val="FFFFFF"/>
                          </a:solidFill>
                          <a:latin typeface="Arial Narrow"/>
                        </a:rPr>
                        <a:t>30.26</a:t>
                      </a:r>
                    </a:p>
                  </a:txBody>
                  <a:tcPr>
                    <a:solidFill>
                      <a:srgbClr val="008000"/>
                    </a:solidFill>
                  </a:tcPr>
                </a:tc>
                <a:tc>
                  <a:txBody>
                    <a:bodyPr anchorCtr="0"/>
                    <a:lstStyle/>
                    <a:p>
                      <a:pPr algn="r"/>
                      <a:r>
                        <a:rPr dirty="1">
                          <a:solidFill>
                            <a:srgbClr val="FFFFFF"/>
                          </a:solidFill>
                          <a:latin typeface="Arial Narrow"/>
                        </a:rPr>
                        <a:t>7.17</a:t>
                      </a:r>
                    </a:p>
                  </a:txBody>
                  <a:tcPr>
                    <a:solidFill>
                      <a:srgbClr val="008000"/>
                    </a:solidFill>
                  </a:tcPr>
                </a:tc>
                <a:tc>
                  <a:txBody>
                    <a:bodyPr anchorCtr="0"/>
                    <a:lstStyle/>
                    <a:p>
                      <a:pPr algn="r"/>
                      <a:r>
                        <a:rPr sz="3000" dirty="1">
                          <a:solidFill>
                            <a:srgbClr val="FFFFFF"/>
                          </a:solidFill>
                          <a:latin typeface="Arial Narrow"/>
                        </a:rPr>
                        <a:t>35.95</a:t>
                      </a:r>
                    </a:p>
                  </a:txBody>
                  <a:tcPr>
                    <a:solidFill>
                      <a:srgbClr val="CC7A00"/>
                    </a:solidFill>
                  </a:tcPr>
                </a:tc>
              </a:tr>
            </a:tbl>
          </a:graphicData>
        </a:graphic>
      </p:graphicFrame>
    </p:spTree>
  </p:cSld>
  <p:clrMapOvr>
    <a:masterClrMapping/>
  </p:clrMapOvr>
  <p:transition spd="fast"/>
  <p:timing>
    <p:tnLst>
      <p:par>
        <p:cTn id="1"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0" y="0"/>
            <a:ext cx="12700000" cy="8890000"/>
          </a:xfrm>
          <a:prstGeom prst="rect"/>
          <a:ln>
            <a:solidFill>
              <a:schemeClr val="tx2">
                <a:lumMod val="60000"/>
                <a:lumOff val="40000"/>
              </a:schemeClr>
            </a:solidFill>
          </a:ln>
        </p:spPr>
      </p:pic>
      <p:sp>
        <p:nvSpPr>
          <p:cNvPr id="3" name="New shape"/>
          <p:cNvSpPr/>
          <p:nvPr/>
        </p:nvSpPr>
        <p:spPr>
          <a:xfrm>
            <a:off x="0" y="190500"/>
            <a:ext cx="5715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dirty="1">
                <a:solidFill>
                  <a:srgbClr val="000000"/>
                </a:solidFill>
                <a:latin typeface="Arial"/>
              </a:rPr>
              <a:t>Current Year - YTD</a:t>
            </a:r>
          </a:p>
        </p:txBody>
      </p:sp>
      <p:sp>
        <p:nvSpPr>
          <p:cNvPr id="4" name="New shape"/>
          <p:cNvSpPr/>
          <p:nvPr/>
        </p:nvSpPr>
        <p:spPr>
          <a:xfrm>
            <a:off x="11684000" y="8128000"/>
            <a:ext cx="635000" cy="635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FFFFFF"/>
                </a:solidFill>
                <a:latin typeface="Arial"/>
              </a:rPr>
              <a:t>4</a:t>
            </a:r>
          </a:p>
        </p:txBody>
      </p:sp>
      <p:graphicFrame>
        <p:nvGraphicFramePr>
          <p:cNvPr id="5" name="New Table"/>
          <p:cNvGraphicFramePr>
            <a:graphicFrameLocks noGrp="1"/>
          </p:cNvGraphicFramePr>
          <p:nvPr/>
        </p:nvGraphicFramePr>
        <p:xfrm>
          <a:off x="1270000" y="1524000"/>
          <a:ext cx="10160000" cy="4206240"/>
        </p:xfrm>
        <a:graphic>
          <a:graphicData uri="http://schemas.openxmlformats.org/drawingml/2006/table">
            <a:tbl>
              <a:tblPr firstRow="1" bandRow="1"/>
              <a:tblGrid>
                <a:gridCol w="2540000"/>
                <a:gridCol w="1905000"/>
                <a:gridCol w="1905000"/>
                <a:gridCol w="1905000"/>
                <a:gridCol w="1905000"/>
              </a:tblGrid>
              <a:tr h="190500">
                <a:tc>
                  <a:txBody>
                    <a:bodyPr anchorCtr="0"/>
                    <a:lstStyle/>
                    <a:p>
                      <a:pPr algn="ctr"/>
                      <a:endParaRPr>
                        <a:solidFill>
                          <a:srgbClr val="FFFFFF"/>
                        </a:solidFill>
                      </a:endParaRPr>
                    </a:p>
                  </a:txBody>
                  <a:tcPr>
                    <a:solidFill>
                      <a:srgbClr val="008000"/>
                    </a:solidFill>
                  </a:tcPr>
                </a:tc>
                <a:tc>
                  <a:txBody>
                    <a:bodyPr anchorCtr="0"/>
                    <a:lstStyle/>
                    <a:p>
                      <a:pPr algn="ctr"/>
                      <a:r>
                        <a:rPr dirty="1">
                          <a:solidFill>
                            <a:srgbClr val="FFFFFF"/>
                          </a:solidFill>
                        </a:rPr>
                        <a:t>Equity</a:t>
                      </a:r>
                    </a:p>
                  </a:txBody>
                  <a:tcPr>
                    <a:solidFill>
                      <a:srgbClr val="008000"/>
                    </a:solidFill>
                  </a:tcPr>
                </a:tc>
                <a:tc>
                  <a:txBody>
                    <a:bodyPr anchorCtr="0"/>
                    <a:lstStyle/>
                    <a:p>
                      <a:pPr algn="ctr"/>
                      <a:r>
                        <a:rPr dirty="1">
                          <a:solidFill>
                            <a:srgbClr val="FFFFFF"/>
                          </a:solidFill>
                        </a:rPr>
                        <a:t>Hybrid</a:t>
                      </a:r>
                    </a:p>
                  </a:txBody>
                  <a:tcPr>
                    <a:solidFill>
                      <a:srgbClr val="008000"/>
                    </a:solidFill>
                  </a:tcPr>
                </a:tc>
                <a:tc>
                  <a:txBody>
                    <a:bodyPr anchorCtr="0"/>
                    <a:lstStyle/>
                    <a:p>
                      <a:pPr algn="ctr"/>
                      <a:r>
                        <a:rPr dirty="1">
                          <a:solidFill>
                            <a:srgbClr val="FFFFFF"/>
                          </a:solidFill>
                        </a:rPr>
                        <a:t>Debt &amp; Others</a:t>
                      </a:r>
                    </a:p>
                  </a:txBody>
                  <a:tcPr>
                    <a:solidFill>
                      <a:srgbClr val="008000"/>
                    </a:solidFill>
                  </a:tcPr>
                </a:tc>
                <a:tc>
                  <a:txBody>
                    <a:bodyPr anchorCtr="0"/>
                    <a:lstStyle/>
                    <a:p>
                      <a:pPr algn="ctr"/>
                      <a:r>
                        <a:rPr dirty="1">
                          <a:solidFill>
                            <a:srgbClr val="FFFFFF"/>
                          </a:solidFill>
                        </a:rPr>
                        <a:t>Total</a:t>
                      </a:r>
                    </a:p>
                  </a:txBody>
                  <a:tcPr>
                    <a:solidFill>
                      <a:srgbClr val="008000"/>
                    </a:solidFill>
                  </a:tcPr>
                </a:tc>
              </a:tr>
              <a:tr h="190500">
                <a:tc>
                  <a:txBody>
                    <a:bodyPr anchorCtr="0"/>
                    <a:lstStyle/>
                    <a:p>
                      <a:pPr algn="l"/>
                      <a:r>
                        <a:rPr dirty="1">
                          <a:solidFill>
                            <a:srgbClr val="FFFF00"/>
                          </a:solidFill>
                          <a:latin typeface="Arial Narrow"/>
                        </a:rPr>
                        <a:t>Opening Balance :</a:t>
                      </a:r>
                    </a:p>
                  </a:txBody>
                  <a:tcPr>
                    <a:solidFill>
                      <a:srgbClr val="0066CC"/>
                    </a:solidFill>
                  </a:tcPr>
                </a:tc>
                <a:tc>
                  <a:txBody>
                    <a:bodyPr anchorCtr="0"/>
                    <a:lstStyle/>
                    <a:p>
                      <a:pPr algn="r"/>
                      <a:r>
                        <a:rPr dirty="1">
                          <a:solidFill>
                            <a:srgbClr val="FFFF00"/>
                          </a:solidFill>
                          <a:latin typeface="Arial Narrow"/>
                        </a:rPr>
                        <a:t>20,17,150</a:t>
                      </a:r>
                    </a:p>
                  </a:txBody>
                  <a:tcPr>
                    <a:solidFill>
                      <a:srgbClr val="0066CC"/>
                    </a:solidFill>
                  </a:tcPr>
                </a:tc>
                <a:tc>
                  <a:txBody>
                    <a:bodyPr anchorCtr="0"/>
                    <a:lstStyle/>
                    <a:p>
                      <a:pPr algn="r"/>
                      <a:r>
                        <a:rPr dirty="1">
                          <a:solidFill>
                            <a:srgbClr val="FFFF00"/>
                          </a:solidFill>
                          <a:latin typeface="Arial Narrow"/>
                        </a:rPr>
                        <a:t>5,61,826</a:t>
                      </a:r>
                    </a:p>
                  </a:txBody>
                  <a:tcPr>
                    <a:solidFill>
                      <a:srgbClr val="0066CC"/>
                    </a:solidFill>
                  </a:tcPr>
                </a:tc>
                <a:tc>
                  <a:txBody>
                    <a:bodyPr anchorCtr="0"/>
                    <a:lstStyle/>
                    <a:p>
                      <a:pPr algn="r"/>
                      <a:r>
                        <a:rPr dirty="1">
                          <a:solidFill>
                            <a:srgbClr val="FFFF00"/>
                          </a:solidFill>
                          <a:latin typeface="Arial Narrow"/>
                        </a:rPr>
                        <a:t>941</a:t>
                      </a:r>
                    </a:p>
                  </a:txBody>
                  <a:tcPr>
                    <a:solidFill>
                      <a:srgbClr val="0066CC"/>
                    </a:solidFill>
                  </a:tcPr>
                </a:tc>
                <a:tc>
                  <a:txBody>
                    <a:bodyPr anchorCtr="0"/>
                    <a:lstStyle/>
                    <a:p>
                      <a:pPr algn="r"/>
                      <a:r>
                        <a:rPr dirty="1">
                          <a:solidFill>
                            <a:srgbClr val="FFFF00"/>
                          </a:solidFill>
                          <a:latin typeface="Arial Narrow"/>
                        </a:rPr>
                        <a:t>25,79,917</a:t>
                      </a:r>
                    </a:p>
                  </a:txBody>
                  <a:tcPr>
                    <a:solidFill>
                      <a:srgbClr val="0066CC"/>
                    </a:solidFill>
                  </a:tcPr>
                </a:tc>
              </a:tr>
              <a:tr h="190500">
                <a:tc>
                  <a:txBody>
                    <a:bodyPr anchorCtr="0"/>
                    <a:lstStyle/>
                    <a:p>
                      <a:pPr algn="l"/>
                      <a:r>
                        <a:rPr dirty="1">
                          <a:latin typeface="Arial Narrow"/>
                        </a:rPr>
                        <a:t>Purchase</a:t>
                      </a: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r>
              <a:tr h="190500">
                <a:tc>
                  <a:txBody>
                    <a:bodyPr anchorCtr="0"/>
                    <a:lstStyle/>
                    <a:p>
                      <a:pPr algn="l"/>
                      <a:r>
                        <a:rPr dirty="1">
                          <a:latin typeface="Arial Narrow"/>
                        </a:rPr>
                        <a:t>Switch</a:t>
                      </a: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r>
              <a:tr h="190500">
                <a:tc>
                  <a:txBody>
                    <a:bodyPr anchorCtr="0"/>
                    <a:lstStyle/>
                    <a:p>
                      <a:pPr algn="l"/>
                      <a:r>
                        <a:rPr dirty="1">
                          <a:latin typeface="Arial Narrow"/>
                        </a:rPr>
                        <a:t>SwitchOut</a:t>
                      </a: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r>
              <a:tr h="190500">
                <a:tc>
                  <a:txBody>
                    <a:bodyPr anchorCtr="0"/>
                    <a:lstStyle/>
                    <a:p>
                      <a:pPr algn="l"/>
                      <a:r>
                        <a:rPr dirty="1">
                          <a:latin typeface="Arial Narrow"/>
                        </a:rPr>
                        <a:t>divPayout</a:t>
                      </a: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r>
              <a:tr h="190500">
                <a:tc>
                  <a:txBody>
                    <a:bodyPr anchorCtr="0"/>
                    <a:lstStyle/>
                    <a:p>
                      <a:pPr algn="l"/>
                      <a:r>
                        <a:rPr dirty="1">
                          <a:latin typeface="Arial Narrow"/>
                        </a:rPr>
                        <a:t>Redemption</a:t>
                      </a: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r>
              <a:tr h="190500">
                <a:tc>
                  <a:txBody>
                    <a:bodyPr anchorCtr="0"/>
                    <a:lstStyle/>
                    <a:p>
                      <a:pPr algn="l"/>
                      <a:r>
                        <a:rPr dirty="1">
                          <a:latin typeface="Arial Narrow"/>
                        </a:rPr>
                        <a:t>Net Addition :</a:t>
                      </a: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r>
              <a:tr h="190500">
                <a:tc>
                  <a:txBody>
                    <a:bodyPr anchorCtr="0"/>
                    <a:lstStyle/>
                    <a:p>
                      <a:pPr algn="l"/>
                      <a:r>
                        <a:rPr dirty="1">
                          <a:latin typeface="Arial Narrow"/>
                        </a:rPr>
                        <a:t>Closing Balance :</a:t>
                      </a:r>
                    </a:p>
                  </a:txBody>
                  <a:tcPr/>
                </a:tc>
                <a:tc>
                  <a:txBody>
                    <a:bodyPr anchorCtr="0"/>
                    <a:lstStyle/>
                    <a:p>
                      <a:pPr algn="r"/>
                      <a:r>
                        <a:rPr dirty="1">
                          <a:latin typeface="Arial Narrow"/>
                        </a:rPr>
                        <a:t>21,92,393</a:t>
                      </a:r>
                    </a:p>
                  </a:txBody>
                  <a:tcPr/>
                </a:tc>
                <a:tc>
                  <a:txBody>
                    <a:bodyPr anchorCtr="0"/>
                    <a:lstStyle/>
                    <a:p>
                      <a:pPr algn="r"/>
                      <a:r>
                        <a:rPr dirty="1">
                          <a:latin typeface="Arial Narrow"/>
                        </a:rPr>
                        <a:t>6,00,560</a:t>
                      </a:r>
                    </a:p>
                  </a:txBody>
                  <a:tcPr/>
                </a:tc>
                <a:tc>
                  <a:txBody>
                    <a:bodyPr anchorCtr="0"/>
                    <a:lstStyle/>
                    <a:p>
                      <a:pPr algn="r"/>
                      <a:r>
                        <a:rPr dirty="1">
                          <a:latin typeface="Arial Narrow"/>
                        </a:rPr>
                        <a:t>997</a:t>
                      </a:r>
                    </a:p>
                  </a:txBody>
                  <a:tcPr/>
                </a:tc>
                <a:tc>
                  <a:txBody>
                    <a:bodyPr anchorCtr="0"/>
                    <a:lstStyle/>
                    <a:p>
                      <a:pPr algn="r"/>
                      <a:r>
                        <a:rPr dirty="1">
                          <a:latin typeface="Arial Narrow"/>
                        </a:rPr>
                        <a:t>27,93,950</a:t>
                      </a:r>
                    </a:p>
                  </a:txBody>
                  <a:tcPr/>
                </a:tc>
              </a:tr>
              <a:tr h="190500">
                <a:tc>
                  <a:txBody>
                    <a:bodyPr anchorCtr="0"/>
                    <a:lstStyle/>
                    <a:p>
                      <a:pPr algn="l"/>
                      <a:r>
                        <a:rPr dirty="1">
                          <a:solidFill>
                            <a:srgbClr val="FFFF00"/>
                          </a:solidFill>
                          <a:latin typeface="Arial Narrow"/>
                        </a:rPr>
                        <a:t>Net Gain :</a:t>
                      </a:r>
                    </a:p>
                  </a:txBody>
                  <a:tcPr>
                    <a:solidFill>
                      <a:srgbClr val="0066CC"/>
                    </a:solidFill>
                  </a:tcPr>
                </a:tc>
                <a:tc>
                  <a:txBody>
                    <a:bodyPr anchorCtr="0"/>
                    <a:lstStyle/>
                    <a:p>
                      <a:pPr algn="r"/>
                      <a:r>
                        <a:rPr dirty="1">
                          <a:solidFill>
                            <a:srgbClr val="FFFF00"/>
                          </a:solidFill>
                          <a:latin typeface="Arial Narrow"/>
                        </a:rPr>
                        <a:t>1,75,243</a:t>
                      </a:r>
                    </a:p>
                  </a:txBody>
                  <a:tcPr>
                    <a:solidFill>
                      <a:srgbClr val="0066CC"/>
                    </a:solidFill>
                  </a:tcPr>
                </a:tc>
                <a:tc>
                  <a:txBody>
                    <a:bodyPr anchorCtr="0"/>
                    <a:lstStyle/>
                    <a:p>
                      <a:pPr algn="r"/>
                      <a:r>
                        <a:rPr dirty="1">
                          <a:solidFill>
                            <a:srgbClr val="FFFF00"/>
                          </a:solidFill>
                          <a:latin typeface="Arial Narrow"/>
                        </a:rPr>
                        <a:t>38,734</a:t>
                      </a:r>
                    </a:p>
                  </a:txBody>
                  <a:tcPr>
                    <a:solidFill>
                      <a:srgbClr val="0066CC"/>
                    </a:solidFill>
                  </a:tcPr>
                </a:tc>
                <a:tc>
                  <a:txBody>
                    <a:bodyPr anchorCtr="0"/>
                    <a:lstStyle/>
                    <a:p>
                      <a:pPr algn="r"/>
                      <a:r>
                        <a:rPr dirty="1">
                          <a:solidFill>
                            <a:srgbClr val="FFFF00"/>
                          </a:solidFill>
                          <a:latin typeface="Arial Narrow"/>
                        </a:rPr>
                        <a:t>56</a:t>
                      </a:r>
                    </a:p>
                  </a:txBody>
                  <a:tcPr>
                    <a:solidFill>
                      <a:srgbClr val="0066CC"/>
                    </a:solidFill>
                  </a:tcPr>
                </a:tc>
                <a:tc>
                  <a:txBody>
                    <a:bodyPr anchorCtr="0"/>
                    <a:lstStyle/>
                    <a:p>
                      <a:pPr algn="r"/>
                      <a:r>
                        <a:rPr dirty="1">
                          <a:solidFill>
                            <a:srgbClr val="FFFF00"/>
                          </a:solidFill>
                          <a:latin typeface="Arial Narrow"/>
                        </a:rPr>
                        <a:t>2,14,033</a:t>
                      </a:r>
                    </a:p>
                  </a:txBody>
                  <a:tcPr>
                    <a:solidFill>
                      <a:srgbClr val="0066CC"/>
                    </a:solidFill>
                  </a:tcPr>
                </a:tc>
              </a:tr>
              <a:tr h="190500">
                <a:tc>
                  <a:txBody>
                    <a:bodyPr anchorCtr="0"/>
                    <a:lstStyle/>
                    <a:p>
                      <a:pPr algn="l"/>
                      <a:r>
                        <a:rPr dirty="1">
                          <a:solidFill>
                            <a:srgbClr val="FFFFFF"/>
                          </a:solidFill>
                          <a:latin typeface="Arial Narrow"/>
                        </a:rPr>
                        <a:t>XIRR :</a:t>
                      </a:r>
                    </a:p>
                  </a:txBody>
                  <a:tcPr>
                    <a:solidFill>
                      <a:srgbClr val="008000"/>
                    </a:solidFill>
                  </a:tcPr>
                </a:tc>
                <a:tc>
                  <a:txBody>
                    <a:bodyPr anchorCtr="0"/>
                    <a:lstStyle/>
                    <a:p>
                      <a:pPr algn="r"/>
                      <a:r>
                        <a:rPr dirty="1">
                          <a:solidFill>
                            <a:srgbClr val="FFFFFF"/>
                          </a:solidFill>
                          <a:latin typeface="Arial Narrow"/>
                        </a:rPr>
                        <a:t>10.63</a:t>
                      </a:r>
                    </a:p>
                  </a:txBody>
                  <a:tcPr>
                    <a:solidFill>
                      <a:srgbClr val="008000"/>
                    </a:solidFill>
                  </a:tcPr>
                </a:tc>
                <a:tc>
                  <a:txBody>
                    <a:bodyPr anchorCtr="0"/>
                    <a:lstStyle/>
                    <a:p>
                      <a:pPr algn="r"/>
                      <a:r>
                        <a:rPr dirty="1">
                          <a:solidFill>
                            <a:srgbClr val="FFFFFF"/>
                          </a:solidFill>
                          <a:latin typeface="Arial Narrow"/>
                        </a:rPr>
                        <a:t>8.41</a:t>
                      </a:r>
                    </a:p>
                  </a:txBody>
                  <a:tcPr>
                    <a:solidFill>
                      <a:srgbClr val="008000"/>
                    </a:solidFill>
                  </a:tcPr>
                </a:tc>
                <a:tc>
                  <a:txBody>
                    <a:bodyPr anchorCtr="0"/>
                    <a:lstStyle/>
                    <a:p>
                      <a:pPr algn="r"/>
                      <a:r>
                        <a:rPr dirty="1">
                          <a:solidFill>
                            <a:srgbClr val="FFFFFF"/>
                          </a:solidFill>
                          <a:latin typeface="Arial Narrow"/>
                        </a:rPr>
                        <a:t>7.27</a:t>
                      </a:r>
                    </a:p>
                  </a:txBody>
                  <a:tcPr>
                    <a:solidFill>
                      <a:srgbClr val="008000"/>
                    </a:solidFill>
                  </a:tcPr>
                </a:tc>
                <a:tc>
                  <a:txBody>
                    <a:bodyPr anchorCtr="0"/>
                    <a:lstStyle/>
                    <a:p>
                      <a:pPr algn="r"/>
                      <a:r>
                        <a:rPr sz="3000" dirty="1">
                          <a:solidFill>
                            <a:srgbClr val="FFFFFF"/>
                          </a:solidFill>
                          <a:latin typeface="Arial Narrow"/>
                        </a:rPr>
                        <a:t>10.15</a:t>
                      </a:r>
                    </a:p>
                  </a:txBody>
                  <a:tcPr>
                    <a:solidFill>
                      <a:srgbClr val="CC7A00"/>
                    </a:solidFill>
                  </a:tcPr>
                </a:tc>
              </a:tr>
            </a:tbl>
          </a:graphicData>
        </a:graphic>
      </p:graphicFrame>
    </p:spTree>
  </p:cSld>
  <p:clrMapOvr>
    <a:masterClrMapping/>
  </p:clrMapOvr>
  <p:transition spd="fast"/>
  <p:timing>
    <p:tnLst>
      <p:par>
        <p:cTn id="1"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0" y="0"/>
            <a:ext cx="12700000" cy="8890000"/>
          </a:xfrm>
          <a:prstGeom prst="rect"/>
          <a:ln>
            <a:solidFill>
              <a:schemeClr val="tx2">
                <a:lumMod val="60000"/>
                <a:lumOff val="40000"/>
              </a:schemeClr>
            </a:solidFill>
          </a:ln>
        </p:spPr>
      </p:pic>
      <p:sp>
        <p:nvSpPr>
          <p:cNvPr id="3" name="New shape"/>
          <p:cNvSpPr/>
          <p:nvPr/>
        </p:nvSpPr>
        <p:spPr>
          <a:xfrm>
            <a:off x="0" y="190500"/>
            <a:ext cx="5715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dirty="1">
                <a:solidFill>
                  <a:srgbClr val="000000"/>
                </a:solidFill>
                <a:latin typeface="Arial"/>
              </a:rPr>
              <a:t>Since Inception</a:t>
            </a:r>
          </a:p>
        </p:txBody>
      </p:sp>
      <p:sp>
        <p:nvSpPr>
          <p:cNvPr id="4" name="New shape"/>
          <p:cNvSpPr/>
          <p:nvPr/>
        </p:nvSpPr>
        <p:spPr>
          <a:xfrm>
            <a:off x="11684000" y="8128000"/>
            <a:ext cx="635000" cy="635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FFFFFF"/>
                </a:solidFill>
                <a:latin typeface="Arial"/>
              </a:rPr>
              <a:t>5</a:t>
            </a:r>
          </a:p>
        </p:txBody>
      </p:sp>
      <p:graphicFrame>
        <p:nvGraphicFramePr>
          <p:cNvPr id="5" name="New Table"/>
          <p:cNvGraphicFramePr>
            <a:graphicFrameLocks noGrp="1"/>
          </p:cNvGraphicFramePr>
          <p:nvPr/>
        </p:nvGraphicFramePr>
        <p:xfrm>
          <a:off x="1270000" y="1524000"/>
          <a:ext cx="10160000" cy="4206240"/>
        </p:xfrm>
        <a:graphic>
          <a:graphicData uri="http://schemas.openxmlformats.org/drawingml/2006/table">
            <a:tbl>
              <a:tblPr firstRow="1" bandRow="1"/>
              <a:tblGrid>
                <a:gridCol w="2540000"/>
                <a:gridCol w="1905000"/>
                <a:gridCol w="1905000"/>
                <a:gridCol w="1905000"/>
                <a:gridCol w="1905000"/>
              </a:tblGrid>
              <a:tr h="190500">
                <a:tc>
                  <a:txBody>
                    <a:bodyPr anchorCtr="0"/>
                    <a:lstStyle/>
                    <a:p>
                      <a:pPr algn="ctr"/>
                      <a:endParaRPr>
                        <a:solidFill>
                          <a:srgbClr val="FFFFFF"/>
                        </a:solidFill>
                      </a:endParaRPr>
                    </a:p>
                  </a:txBody>
                  <a:tcPr>
                    <a:solidFill>
                      <a:srgbClr val="008000"/>
                    </a:solidFill>
                  </a:tcPr>
                </a:tc>
                <a:tc>
                  <a:txBody>
                    <a:bodyPr anchorCtr="0"/>
                    <a:lstStyle/>
                    <a:p>
                      <a:pPr algn="ctr"/>
                      <a:r>
                        <a:rPr dirty="1">
                          <a:solidFill>
                            <a:srgbClr val="FFFFFF"/>
                          </a:solidFill>
                        </a:rPr>
                        <a:t>Equity</a:t>
                      </a:r>
                    </a:p>
                  </a:txBody>
                  <a:tcPr>
                    <a:solidFill>
                      <a:srgbClr val="008000"/>
                    </a:solidFill>
                  </a:tcPr>
                </a:tc>
                <a:tc>
                  <a:txBody>
                    <a:bodyPr anchorCtr="0"/>
                    <a:lstStyle/>
                    <a:p>
                      <a:pPr algn="ctr"/>
                      <a:r>
                        <a:rPr dirty="1">
                          <a:solidFill>
                            <a:srgbClr val="FFFFFF"/>
                          </a:solidFill>
                        </a:rPr>
                        <a:t>Hybrid</a:t>
                      </a:r>
                    </a:p>
                  </a:txBody>
                  <a:tcPr>
                    <a:solidFill>
                      <a:srgbClr val="008000"/>
                    </a:solidFill>
                  </a:tcPr>
                </a:tc>
                <a:tc>
                  <a:txBody>
                    <a:bodyPr anchorCtr="0"/>
                    <a:lstStyle/>
                    <a:p>
                      <a:pPr algn="ctr"/>
                      <a:r>
                        <a:rPr dirty="1">
                          <a:solidFill>
                            <a:srgbClr val="FFFFFF"/>
                          </a:solidFill>
                        </a:rPr>
                        <a:t>Debt &amp; Others</a:t>
                      </a:r>
                    </a:p>
                  </a:txBody>
                  <a:tcPr>
                    <a:solidFill>
                      <a:srgbClr val="008000"/>
                    </a:solidFill>
                  </a:tcPr>
                </a:tc>
                <a:tc>
                  <a:txBody>
                    <a:bodyPr anchorCtr="0"/>
                    <a:lstStyle/>
                    <a:p>
                      <a:pPr algn="ctr"/>
                      <a:r>
                        <a:rPr dirty="1">
                          <a:solidFill>
                            <a:srgbClr val="FFFFFF"/>
                          </a:solidFill>
                        </a:rPr>
                        <a:t>Total</a:t>
                      </a:r>
                    </a:p>
                  </a:txBody>
                  <a:tcPr>
                    <a:solidFill>
                      <a:srgbClr val="008000"/>
                    </a:solidFill>
                  </a:tcPr>
                </a:tc>
              </a:tr>
              <a:tr h="190500">
                <a:tc>
                  <a:txBody>
                    <a:bodyPr anchorCtr="0"/>
                    <a:lstStyle/>
                    <a:p>
                      <a:pPr algn="l"/>
                      <a:r>
                        <a:rPr dirty="1">
                          <a:solidFill>
                            <a:srgbClr val="FFFF00"/>
                          </a:solidFill>
                          <a:latin typeface="Arial Narrow"/>
                        </a:rPr>
                        <a:t>Opening Balance :</a:t>
                      </a:r>
                    </a:p>
                  </a:txBody>
                  <a:tcPr>
                    <a:solidFill>
                      <a:srgbClr val="0066CC"/>
                    </a:solidFill>
                  </a:tcPr>
                </a:tc>
                <a:tc>
                  <a:txBody>
                    <a:bodyPr anchorCtr="0"/>
                    <a:lstStyle/>
                    <a:p>
                      <a:pPr algn="r"/>
                      <a:endParaRPr>
                        <a:solidFill>
                          <a:srgbClr val="FFFF00"/>
                        </a:solidFill>
                        <a:latin typeface="Arial Narrow"/>
                      </a:endParaRPr>
                    </a:p>
                  </a:txBody>
                  <a:tcPr>
                    <a:solidFill>
                      <a:srgbClr val="0066CC"/>
                    </a:solidFill>
                  </a:tcPr>
                </a:tc>
                <a:tc>
                  <a:txBody>
                    <a:bodyPr anchorCtr="0"/>
                    <a:lstStyle/>
                    <a:p>
                      <a:pPr algn="r"/>
                      <a:endParaRPr>
                        <a:solidFill>
                          <a:srgbClr val="FFFF00"/>
                        </a:solidFill>
                        <a:latin typeface="Arial Narrow"/>
                      </a:endParaRPr>
                    </a:p>
                  </a:txBody>
                  <a:tcPr>
                    <a:solidFill>
                      <a:srgbClr val="0066CC"/>
                    </a:solidFill>
                  </a:tcPr>
                </a:tc>
                <a:tc>
                  <a:txBody>
                    <a:bodyPr anchorCtr="0"/>
                    <a:lstStyle/>
                    <a:p>
                      <a:pPr algn="r"/>
                      <a:endParaRPr>
                        <a:solidFill>
                          <a:srgbClr val="FFFF00"/>
                        </a:solidFill>
                        <a:latin typeface="Arial Narrow"/>
                      </a:endParaRPr>
                    </a:p>
                  </a:txBody>
                  <a:tcPr>
                    <a:solidFill>
                      <a:srgbClr val="0066CC"/>
                    </a:solidFill>
                  </a:tcPr>
                </a:tc>
                <a:tc>
                  <a:txBody>
                    <a:bodyPr anchorCtr="0"/>
                    <a:lstStyle/>
                    <a:p>
                      <a:pPr algn="r"/>
                      <a:endParaRPr>
                        <a:solidFill>
                          <a:srgbClr val="FFFF00"/>
                        </a:solidFill>
                        <a:latin typeface="Arial Narrow"/>
                      </a:endParaRPr>
                    </a:p>
                  </a:txBody>
                  <a:tcPr>
                    <a:solidFill>
                      <a:srgbClr val="0066CC"/>
                    </a:solidFill>
                  </a:tcPr>
                </a:tc>
              </a:tr>
              <a:tr h="190500">
                <a:tc>
                  <a:txBody>
                    <a:bodyPr anchorCtr="0"/>
                    <a:lstStyle/>
                    <a:p>
                      <a:pPr algn="l"/>
                      <a:r>
                        <a:rPr dirty="1">
                          <a:latin typeface="Arial Narrow"/>
                        </a:rPr>
                        <a:t>Purchase</a:t>
                      </a:r>
                    </a:p>
                  </a:txBody>
                  <a:tcPr/>
                </a:tc>
                <a:tc>
                  <a:txBody>
                    <a:bodyPr anchorCtr="0"/>
                    <a:lstStyle/>
                    <a:p>
                      <a:pPr algn="r"/>
                      <a:r>
                        <a:rPr dirty="1">
                          <a:latin typeface="Arial Narrow"/>
                        </a:rPr>
                        <a:t>6,40,000</a:t>
                      </a:r>
                    </a:p>
                  </a:txBody>
                  <a:tcPr/>
                </a:tc>
                <a:tc>
                  <a:txBody>
                    <a:bodyPr anchorCtr="0"/>
                    <a:lstStyle/>
                    <a:p>
                      <a:pPr algn="r"/>
                      <a:endParaRPr>
                        <a:latin typeface="Arial Narrow"/>
                      </a:endParaRPr>
                    </a:p>
                  </a:txBody>
                  <a:tcPr/>
                </a:tc>
                <a:tc>
                  <a:txBody>
                    <a:bodyPr anchorCtr="0"/>
                    <a:lstStyle/>
                    <a:p>
                      <a:pPr algn="r"/>
                      <a:r>
                        <a:rPr dirty="1">
                          <a:latin typeface="Arial Narrow"/>
                        </a:rPr>
                        <a:t>11,09,148</a:t>
                      </a:r>
                    </a:p>
                  </a:txBody>
                  <a:tcPr/>
                </a:tc>
                <a:tc>
                  <a:txBody>
                    <a:bodyPr anchorCtr="0"/>
                    <a:lstStyle/>
                    <a:p>
                      <a:pPr algn="r"/>
                      <a:r>
                        <a:rPr dirty="1">
                          <a:latin typeface="Arial Narrow"/>
                        </a:rPr>
                        <a:t>17,49,148</a:t>
                      </a:r>
                    </a:p>
                  </a:txBody>
                  <a:tcPr/>
                </a:tc>
              </a:tr>
              <a:tr h="190500">
                <a:tc>
                  <a:txBody>
                    <a:bodyPr anchorCtr="0"/>
                    <a:lstStyle/>
                    <a:p>
                      <a:pPr algn="l"/>
                      <a:r>
                        <a:rPr dirty="1">
                          <a:latin typeface="Arial Narrow"/>
                        </a:rPr>
                        <a:t>Switch</a:t>
                      </a:r>
                    </a:p>
                  </a:txBody>
                  <a:tcPr/>
                </a:tc>
                <a:tc>
                  <a:txBody>
                    <a:bodyPr anchorCtr="0"/>
                    <a:lstStyle/>
                    <a:p>
                      <a:pPr algn="r"/>
                      <a:r>
                        <a:rPr dirty="1">
                          <a:latin typeface="Arial Narrow"/>
                        </a:rPr>
                        <a:t>8,07,260</a:t>
                      </a:r>
                    </a:p>
                  </a:txBody>
                  <a:tcPr/>
                </a:tc>
                <a:tc>
                  <a:txBody>
                    <a:bodyPr anchorCtr="0"/>
                    <a:lstStyle/>
                    <a:p>
                      <a:pPr algn="r"/>
                      <a:r>
                        <a:rPr dirty="1">
                          <a:latin typeface="Arial Narrow"/>
                        </a:rPr>
                        <a:t>3,02,344</a:t>
                      </a:r>
                    </a:p>
                  </a:txBody>
                  <a:tcPr/>
                </a:tc>
                <a:tc>
                  <a:txBody>
                    <a:bodyPr anchorCtr="0"/>
                    <a:lstStyle/>
                    <a:p>
                      <a:pPr algn="r"/>
                      <a:endParaRPr>
                        <a:latin typeface="Arial Narrow"/>
                      </a:endParaRPr>
                    </a:p>
                  </a:txBody>
                  <a:tcPr/>
                </a:tc>
                <a:tc>
                  <a:txBody>
                    <a:bodyPr anchorCtr="0"/>
                    <a:lstStyle/>
                    <a:p>
                      <a:pPr algn="r"/>
                      <a:r>
                        <a:rPr dirty="1">
                          <a:latin typeface="Arial Narrow"/>
                        </a:rPr>
                        <a:t>11,09,605</a:t>
                      </a:r>
                    </a:p>
                  </a:txBody>
                  <a:tcPr/>
                </a:tc>
              </a:tr>
              <a:tr h="190500">
                <a:tc>
                  <a:txBody>
                    <a:bodyPr anchorCtr="0"/>
                    <a:lstStyle/>
                    <a:p>
                      <a:pPr algn="l"/>
                      <a:r>
                        <a:rPr dirty="1">
                          <a:latin typeface="Arial Narrow"/>
                        </a:rPr>
                        <a:t>SwitchOut</a:t>
                      </a: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r>
                        <a:rPr dirty="1">
                          <a:latin typeface="Arial Narrow"/>
                        </a:rPr>
                        <a:t>11,09,608</a:t>
                      </a:r>
                    </a:p>
                  </a:txBody>
                  <a:tcPr/>
                </a:tc>
                <a:tc>
                  <a:txBody>
                    <a:bodyPr anchorCtr="0"/>
                    <a:lstStyle/>
                    <a:p>
                      <a:pPr algn="r"/>
                      <a:r>
                        <a:rPr dirty="1">
                          <a:latin typeface="Arial Narrow"/>
                        </a:rPr>
                        <a:t>11,09,608</a:t>
                      </a:r>
                    </a:p>
                  </a:txBody>
                  <a:tcPr/>
                </a:tc>
              </a:tr>
              <a:tr h="190500">
                <a:tc>
                  <a:txBody>
                    <a:bodyPr anchorCtr="0"/>
                    <a:lstStyle/>
                    <a:p>
                      <a:pPr algn="l"/>
                      <a:r>
                        <a:rPr dirty="1">
                          <a:latin typeface="Arial Narrow"/>
                        </a:rPr>
                        <a:t>divPayout</a:t>
                      </a: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r>
              <a:tr h="190500">
                <a:tc>
                  <a:txBody>
                    <a:bodyPr anchorCtr="0"/>
                    <a:lstStyle/>
                    <a:p>
                      <a:pPr algn="l"/>
                      <a:r>
                        <a:rPr dirty="1">
                          <a:latin typeface="Arial Narrow"/>
                        </a:rPr>
                        <a:t>Redemption</a:t>
                      </a:r>
                    </a:p>
                  </a:txBody>
                  <a:tcPr/>
                </a:tc>
                <a:tc>
                  <a:txBody>
                    <a:bodyPr anchorCtr="0"/>
                    <a:lstStyle/>
                    <a:p>
                      <a:pPr algn="r"/>
                      <a:r>
                        <a:rPr dirty="1">
                          <a:latin typeface="Arial Narrow"/>
                        </a:rPr>
                        <a:t>4,84,268</a:t>
                      </a: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r>
                        <a:rPr dirty="1">
                          <a:latin typeface="Arial Narrow"/>
                        </a:rPr>
                        <a:t>4,84,268</a:t>
                      </a:r>
                    </a:p>
                  </a:txBody>
                  <a:tcPr/>
                </a:tc>
              </a:tr>
              <a:tr h="190500">
                <a:tc>
                  <a:txBody>
                    <a:bodyPr anchorCtr="0"/>
                    <a:lstStyle/>
                    <a:p>
                      <a:pPr algn="l"/>
                      <a:r>
                        <a:rPr dirty="1">
                          <a:latin typeface="Arial Narrow"/>
                        </a:rPr>
                        <a:t>Net Addition :</a:t>
                      </a:r>
                    </a:p>
                  </a:txBody>
                  <a:tcPr/>
                </a:tc>
                <a:tc>
                  <a:txBody>
                    <a:bodyPr anchorCtr="0"/>
                    <a:lstStyle/>
                    <a:p>
                      <a:pPr algn="r"/>
                      <a:r>
                        <a:rPr dirty="1">
                          <a:latin typeface="Arial Narrow"/>
                        </a:rPr>
                        <a:t>9,62,992</a:t>
                      </a:r>
                    </a:p>
                  </a:txBody>
                  <a:tcPr/>
                </a:tc>
                <a:tc>
                  <a:txBody>
                    <a:bodyPr anchorCtr="0"/>
                    <a:lstStyle/>
                    <a:p>
                      <a:pPr algn="r"/>
                      <a:r>
                        <a:rPr dirty="1">
                          <a:latin typeface="Arial Narrow"/>
                        </a:rPr>
                        <a:t>3,02,344</a:t>
                      </a:r>
                    </a:p>
                  </a:txBody>
                  <a:tcPr/>
                </a:tc>
                <a:tc>
                  <a:txBody>
                    <a:bodyPr anchorCtr="0"/>
                    <a:lstStyle/>
                    <a:p>
                      <a:pPr algn="r"/>
                      <a:r>
                        <a:rPr dirty="1">
                          <a:latin typeface="Arial Narrow"/>
                        </a:rPr>
                        <a:t>-460</a:t>
                      </a:r>
                    </a:p>
                  </a:txBody>
                  <a:tcPr/>
                </a:tc>
                <a:tc>
                  <a:txBody>
                    <a:bodyPr anchorCtr="0"/>
                    <a:lstStyle/>
                    <a:p>
                      <a:pPr algn="r"/>
                      <a:r>
                        <a:rPr dirty="1">
                          <a:latin typeface="Arial Narrow"/>
                        </a:rPr>
                        <a:t>12,64,876</a:t>
                      </a:r>
                    </a:p>
                  </a:txBody>
                  <a:tcPr/>
                </a:tc>
              </a:tr>
              <a:tr h="190500">
                <a:tc>
                  <a:txBody>
                    <a:bodyPr anchorCtr="0"/>
                    <a:lstStyle/>
                    <a:p>
                      <a:pPr algn="l"/>
                      <a:r>
                        <a:rPr dirty="1">
                          <a:latin typeface="Arial Narrow"/>
                        </a:rPr>
                        <a:t>Closing Balance :</a:t>
                      </a:r>
                    </a:p>
                  </a:txBody>
                  <a:tcPr/>
                </a:tc>
                <a:tc>
                  <a:txBody>
                    <a:bodyPr anchorCtr="0"/>
                    <a:lstStyle/>
                    <a:p>
                      <a:pPr algn="r"/>
                      <a:r>
                        <a:rPr dirty="1">
                          <a:latin typeface="Arial Narrow"/>
                        </a:rPr>
                        <a:t>21,92,393</a:t>
                      </a:r>
                    </a:p>
                  </a:txBody>
                  <a:tcPr/>
                </a:tc>
                <a:tc>
                  <a:txBody>
                    <a:bodyPr anchorCtr="0"/>
                    <a:lstStyle/>
                    <a:p>
                      <a:pPr algn="r"/>
                      <a:r>
                        <a:rPr dirty="1">
                          <a:latin typeface="Arial Narrow"/>
                        </a:rPr>
                        <a:t>6,00,560</a:t>
                      </a:r>
                    </a:p>
                  </a:txBody>
                  <a:tcPr/>
                </a:tc>
                <a:tc>
                  <a:txBody>
                    <a:bodyPr anchorCtr="0"/>
                    <a:lstStyle/>
                    <a:p>
                      <a:pPr algn="r"/>
                      <a:r>
                        <a:rPr dirty="1">
                          <a:latin typeface="Arial Narrow"/>
                        </a:rPr>
                        <a:t>997</a:t>
                      </a:r>
                    </a:p>
                  </a:txBody>
                  <a:tcPr/>
                </a:tc>
                <a:tc>
                  <a:txBody>
                    <a:bodyPr anchorCtr="0"/>
                    <a:lstStyle/>
                    <a:p>
                      <a:pPr algn="r"/>
                      <a:r>
                        <a:rPr dirty="1">
                          <a:latin typeface="Arial Narrow"/>
                        </a:rPr>
                        <a:t>27,93,950</a:t>
                      </a:r>
                    </a:p>
                  </a:txBody>
                  <a:tcPr/>
                </a:tc>
              </a:tr>
              <a:tr h="190500">
                <a:tc>
                  <a:txBody>
                    <a:bodyPr anchorCtr="0"/>
                    <a:lstStyle/>
                    <a:p>
                      <a:pPr algn="l"/>
                      <a:r>
                        <a:rPr dirty="1">
                          <a:solidFill>
                            <a:srgbClr val="FFFF00"/>
                          </a:solidFill>
                          <a:latin typeface="Arial Narrow"/>
                        </a:rPr>
                        <a:t>Net Gain :</a:t>
                      </a:r>
                    </a:p>
                  </a:txBody>
                  <a:tcPr>
                    <a:solidFill>
                      <a:srgbClr val="0066CC"/>
                    </a:solidFill>
                  </a:tcPr>
                </a:tc>
                <a:tc>
                  <a:txBody>
                    <a:bodyPr anchorCtr="0"/>
                    <a:lstStyle/>
                    <a:p>
                      <a:pPr algn="r"/>
                      <a:r>
                        <a:rPr dirty="1">
                          <a:solidFill>
                            <a:srgbClr val="FFFF00"/>
                          </a:solidFill>
                          <a:latin typeface="Arial Narrow"/>
                        </a:rPr>
                        <a:t>12,29,401</a:t>
                      </a:r>
                    </a:p>
                  </a:txBody>
                  <a:tcPr>
                    <a:solidFill>
                      <a:srgbClr val="0066CC"/>
                    </a:solidFill>
                  </a:tcPr>
                </a:tc>
                <a:tc>
                  <a:txBody>
                    <a:bodyPr anchorCtr="0"/>
                    <a:lstStyle/>
                    <a:p>
                      <a:pPr algn="r"/>
                      <a:r>
                        <a:rPr dirty="1">
                          <a:solidFill>
                            <a:srgbClr val="FFFF00"/>
                          </a:solidFill>
                          <a:latin typeface="Arial Narrow"/>
                        </a:rPr>
                        <a:t>2,98,216</a:t>
                      </a:r>
                    </a:p>
                  </a:txBody>
                  <a:tcPr>
                    <a:solidFill>
                      <a:srgbClr val="0066CC"/>
                    </a:solidFill>
                  </a:tcPr>
                </a:tc>
                <a:tc>
                  <a:txBody>
                    <a:bodyPr anchorCtr="0"/>
                    <a:lstStyle/>
                    <a:p>
                      <a:pPr algn="r"/>
                      <a:r>
                        <a:rPr dirty="1">
                          <a:solidFill>
                            <a:srgbClr val="FFFF00"/>
                          </a:solidFill>
                          <a:latin typeface="Arial Narrow"/>
                        </a:rPr>
                        <a:t>1,457</a:t>
                      </a:r>
                    </a:p>
                  </a:txBody>
                  <a:tcPr>
                    <a:solidFill>
                      <a:srgbClr val="0066CC"/>
                    </a:solidFill>
                  </a:tcPr>
                </a:tc>
                <a:tc>
                  <a:txBody>
                    <a:bodyPr anchorCtr="0"/>
                    <a:lstStyle/>
                    <a:p>
                      <a:pPr algn="r"/>
                      <a:r>
                        <a:rPr dirty="1">
                          <a:solidFill>
                            <a:srgbClr val="FFFF00"/>
                          </a:solidFill>
                          <a:latin typeface="Arial Narrow"/>
                        </a:rPr>
                        <a:t>15,29,074</a:t>
                      </a:r>
                    </a:p>
                  </a:txBody>
                  <a:tcPr>
                    <a:solidFill>
                      <a:srgbClr val="0066CC"/>
                    </a:solidFill>
                  </a:tcPr>
                </a:tc>
              </a:tr>
              <a:tr h="190500">
                <a:tc>
                  <a:txBody>
                    <a:bodyPr anchorCtr="0"/>
                    <a:lstStyle/>
                    <a:p>
                      <a:pPr algn="l"/>
                      <a:r>
                        <a:rPr dirty="1">
                          <a:solidFill>
                            <a:srgbClr val="FFFFFF"/>
                          </a:solidFill>
                          <a:latin typeface="Arial Narrow"/>
                        </a:rPr>
                        <a:t>XIRR :</a:t>
                      </a:r>
                    </a:p>
                  </a:txBody>
                  <a:tcPr>
                    <a:solidFill>
                      <a:srgbClr val="008000"/>
                    </a:solidFill>
                  </a:tcPr>
                </a:tc>
                <a:tc>
                  <a:txBody>
                    <a:bodyPr anchorCtr="0"/>
                    <a:lstStyle/>
                    <a:p>
                      <a:pPr algn="r"/>
                      <a:r>
                        <a:rPr dirty="1">
                          <a:solidFill>
                            <a:srgbClr val="FFFFFF"/>
                          </a:solidFill>
                          <a:latin typeface="Arial Narrow"/>
                        </a:rPr>
                        <a:t>17.06</a:t>
                      </a:r>
                    </a:p>
                  </a:txBody>
                  <a:tcPr>
                    <a:solidFill>
                      <a:srgbClr val="008000"/>
                    </a:solidFill>
                  </a:tcPr>
                </a:tc>
                <a:tc>
                  <a:txBody>
                    <a:bodyPr anchorCtr="0"/>
                    <a:lstStyle/>
                    <a:p>
                      <a:pPr algn="r"/>
                      <a:r>
                        <a:rPr dirty="1">
                          <a:solidFill>
                            <a:srgbClr val="FFFFFF"/>
                          </a:solidFill>
                          <a:latin typeface="Arial Narrow"/>
                        </a:rPr>
                        <a:t>12.37</a:t>
                      </a:r>
                    </a:p>
                  </a:txBody>
                  <a:tcPr>
                    <a:solidFill>
                      <a:srgbClr val="008000"/>
                    </a:solidFill>
                  </a:tcPr>
                </a:tc>
                <a:tc>
                  <a:txBody>
                    <a:bodyPr anchorCtr="0"/>
                    <a:lstStyle/>
                    <a:p>
                      <a:pPr algn="r"/>
                      <a:r>
                        <a:rPr dirty="1">
                          <a:solidFill>
                            <a:srgbClr val="FFFFFF"/>
                          </a:solidFill>
                          <a:latin typeface="Arial Narrow"/>
                        </a:rPr>
                        <a:t>0.67</a:t>
                      </a:r>
                    </a:p>
                  </a:txBody>
                  <a:tcPr>
                    <a:solidFill>
                      <a:srgbClr val="008000"/>
                    </a:solidFill>
                  </a:tcPr>
                </a:tc>
                <a:tc>
                  <a:txBody>
                    <a:bodyPr anchorCtr="0"/>
                    <a:lstStyle/>
                    <a:p>
                      <a:pPr algn="r"/>
                      <a:r>
                        <a:rPr sz="3000" dirty="1">
                          <a:solidFill>
                            <a:srgbClr val="FFFFFF"/>
                          </a:solidFill>
                          <a:latin typeface="Arial Narrow"/>
                        </a:rPr>
                        <a:t>15.32</a:t>
                      </a:r>
                    </a:p>
                  </a:txBody>
                  <a:tcPr>
                    <a:solidFill>
                      <a:srgbClr val="CC7A00"/>
                    </a:solidFill>
                  </a:tcPr>
                </a:tc>
              </a:tr>
            </a:tbl>
          </a:graphicData>
        </a:graphic>
      </p:graphicFrame>
    </p:spTree>
  </p:cSld>
  <p:clrMapOvr>
    <a:masterClrMapping/>
  </p:clrMapOvr>
  <p:transition spd="fast"/>
  <p:timing>
    <p:tnLst>
      <p:par>
        <p:cTn id="1"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pic>
        <p:nvPicPr>
          <p:cNvPr id="2" name="New picture"/>
          <p:cNvPicPr/>
          <p:nvPr/>
        </p:nvPicPr>
        <p:blipFill>
          <a:blip r:embed="rId3"/>
          <a:srcRect/>
          <a:stretch>
            <a:fillRect/>
          </a:stretch>
        </p:blipFill>
        <p:spPr>
          <a:xfrm>
            <a:off x="0" y="0"/>
            <a:ext cx="12700000" cy="8890000"/>
          </a:xfrm>
          <a:prstGeom prst="rect"/>
          <a:ln>
            <a:solidFill>
              <a:schemeClr val="tx2">
                <a:lumMod val="60000"/>
                <a:lumOff val="40000"/>
              </a:schemeClr>
            </a:solidFill>
          </a:ln>
        </p:spPr>
      </p:pic>
      <p:sp>
        <p:nvSpPr>
          <p:cNvPr id="3" name="New shape"/>
          <p:cNvSpPr/>
          <p:nvPr/>
        </p:nvSpPr>
        <p:spPr>
          <a:xfrm>
            <a:off x="0" y="190500"/>
            <a:ext cx="5715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dirty="1">
                <a:solidFill>
                  <a:srgbClr val="000000"/>
                </a:solidFill>
                <a:latin typeface="Arial"/>
              </a:rPr>
              <a:t>My Journey as on 27-01-2025</a:t>
            </a:r>
          </a:p>
        </p:txBody>
      </p:sp>
      <p:sp>
        <p:nvSpPr>
          <p:cNvPr id="4" name="New shape"/>
          <p:cNvSpPr/>
          <p:nvPr/>
        </p:nvSpPr>
        <p:spPr>
          <a:xfrm>
            <a:off x="11684000" y="8128000"/>
            <a:ext cx="635000" cy="635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FFFFFF"/>
                </a:solidFill>
                <a:latin typeface="Arial"/>
              </a:rPr>
              <a:t>6</a:t>
            </a:r>
          </a:p>
        </p:txBody>
      </p:sp>
      <p:graphicFrame>
        <p:nvGraphicFramePr>
          <p:cNvPr id="5" name="ChartObject"/>
          <p:cNvGraphicFramePr/>
          <p:nvPr/>
        </p:nvGraphicFramePr>
        <p:xfrm>
          <a:off x="508000" y="1270000"/>
          <a:ext cx="11430000" cy="6350000"/>
        </p:xfrm>
        <a:graphic>
          <a:graphicData uri="http://schemas.openxmlformats.org/drawingml/2006/chart">
            <c:chart xmlns:c="http://schemas.openxmlformats.org/drawingml/2006/chart" r:id="rId1"/>
          </a:graphicData>
        </a:graphic>
      </p:graphicFrame>
    </p:spTree>
  </p:cSld>
  <p:clrMapOvr>
    <a:masterClrMapping/>
  </p:clrMapOvr>
  <p:transition spd="fast"/>
  <p:timing>
    <p:tnLst>
      <p:par>
        <p:cTn id="1"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pic>
        <p:nvPicPr>
          <p:cNvPr id="2" name="New picture"/>
          <p:cNvPicPr/>
          <p:nvPr/>
        </p:nvPicPr>
        <p:blipFill>
          <a:blip r:embed="rId3"/>
          <a:srcRect/>
          <a:stretch>
            <a:fillRect/>
          </a:stretch>
        </p:blipFill>
        <p:spPr>
          <a:xfrm>
            <a:off x="0" y="0"/>
            <a:ext cx="12700000" cy="8890000"/>
          </a:xfrm>
          <a:prstGeom prst="rect"/>
          <a:ln>
            <a:solidFill>
              <a:schemeClr val="tx2">
                <a:lumMod val="60000"/>
                <a:lumOff val="40000"/>
              </a:schemeClr>
            </a:solidFill>
          </a:ln>
        </p:spPr>
      </p:pic>
      <p:sp>
        <p:nvSpPr>
          <p:cNvPr id="3" name="New shape"/>
          <p:cNvSpPr/>
          <p:nvPr/>
        </p:nvSpPr>
        <p:spPr>
          <a:xfrm>
            <a:off x="0" y="190500"/>
            <a:ext cx="5715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dirty="1">
                <a:solidFill>
                  <a:srgbClr val="000000"/>
                </a:solidFill>
                <a:latin typeface="Arial"/>
              </a:rPr>
              <a:t>My Journey as on 27-01-2025</a:t>
            </a:r>
          </a:p>
        </p:txBody>
      </p:sp>
      <p:sp>
        <p:nvSpPr>
          <p:cNvPr id="4" name="New shape"/>
          <p:cNvSpPr/>
          <p:nvPr/>
        </p:nvSpPr>
        <p:spPr>
          <a:xfrm>
            <a:off x="11684000" y="8128000"/>
            <a:ext cx="635000" cy="635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FFFFFF"/>
                </a:solidFill>
                <a:latin typeface="Arial"/>
              </a:rPr>
              <a:t>7</a:t>
            </a:r>
          </a:p>
        </p:txBody>
      </p:sp>
      <p:graphicFrame>
        <p:nvGraphicFramePr>
          <p:cNvPr id="5" name="ChartObject"/>
          <p:cNvGraphicFramePr/>
          <p:nvPr/>
        </p:nvGraphicFramePr>
        <p:xfrm>
          <a:off x="508000" y="1270000"/>
          <a:ext cx="11430000" cy="6350000"/>
        </p:xfrm>
        <a:graphic>
          <a:graphicData uri="http://schemas.openxmlformats.org/drawingml/2006/chart">
            <c:chart xmlns:c="http://schemas.openxmlformats.org/drawingml/2006/chart" r:id="rId1"/>
          </a:graphicData>
        </a:graphic>
      </p:graphicFrame>
    </p:spTree>
  </p:cSld>
  <p:clrMapOvr>
    <a:masterClrMapping/>
  </p:clrMapOvr>
  <p:transition spd="fast"/>
  <p:timing>
    <p:tnLst>
      <p:par>
        <p:cTn id="1"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0" y="0"/>
            <a:ext cx="12700000" cy="8890000"/>
          </a:xfrm>
          <a:prstGeom prst="rect"/>
          <a:ln>
            <a:solidFill>
              <a:schemeClr val="tx2">
                <a:lumMod val="60000"/>
                <a:lumOff val="40000"/>
              </a:schemeClr>
            </a:solidFill>
          </a:ln>
        </p:spPr>
      </p:pic>
      <p:sp>
        <p:nvSpPr>
          <p:cNvPr id="3" name="New shape"/>
          <p:cNvSpPr/>
          <p:nvPr/>
        </p:nvSpPr>
        <p:spPr>
          <a:xfrm>
            <a:off x="0" y="190500"/>
            <a:ext cx="5715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dirty="1">
                <a:solidFill>
                  <a:srgbClr val="000000"/>
                </a:solidFill>
                <a:latin typeface="Arial"/>
              </a:rPr>
              <a:t>Portfolio As On 27-01-2025</a:t>
            </a:r>
          </a:p>
        </p:txBody>
      </p:sp>
      <p:sp>
        <p:nvSpPr>
          <p:cNvPr id="4" name="New shape"/>
          <p:cNvSpPr/>
          <p:nvPr/>
        </p:nvSpPr>
        <p:spPr>
          <a:xfrm>
            <a:off x="11684000" y="8128000"/>
            <a:ext cx="635000" cy="635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FFFFFF"/>
                </a:solidFill>
                <a:latin typeface="Arial"/>
              </a:rPr>
              <a:t>8</a:t>
            </a:r>
          </a:p>
        </p:txBody>
      </p:sp>
      <p:graphicFrame>
        <p:nvGraphicFramePr>
          <p:cNvPr id="5" name="New Table"/>
          <p:cNvGraphicFramePr>
            <a:graphicFrameLocks noGrp="1"/>
          </p:cNvGraphicFramePr>
          <p:nvPr/>
        </p:nvGraphicFramePr>
        <p:xfrm>
          <a:off x="1270000" y="1524000"/>
          <a:ext cx="10160000" cy="1905000"/>
        </p:xfrm>
        <a:graphic>
          <a:graphicData uri="http://schemas.openxmlformats.org/drawingml/2006/table">
            <a:tbl>
              <a:tblPr firstRow="1" bandRow="1"/>
              <a:tblGrid>
                <a:gridCol w="2794000"/>
                <a:gridCol w="2794000"/>
                <a:gridCol w="2286000"/>
                <a:gridCol w="2286000"/>
              </a:tblGrid>
              <a:tr h="952500">
                <a:tc>
                  <a:txBody>
                    <a:bodyPr anchorCtr="0"/>
                    <a:lstStyle/>
                    <a:p>
                      <a:pPr algn="ctr"/>
                      <a:r>
                        <a:rPr dirty="1">
                          <a:solidFill>
                            <a:srgbClr val="FFFFFF"/>
                          </a:solidFill>
                          <a:latin typeface="Arial Rounded MT Bold"/>
                        </a:rPr>
                        <a:t>Investment value (₹)</a:t>
                      </a:r>
                    </a:p>
                  </a:txBody>
                  <a:tcPr anchor="ctr">
                    <a:solidFill>
                      <a:srgbClr val="70AD47"/>
                    </a:solidFill>
                  </a:tcPr>
                </a:tc>
                <a:tc>
                  <a:txBody>
                    <a:bodyPr anchorCtr="0"/>
                    <a:lstStyle/>
                    <a:p>
                      <a:pPr algn="ctr"/>
                      <a:r>
                        <a:rPr dirty="1">
                          <a:solidFill>
                            <a:srgbClr val="FFFFFF"/>
                          </a:solidFill>
                          <a:latin typeface="Arial Rounded MT Bold"/>
                        </a:rPr>
                        <a:t>Market Value (₹)</a:t>
                      </a:r>
                    </a:p>
                  </a:txBody>
                  <a:tcPr anchor="ctr">
                    <a:solidFill>
                      <a:srgbClr val="70AD47"/>
                    </a:solidFill>
                  </a:tcPr>
                </a:tc>
                <a:tc>
                  <a:txBody>
                    <a:bodyPr anchorCtr="0"/>
                    <a:lstStyle/>
                    <a:p>
                      <a:pPr algn="ctr"/>
                      <a:r>
                        <a:rPr dirty="1">
                          <a:solidFill>
                            <a:srgbClr val="FFFFFF"/>
                          </a:solidFill>
                          <a:latin typeface="Arial Rounded MT Bold"/>
                        </a:rPr>
                        <a:t>Gain</a:t>
                      </a:r>
                    </a:p>
                  </a:txBody>
                  <a:tcPr anchor="ctr">
                    <a:solidFill>
                      <a:srgbClr val="70AD47"/>
                    </a:solidFill>
                  </a:tcPr>
                </a:tc>
                <a:tc>
                  <a:txBody>
                    <a:bodyPr anchorCtr="0"/>
                    <a:lstStyle/>
                    <a:p>
                      <a:pPr algn="ctr"/>
                      <a:r>
                        <a:rPr dirty="1">
                          <a:solidFill>
                            <a:srgbClr val="FFFFFF"/>
                          </a:solidFill>
                          <a:latin typeface="Arial Rounded MT Bold"/>
                        </a:rPr>
                        <a:t>CAGR %</a:t>
                      </a:r>
                    </a:p>
                  </a:txBody>
                  <a:tcPr anchor="ctr">
                    <a:solidFill>
                      <a:srgbClr val="70AD47"/>
                    </a:solidFill>
                  </a:tcPr>
                </a:tc>
              </a:tr>
              <a:tr h="952500">
                <a:tc>
                  <a:txBody>
                    <a:bodyPr anchorCtr="0"/>
                    <a:lstStyle/>
                    <a:p>
                      <a:pPr algn="ctr"/>
                      <a:r>
                        <a:rPr dirty="1">
                          <a:solidFill>
                            <a:srgbClr val="000000"/>
                          </a:solidFill>
                          <a:latin typeface="Arial Rounded MT Bold"/>
                        </a:rPr>
                        <a:t>(₹)14,48,058</a:t>
                      </a:r>
                    </a:p>
                  </a:txBody>
                  <a:tcPr anchor="ctr">
                    <a:solidFill>
                      <a:srgbClr val="D5E3CF"/>
                    </a:solidFill>
                  </a:tcPr>
                </a:tc>
                <a:tc>
                  <a:txBody>
                    <a:bodyPr anchorCtr="0"/>
                    <a:lstStyle/>
                    <a:p>
                      <a:pPr algn="ctr"/>
                      <a:r>
                        <a:rPr dirty="1">
                          <a:solidFill>
                            <a:srgbClr val="000000"/>
                          </a:solidFill>
                          <a:latin typeface="Arial Rounded MT Bold"/>
                        </a:rPr>
                        <a:t>(₹)27,93,950</a:t>
                      </a:r>
                    </a:p>
                  </a:txBody>
                  <a:tcPr anchor="ctr">
                    <a:solidFill>
                      <a:srgbClr val="D5E3CF"/>
                    </a:solidFill>
                  </a:tcPr>
                </a:tc>
                <a:tc>
                  <a:txBody>
                    <a:bodyPr anchorCtr="0"/>
                    <a:lstStyle/>
                    <a:p>
                      <a:pPr algn="ctr"/>
                      <a:r>
                        <a:rPr dirty="1">
                          <a:solidFill>
                            <a:srgbClr val="000000"/>
                          </a:solidFill>
                          <a:latin typeface="Arial Rounded MT Bold"/>
                        </a:rPr>
                        <a:t>(₹)13,45,892</a:t>
                      </a:r>
                    </a:p>
                  </a:txBody>
                  <a:tcPr anchor="ctr">
                    <a:solidFill>
                      <a:srgbClr val="D5E3CF"/>
                    </a:solidFill>
                  </a:tcPr>
                </a:tc>
                <a:tc>
                  <a:txBody>
                    <a:bodyPr anchorCtr="0"/>
                    <a:lstStyle/>
                    <a:p>
                      <a:pPr algn="ctr"/>
                      <a:r>
                        <a:rPr dirty="1">
                          <a:solidFill>
                            <a:srgbClr val="000000"/>
                          </a:solidFill>
                          <a:latin typeface="Arial Rounded MT Bold"/>
                        </a:rPr>
                        <a:t>16.89%</a:t>
                      </a:r>
                    </a:p>
                  </a:txBody>
                  <a:tcPr anchor="ctr">
                    <a:solidFill>
                      <a:srgbClr val="D5E3CF"/>
                    </a:solidFill>
                  </a:tcPr>
                </a:tc>
              </a:tr>
            </a:tbl>
          </a:graphicData>
        </a:graphic>
      </p:graphicFrame>
    </p:spTree>
  </p:cSld>
  <p:clrMapOvr>
    <a:masterClrMapping/>
  </p:clrMapOvr>
  <p:transition spd="fast"/>
  <p:timing>
    <p:tnLst>
      <p:par>
        <p:cTn id="1"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pic>
        <p:nvPicPr>
          <p:cNvPr id="2" name="New picture"/>
          <p:cNvPicPr/>
          <p:nvPr/>
        </p:nvPicPr>
        <p:blipFill>
          <a:blip r:embed="rId3"/>
          <a:srcRect/>
          <a:stretch>
            <a:fillRect/>
          </a:stretch>
        </p:blipFill>
        <p:spPr>
          <a:xfrm>
            <a:off x="0" y="0"/>
            <a:ext cx="12700000" cy="8890000"/>
          </a:xfrm>
          <a:prstGeom prst="rect"/>
          <a:ln>
            <a:solidFill>
              <a:schemeClr val="tx2">
                <a:lumMod val="60000"/>
                <a:lumOff val="40000"/>
              </a:schemeClr>
            </a:solidFill>
          </a:ln>
        </p:spPr>
      </p:pic>
      <p:sp>
        <p:nvSpPr>
          <p:cNvPr id="3" name="New shape"/>
          <p:cNvSpPr/>
          <p:nvPr/>
        </p:nvSpPr>
        <p:spPr>
          <a:xfrm>
            <a:off x="0" y="190500"/>
            <a:ext cx="5715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dirty="1">
                <a:solidFill>
                  <a:srgbClr val="000000"/>
                </a:solidFill>
                <a:latin typeface="Arial"/>
              </a:rPr>
              <a:t>Portfolio By Asset Allocation</a:t>
            </a:r>
          </a:p>
        </p:txBody>
      </p:sp>
      <p:sp>
        <p:nvSpPr>
          <p:cNvPr id="4" name="New shape"/>
          <p:cNvSpPr/>
          <p:nvPr/>
        </p:nvSpPr>
        <p:spPr>
          <a:xfrm>
            <a:off x="11684000" y="8128000"/>
            <a:ext cx="635000" cy="635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FFFFFF"/>
                </a:solidFill>
                <a:latin typeface="Arial"/>
              </a:rPr>
              <a:t>9</a:t>
            </a:r>
          </a:p>
        </p:txBody>
      </p:sp>
      <p:graphicFrame>
        <p:nvGraphicFramePr>
          <p:cNvPr id="5" name="ChartObject"/>
          <p:cNvGraphicFramePr/>
          <p:nvPr/>
        </p:nvGraphicFramePr>
        <p:xfrm>
          <a:off x="508000" y="1270000"/>
          <a:ext cx="10160000" cy="5080000"/>
        </p:xfrm>
        <a:graphic>
          <a:graphicData uri="http://schemas.openxmlformats.org/drawingml/2006/chart">
            <c:chart xmlns:c="http://schemas.openxmlformats.org/drawingml/2006/chart" r:id="rId1"/>
          </a:graphicData>
        </a:graphic>
      </p:graphicFrame>
    </p:spTree>
  </p:cSld>
  <p:clrMapOvr>
    <a:masterClrMapping/>
  </p:clrMapOvr>
  <p:transition spd="fast"/>
  <p:timing>
    <p:tnLst>
      <p:par>
        <p:cTn id="1" restart="never" nodeType="tmRoot"/>
      </p:par>
    </p:tnLst>
  </p:timing>
</p:sld>
</file>

<file path=ppt/tags/tag1.xml><?xml version="1.0" encoding="utf-8"?>
<p:tagLst xmlns:p="http://schemas.openxmlformats.org/presentationml/2006/main">
  <p:tag name="AS_NET" val="4.0.30319.42000"/>
  <p:tag name="AS_OS" val="Microsoft Windows NT 10.0.20348.0"/>
  <p:tag name="AS_RELEASE_DATE" val="2013.12.17"/>
  <p:tag name="AS_TITLE" val="Spire.Presentation for .NET "/>
  <p:tag name="AS_VERSION" val="2.1.0.0"/>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Uigh" typeface="Microsoft Uighur"/>
        <a:font script="Beng" typeface="Vrinda"/>
        <a:font script="Thai" typeface="Angsana New"/>
        <a:font script="Mlym" typeface="Kartika"/>
        <a:font script="Yiii" typeface="Microsoft Yi Baiti"/>
        <a:font script="Cher" typeface="Plantagenet Cherokee"/>
        <a:font script="Orya" typeface="Kalinga"/>
        <a:font script="Geor" typeface="Sylfaen"/>
        <a:font script="Gujr" typeface="Shruti"/>
        <a:font script="Viet" typeface="Times New Roman"/>
        <a:font script="Arab" typeface="Times New Roman"/>
        <a:font script="Hebr" typeface="Times New Roman"/>
        <a:font script="Telu" typeface="Gautami"/>
        <a:font script="Ethi" typeface="Nyala"/>
        <a:font script="Jpan" typeface="ＭＳ Ｐゴシック"/>
        <a:font script="Sinh" typeface="Iskoola Pota"/>
        <a:font script="Taml" typeface="Latha"/>
        <a:font script="Deva" typeface="Mangal"/>
        <a:font script="Knda" typeface="Tunga"/>
        <a:font script="Tibt" typeface="Microsoft Himalaya"/>
        <a:font script="Khmr" typeface="MoolBoran"/>
        <a:font script="Hant" typeface="新細明體"/>
        <a:font script="Laoo" typeface="DokChampa"/>
        <a:font script="Mong" typeface="Mongolian Baiti"/>
        <a:font script="Hans" typeface="宋体"/>
        <a:font script="Guru" typeface="Raavi"/>
        <a:font script="Thaa" typeface="MV Boli"/>
        <a:font script="Cans" typeface="Euphemia"/>
        <a:font script="Hang" typeface="맑은 고딕"/>
        <a:font script="Syrc" typeface="Estrangelo Edessa"/>
      </a:majorFont>
      <a:minorFont>
        <a:latin typeface="Calibri"/>
        <a:ea typeface=""/>
        <a:cs typeface=""/>
        <a:font script="Uigh" typeface="Microsoft Uighur"/>
        <a:font script="Beng" typeface="Vrinda"/>
        <a:font script="Thai" typeface="Cordia New"/>
        <a:font script="Mlym" typeface="Kartika"/>
        <a:font script="Yiii" typeface="Microsoft Yi Baiti"/>
        <a:font script="Cher" typeface="Plantagenet Cherokee"/>
        <a:font script="Orya" typeface="Kalinga"/>
        <a:font script="Geor" typeface="Sylfaen"/>
        <a:font script="Gujr" typeface="Shruti"/>
        <a:font script="Viet" typeface="Arial"/>
        <a:font script="Arab" typeface="Arial"/>
        <a:font script="Hebr" typeface="Arial"/>
        <a:font script="Telu" typeface="Gautami"/>
        <a:font script="Ethi" typeface="Nyala"/>
        <a:font script="Jpan" typeface="ＭＳ Ｐゴシック"/>
        <a:font script="Sinh" typeface="Iskoola Pota"/>
        <a:font script="Taml" typeface="Latha"/>
        <a:font script="Deva" typeface="Mangal"/>
        <a:font script="Knda" typeface="Tunga"/>
        <a:font script="Tibt" typeface="Microsoft Himalaya"/>
        <a:font script="Khmr" typeface="DaunPenh"/>
        <a:font script="Hant" typeface="新細明體"/>
        <a:font script="Laoo" typeface="DokChampa"/>
        <a:font script="Mong" typeface="Mongolian Baiti"/>
        <a:font script="Hans" typeface="宋体"/>
        <a:font script="Guru" typeface="Raavi"/>
        <a:font script="Thaa" typeface="MV Boli"/>
        <a:font script="Cans" typeface="Euphemia"/>
        <a:font script="Hang" typeface="맑은 고딕"/>
        <a:font script="Syrc" typeface="Estrangelo Edessa"/>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tileRect/>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tileRect/>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000"/>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w="63500" h="25400" prst="circle"/>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tileRect/>
        </a:gradFill>
        <a:gradFill rotWithShape="1">
          <a:gsLst>
            <a:gs pos="0">
              <a:schemeClr val="phClr">
                <a:tint val="80000"/>
                <a:satMod val="300000"/>
              </a:schemeClr>
            </a:gs>
            <a:gs pos="100000">
              <a:schemeClr val="phClr">
                <a:shade val="30000"/>
                <a:satMod val="200000"/>
              </a:schemeClr>
            </a:gs>
          </a:gsLst>
          <a:path path="circle">
            <a:fillToRect l="50000" t="50000" r="50000" b="50000"/>
          </a:path>
          <a:tileRect/>
        </a:gradFill>
      </a:bgFillStyleLst>
    </a:fmtScheme>
  </a:themeElements>
  <a:objectDefaults/>
</a:theme>
</file>

<file path=docProps/app.xml><?xml version="1.0" encoding="utf-8"?>
<Properties xmlns="http://schemas.openxmlformats.org/officeDocument/2006/extended-properties" xmlns:vt="http://schemas.openxmlformats.org/officeDocument/2006/docPropsVTypes">
  <TotalTime>1</TotalTime>
  <Application>Spire.Presentation for .NET 2.1.0.0</Application>
  <PresentationFormat>全屏显示(4:3)</PresentationFormat>
  <Slides>1</Slides>
  <ScaleCrop>false</ScaleCrop>
  <HeadingPairs>
    <vt:vector size="4" baseType="variant">
      <vt:variant>
        <vt:lpstr>主题</vt:lpstr>
      </vt:variant>
      <vt:variant>
        <vt:i4>1</vt:i4>
      </vt:variant>
      <vt:variant>
        <vt:lpstr>幻灯片标题</vt:lpstr>
      </vt:variant>
      <vt:variant>
        <vt:i4>1</vt:i4>
      </vt:variant>
    </vt:vector>
  </HeadingPair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cp:lastModifiedBy/>
  <cp:revision>1</cp:revision>
  <dcterms:created xsi:type="dcterms:W3CDTF">2025-01-28T05:04:00.7495646Z</dcterms:created>
  <dcterms:modified xsi:type="dcterms:W3CDTF">2025-01-28T05:04:00.7495646Z</dcterms:modified>
</cp:coreProperties>
</file>