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7365a9b6-7744-4e9f-bbd9-b85a294caf05.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0d2a41fd-9ed0-46c7-9fad-fc3c55542f6e.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c0074c4c-b5b9-4374-86b1-58d6754f7dca.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47df70fa-a9ef-497f-a3f0-975dda57c067.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cafcf6d6-0b88-49d5-a6fd-6cd35cc6d004.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d942e09f-fbb0-4d74-8604-023b28bf03d8.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11,52,108 ]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19-Aug-2009</c:v>
                </c:pt>
                <c:pt idx="1">
                  <c:v>10-Dec-2009</c:v>
                </c:pt>
                <c:pt idx="2">
                  <c:v>02-Apr-2010</c:v>
                </c:pt>
                <c:pt idx="3">
                  <c:v>23-Jul-2010</c:v>
                </c:pt>
                <c:pt idx="4">
                  <c:v>13-Nov-2010</c:v>
                </c:pt>
                <c:pt idx="5">
                  <c:v>06-Mar-2011</c:v>
                </c:pt>
                <c:pt idx="6">
                  <c:v>27-Jun-2011</c:v>
                </c:pt>
                <c:pt idx="7">
                  <c:v>18-Oct-2011</c:v>
                </c:pt>
                <c:pt idx="8">
                  <c:v>07-Feb-2012</c:v>
                </c:pt>
                <c:pt idx="9">
                  <c:v>30-May-2012</c:v>
                </c:pt>
                <c:pt idx="10">
                  <c:v>20-Sep-2012</c:v>
                </c:pt>
                <c:pt idx="11">
                  <c:v>11-Jan-2013</c:v>
                </c:pt>
                <c:pt idx="12">
                  <c:v>04-May-2013</c:v>
                </c:pt>
                <c:pt idx="13">
                  <c:v>24-Aug-2013</c:v>
                </c:pt>
                <c:pt idx="14">
                  <c:v>15-Dec-2013</c:v>
                </c:pt>
                <c:pt idx="15">
                  <c:v>07-Apr-2014</c:v>
                </c:pt>
                <c:pt idx="16">
                  <c:v>29-Jul-2014</c:v>
                </c:pt>
                <c:pt idx="17">
                  <c:v>19-Nov-2014</c:v>
                </c:pt>
                <c:pt idx="18">
                  <c:v>11-Mar-2015</c:v>
                </c:pt>
                <c:pt idx="19">
                  <c:v>02-Jul-2015</c:v>
                </c:pt>
                <c:pt idx="20">
                  <c:v>23-Oct-2015</c:v>
                </c:pt>
                <c:pt idx="21">
                  <c:v>13-Feb-2016</c:v>
                </c:pt>
                <c:pt idx="22">
                  <c:v>05-Jun-2016</c:v>
                </c:pt>
                <c:pt idx="23">
                  <c:v>25-Sep-2016</c:v>
                </c:pt>
                <c:pt idx="24">
                  <c:v>16-Jan-2017</c:v>
                </c:pt>
                <c:pt idx="25">
                  <c:v>09-May-2017</c:v>
                </c:pt>
                <c:pt idx="26">
                  <c:v>30-Aug-2017</c:v>
                </c:pt>
                <c:pt idx="27">
                  <c:v>21-Dec-2017</c:v>
                </c:pt>
                <c:pt idx="28">
                  <c:v>12-Apr-2018</c:v>
                </c:pt>
                <c:pt idx="29">
                  <c:v>03-Aug-2018</c:v>
                </c:pt>
                <c:pt idx="30">
                  <c:v>24-Nov-2018</c:v>
                </c:pt>
                <c:pt idx="31">
                  <c:v>17-Mar-2019</c:v>
                </c:pt>
                <c:pt idx="32">
                  <c:v>08-Jul-2019</c:v>
                </c:pt>
                <c:pt idx="33">
                  <c:v>28-Oct-2019</c:v>
                </c:pt>
                <c:pt idx="34">
                  <c:v>18-Feb-2020</c:v>
                </c:pt>
                <c:pt idx="35">
                  <c:v>10-Jun-2020</c:v>
                </c:pt>
                <c:pt idx="36">
                  <c:v>01-Oct-2020</c:v>
                </c:pt>
                <c:pt idx="37">
                  <c:v>22-Jan-2021</c:v>
                </c:pt>
                <c:pt idx="38">
                  <c:v>14-May-2021</c:v>
                </c:pt>
                <c:pt idx="39">
                  <c:v>04-Sep-2021</c:v>
                </c:pt>
                <c:pt idx="40">
                  <c:v>26-Dec-2021</c:v>
                </c:pt>
                <c:pt idx="41">
                  <c:v>18-Apr-2022</c:v>
                </c:pt>
                <c:pt idx="42">
                  <c:v>09-Aug-2022</c:v>
                </c:pt>
                <c:pt idx="43">
                  <c:v>29-Nov-2022</c:v>
                </c:pt>
                <c:pt idx="44">
                  <c:v>22-Mar-2023</c:v>
                </c:pt>
                <c:pt idx="45">
                  <c:v>13-Jul-2023</c:v>
                </c:pt>
                <c:pt idx="46">
                  <c:v>03-Nov-2023</c:v>
                </c:pt>
                <c:pt idx="47">
                  <c:v>24-Feb-2024</c:v>
                </c:pt>
                <c:pt idx="48">
                  <c:v>15-Jun-2024</c:v>
                </c:pt>
                <c:pt idx="49">
                  <c:v>06-Oct-2024</c:v>
                </c:pt>
                <c:pt idx="50">
                  <c:v>27-Jan-2025</c:v>
                </c:pt>
              </c:strCache>
            </c:strRef>
          </c:cat>
          <c:val>
            <c:numRef>
              <c:f>'Sheet1'!$B$2:$B$52</c:f>
              <c:numCache>
                <c:formatCode>General</c:formatCode>
                <c:ptCount val="51"/>
                <c:pt idx="0">
                  <c:v>6000</c:v>
                </c:pt>
                <c:pt idx="1">
                  <c:v>24000</c:v>
                </c:pt>
                <c:pt idx="2">
                  <c:v>48000</c:v>
                </c:pt>
                <c:pt idx="3">
                  <c:v>72000</c:v>
                </c:pt>
                <c:pt idx="4">
                  <c:v>90000</c:v>
                </c:pt>
                <c:pt idx="5">
                  <c:v>114000</c:v>
                </c:pt>
                <c:pt idx="6">
                  <c:v>96854.58</c:v>
                </c:pt>
                <c:pt idx="7">
                  <c:v>114854.58</c:v>
                </c:pt>
                <c:pt idx="8">
                  <c:v>138854.58</c:v>
                </c:pt>
                <c:pt idx="9">
                  <c:v>162854.58</c:v>
                </c:pt>
                <c:pt idx="10">
                  <c:v>174854.58</c:v>
                </c:pt>
                <c:pt idx="11">
                  <c:v>174854.58</c:v>
                </c:pt>
                <c:pt idx="12">
                  <c:v>174854.58</c:v>
                </c:pt>
                <c:pt idx="13">
                  <c:v>174854.58</c:v>
                </c:pt>
                <c:pt idx="14">
                  <c:v>174854.58</c:v>
                </c:pt>
                <c:pt idx="15">
                  <c:v>174854.58</c:v>
                </c:pt>
                <c:pt idx="16">
                  <c:v>174854.58</c:v>
                </c:pt>
                <c:pt idx="17">
                  <c:v>174854.58</c:v>
                </c:pt>
                <c:pt idx="18">
                  <c:v>174854.58</c:v>
                </c:pt>
                <c:pt idx="19">
                  <c:v>174854.58</c:v>
                </c:pt>
                <c:pt idx="20">
                  <c:v>174854.58</c:v>
                </c:pt>
                <c:pt idx="21">
                  <c:v>174854.58</c:v>
                </c:pt>
                <c:pt idx="22">
                  <c:v>174854.58</c:v>
                </c:pt>
                <c:pt idx="23">
                  <c:v>174854.58</c:v>
                </c:pt>
                <c:pt idx="24">
                  <c:v>174854.58</c:v>
                </c:pt>
                <c:pt idx="25">
                  <c:v>174854.58</c:v>
                </c:pt>
                <c:pt idx="26">
                  <c:v>174854.58</c:v>
                </c:pt>
                <c:pt idx="27">
                  <c:v>134854.65</c:v>
                </c:pt>
                <c:pt idx="28">
                  <c:v>134854.65</c:v>
                </c:pt>
                <c:pt idx="29">
                  <c:v>634854.65</c:v>
                </c:pt>
                <c:pt idx="30">
                  <c:v>634854.65</c:v>
                </c:pt>
                <c:pt idx="31">
                  <c:v>476175.29</c:v>
                </c:pt>
                <c:pt idx="32">
                  <c:v>476175.29</c:v>
                </c:pt>
                <c:pt idx="33">
                  <c:v>476175.29</c:v>
                </c:pt>
                <c:pt idx="34">
                  <c:v>476175.29</c:v>
                </c:pt>
                <c:pt idx="35">
                  <c:v>476175.29</c:v>
                </c:pt>
                <c:pt idx="36">
                  <c:v>476175.29</c:v>
                </c:pt>
                <c:pt idx="37">
                  <c:v>505234.01</c:v>
                </c:pt>
                <c:pt idx="38">
                  <c:v>505234.01</c:v>
                </c:pt>
                <c:pt idx="39">
                  <c:v>222435.58</c:v>
                </c:pt>
                <c:pt idx="40">
                  <c:v>222435.58</c:v>
                </c:pt>
                <c:pt idx="41">
                  <c:v>222435.58</c:v>
                </c:pt>
                <c:pt idx="42">
                  <c:v>222435.58</c:v>
                </c:pt>
                <c:pt idx="43">
                  <c:v>12170.65</c:v>
                </c:pt>
                <c:pt idx="44">
                  <c:v>12170.65</c:v>
                </c:pt>
                <c:pt idx="45">
                  <c:v>12170.65</c:v>
                </c:pt>
                <c:pt idx="46">
                  <c:v>592141.65</c:v>
                </c:pt>
                <c:pt idx="47">
                  <c:v>712135.65</c:v>
                </c:pt>
                <c:pt idx="48">
                  <c:v>872127.65</c:v>
                </c:pt>
                <c:pt idx="49">
                  <c:v>1032114.03</c:v>
                </c:pt>
                <c:pt idx="50">
                  <c:v>1152108.03</c:v>
                </c:pt>
              </c:numCache>
            </c:numRef>
          </c:val>
          <c:smooth val="0"/>
        </c:ser>
        <c:ser>
          <c:idx val="2"/>
          <c:order val="1"/>
          <c:tx>
            <c:strRef>
              <c:f>Sheet1!$C$1</c:f>
              <c:strCache>
                <c:ptCount val="1"/>
                <c:pt idx="0">
                  <c:v>Market Value [ Rs. 21,37,615 ]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19-Aug-2009</c:v>
                </c:pt>
                <c:pt idx="1">
                  <c:v>10-Dec-2009</c:v>
                </c:pt>
                <c:pt idx="2">
                  <c:v>02-Apr-2010</c:v>
                </c:pt>
                <c:pt idx="3">
                  <c:v>23-Jul-2010</c:v>
                </c:pt>
                <c:pt idx="4">
                  <c:v>13-Nov-2010</c:v>
                </c:pt>
                <c:pt idx="5">
                  <c:v>06-Mar-2011</c:v>
                </c:pt>
                <c:pt idx="6">
                  <c:v>27-Jun-2011</c:v>
                </c:pt>
                <c:pt idx="7">
                  <c:v>18-Oct-2011</c:v>
                </c:pt>
                <c:pt idx="8">
                  <c:v>07-Feb-2012</c:v>
                </c:pt>
                <c:pt idx="9">
                  <c:v>30-May-2012</c:v>
                </c:pt>
                <c:pt idx="10">
                  <c:v>20-Sep-2012</c:v>
                </c:pt>
                <c:pt idx="11">
                  <c:v>11-Jan-2013</c:v>
                </c:pt>
                <c:pt idx="12">
                  <c:v>04-May-2013</c:v>
                </c:pt>
                <c:pt idx="13">
                  <c:v>24-Aug-2013</c:v>
                </c:pt>
                <c:pt idx="14">
                  <c:v>15-Dec-2013</c:v>
                </c:pt>
                <c:pt idx="15">
                  <c:v>07-Apr-2014</c:v>
                </c:pt>
                <c:pt idx="16">
                  <c:v>29-Jul-2014</c:v>
                </c:pt>
                <c:pt idx="17">
                  <c:v>19-Nov-2014</c:v>
                </c:pt>
                <c:pt idx="18">
                  <c:v>11-Mar-2015</c:v>
                </c:pt>
                <c:pt idx="19">
                  <c:v>02-Jul-2015</c:v>
                </c:pt>
                <c:pt idx="20">
                  <c:v>23-Oct-2015</c:v>
                </c:pt>
                <c:pt idx="21">
                  <c:v>13-Feb-2016</c:v>
                </c:pt>
                <c:pt idx="22">
                  <c:v>05-Jun-2016</c:v>
                </c:pt>
                <c:pt idx="23">
                  <c:v>25-Sep-2016</c:v>
                </c:pt>
                <c:pt idx="24">
                  <c:v>16-Jan-2017</c:v>
                </c:pt>
                <c:pt idx="25">
                  <c:v>09-May-2017</c:v>
                </c:pt>
                <c:pt idx="26">
                  <c:v>30-Aug-2017</c:v>
                </c:pt>
                <c:pt idx="27">
                  <c:v>21-Dec-2017</c:v>
                </c:pt>
                <c:pt idx="28">
                  <c:v>12-Apr-2018</c:v>
                </c:pt>
                <c:pt idx="29">
                  <c:v>03-Aug-2018</c:v>
                </c:pt>
                <c:pt idx="30">
                  <c:v>24-Nov-2018</c:v>
                </c:pt>
                <c:pt idx="31">
                  <c:v>17-Mar-2019</c:v>
                </c:pt>
                <c:pt idx="32">
                  <c:v>08-Jul-2019</c:v>
                </c:pt>
                <c:pt idx="33">
                  <c:v>28-Oct-2019</c:v>
                </c:pt>
                <c:pt idx="34">
                  <c:v>18-Feb-2020</c:v>
                </c:pt>
                <c:pt idx="35">
                  <c:v>10-Jun-2020</c:v>
                </c:pt>
                <c:pt idx="36">
                  <c:v>01-Oct-2020</c:v>
                </c:pt>
                <c:pt idx="37">
                  <c:v>22-Jan-2021</c:v>
                </c:pt>
                <c:pt idx="38">
                  <c:v>14-May-2021</c:v>
                </c:pt>
                <c:pt idx="39">
                  <c:v>04-Sep-2021</c:v>
                </c:pt>
                <c:pt idx="40">
                  <c:v>26-Dec-2021</c:v>
                </c:pt>
                <c:pt idx="41">
                  <c:v>18-Apr-2022</c:v>
                </c:pt>
                <c:pt idx="42">
                  <c:v>09-Aug-2022</c:v>
                </c:pt>
                <c:pt idx="43">
                  <c:v>29-Nov-2022</c:v>
                </c:pt>
                <c:pt idx="44">
                  <c:v>22-Mar-2023</c:v>
                </c:pt>
                <c:pt idx="45">
                  <c:v>13-Jul-2023</c:v>
                </c:pt>
                <c:pt idx="46">
                  <c:v>03-Nov-2023</c:v>
                </c:pt>
                <c:pt idx="47">
                  <c:v>24-Feb-2024</c:v>
                </c:pt>
                <c:pt idx="48">
                  <c:v>15-Jun-2024</c:v>
                </c:pt>
                <c:pt idx="49">
                  <c:v>06-Oct-2024</c:v>
                </c:pt>
                <c:pt idx="50">
                  <c:v>27-Jan-2025</c:v>
                </c:pt>
              </c:strCache>
            </c:strRef>
          </c:cat>
          <c:val>
            <c:numRef>
              <c:f>'Sheet1'!$C$2:$C$52</c:f>
              <c:numCache>
                <c:formatCode>General</c:formatCode>
                <c:ptCount val="51"/>
                <c:pt idx="0">
                  <c:v>6000</c:v>
                </c:pt>
                <c:pt idx="1">
                  <c:v>25681</c:v>
                </c:pt>
                <c:pt idx="2">
                  <c:v>51646</c:v>
                </c:pt>
                <c:pt idx="3">
                  <c:v>78795</c:v>
                </c:pt>
                <c:pt idx="4">
                  <c:v>106174</c:v>
                </c:pt>
                <c:pt idx="5">
                  <c:v>118936</c:v>
                </c:pt>
                <c:pt idx="6">
                  <c:v>106852</c:v>
                </c:pt>
                <c:pt idx="7">
                  <c:v>117252</c:v>
                </c:pt>
                <c:pt idx="8">
                  <c:v>149395</c:v>
                </c:pt>
                <c:pt idx="9">
                  <c:v>162876</c:v>
                </c:pt>
                <c:pt idx="10">
                  <c:v>192836</c:v>
                </c:pt>
                <c:pt idx="11">
                  <c:v>214239</c:v>
                </c:pt>
                <c:pt idx="12">
                  <c:v>207116</c:v>
                </c:pt>
                <c:pt idx="13">
                  <c:v>188939</c:v>
                </c:pt>
                <c:pt idx="14">
                  <c:v>214281</c:v>
                </c:pt>
                <c:pt idx="15">
                  <c:v>233788</c:v>
                </c:pt>
                <c:pt idx="16">
                  <c:v>279314</c:v>
                </c:pt>
                <c:pt idx="17">
                  <c:v>320713</c:v>
                </c:pt>
                <c:pt idx="18">
                  <c:v>345849</c:v>
                </c:pt>
                <c:pt idx="19">
                  <c:v>342053</c:v>
                </c:pt>
                <c:pt idx="20">
                  <c:v>342700</c:v>
                </c:pt>
                <c:pt idx="21">
                  <c:v>292186</c:v>
                </c:pt>
                <c:pt idx="22">
                  <c:v>343871</c:v>
                </c:pt>
                <c:pt idx="23">
                  <c:v>377317</c:v>
                </c:pt>
                <c:pt idx="24">
                  <c:v>358177</c:v>
                </c:pt>
                <c:pt idx="25">
                  <c:v>400199</c:v>
                </c:pt>
                <c:pt idx="26">
                  <c:v>418864</c:v>
                </c:pt>
                <c:pt idx="27">
                  <c:v>403466</c:v>
                </c:pt>
                <c:pt idx="28">
                  <c:v>396593</c:v>
                </c:pt>
                <c:pt idx="29">
                  <c:v>927334</c:v>
                </c:pt>
                <c:pt idx="30">
                  <c:v>863594</c:v>
                </c:pt>
                <c:pt idx="31">
                  <c:v>749384</c:v>
                </c:pt>
                <c:pt idx="32">
                  <c:v>755694</c:v>
                </c:pt>
                <c:pt idx="33">
                  <c:v>761680</c:v>
                </c:pt>
                <c:pt idx="34">
                  <c:v>798113</c:v>
                </c:pt>
                <c:pt idx="35">
                  <c:v>673357</c:v>
                </c:pt>
                <c:pt idx="36">
                  <c:v>767681</c:v>
                </c:pt>
                <c:pt idx="37">
                  <c:v>954576</c:v>
                </c:pt>
                <c:pt idx="38">
                  <c:v>995109</c:v>
                </c:pt>
                <c:pt idx="39">
                  <c:v>875271</c:v>
                </c:pt>
                <c:pt idx="40">
                  <c:v>877901</c:v>
                </c:pt>
                <c:pt idx="41">
                  <c:v>873444</c:v>
                </c:pt>
                <c:pt idx="42">
                  <c:v>872555</c:v>
                </c:pt>
                <c:pt idx="43">
                  <c:v>703181</c:v>
                </c:pt>
                <c:pt idx="44">
                  <c:v>651929</c:v>
                </c:pt>
                <c:pt idx="45">
                  <c:v>739717</c:v>
                </c:pt>
                <c:pt idx="46">
                  <c:v>1315827</c:v>
                </c:pt>
                <c:pt idx="47">
                  <c:v>1652109</c:v>
                </c:pt>
                <c:pt idx="48">
                  <c:v>1977019</c:v>
                </c:pt>
                <c:pt idx="49">
                  <c:v>2278952</c:v>
                </c:pt>
                <c:pt idx="50">
                  <c:v>2137615</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11,52,108 ]</a:t>
            </a:r>
          </a:p>
        </c:txPr>
      </c:legendEntry>
      <c:legendEntry>
        <c:idx val="1"/>
        <c:txPr>
          <a:bodyPr/>
          <a:lstStyle/>
          <a:p>
            <a:pPr>
              <a:defRPr sz="1400">
                <a:solidFill>
                  <a:prstClr val="black"/>
                </a:solidFill>
                <a:latin typeface="Arial Unicode MS"/>
              </a:defRPr>
            </a:pPr>
            <a:r>
              <a:t>Market Value [ Rs. 21,37,615 ]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11,52,108 ]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19-Aug-2009</c:v>
                </c:pt>
                <c:pt idx="1">
                  <c:v>10-Dec-2009</c:v>
                </c:pt>
                <c:pt idx="2">
                  <c:v>02-Apr-2010</c:v>
                </c:pt>
                <c:pt idx="3">
                  <c:v>23-Jul-2010</c:v>
                </c:pt>
                <c:pt idx="4">
                  <c:v>13-Nov-2010</c:v>
                </c:pt>
                <c:pt idx="5">
                  <c:v>06-Mar-2011</c:v>
                </c:pt>
                <c:pt idx="6">
                  <c:v>27-Jun-2011</c:v>
                </c:pt>
                <c:pt idx="7">
                  <c:v>18-Oct-2011</c:v>
                </c:pt>
                <c:pt idx="8">
                  <c:v>07-Feb-2012</c:v>
                </c:pt>
                <c:pt idx="9">
                  <c:v>30-May-2012</c:v>
                </c:pt>
                <c:pt idx="10">
                  <c:v>20-Sep-2012</c:v>
                </c:pt>
                <c:pt idx="11">
                  <c:v>11-Jan-2013</c:v>
                </c:pt>
                <c:pt idx="12">
                  <c:v>04-May-2013</c:v>
                </c:pt>
                <c:pt idx="13">
                  <c:v>24-Aug-2013</c:v>
                </c:pt>
                <c:pt idx="14">
                  <c:v>15-Dec-2013</c:v>
                </c:pt>
                <c:pt idx="15">
                  <c:v>07-Apr-2014</c:v>
                </c:pt>
                <c:pt idx="16">
                  <c:v>29-Jul-2014</c:v>
                </c:pt>
                <c:pt idx="17">
                  <c:v>19-Nov-2014</c:v>
                </c:pt>
                <c:pt idx="18">
                  <c:v>11-Mar-2015</c:v>
                </c:pt>
                <c:pt idx="19">
                  <c:v>02-Jul-2015</c:v>
                </c:pt>
                <c:pt idx="20">
                  <c:v>23-Oct-2015</c:v>
                </c:pt>
                <c:pt idx="21">
                  <c:v>13-Feb-2016</c:v>
                </c:pt>
                <c:pt idx="22">
                  <c:v>05-Jun-2016</c:v>
                </c:pt>
                <c:pt idx="23">
                  <c:v>25-Sep-2016</c:v>
                </c:pt>
                <c:pt idx="24">
                  <c:v>16-Jan-2017</c:v>
                </c:pt>
                <c:pt idx="25">
                  <c:v>09-May-2017</c:v>
                </c:pt>
                <c:pt idx="26">
                  <c:v>30-Aug-2017</c:v>
                </c:pt>
                <c:pt idx="27">
                  <c:v>21-Dec-2017</c:v>
                </c:pt>
                <c:pt idx="28">
                  <c:v>12-Apr-2018</c:v>
                </c:pt>
                <c:pt idx="29">
                  <c:v>03-Aug-2018</c:v>
                </c:pt>
                <c:pt idx="30">
                  <c:v>24-Nov-2018</c:v>
                </c:pt>
                <c:pt idx="31">
                  <c:v>17-Mar-2019</c:v>
                </c:pt>
                <c:pt idx="32">
                  <c:v>08-Jul-2019</c:v>
                </c:pt>
                <c:pt idx="33">
                  <c:v>28-Oct-2019</c:v>
                </c:pt>
                <c:pt idx="34">
                  <c:v>18-Feb-2020</c:v>
                </c:pt>
                <c:pt idx="35">
                  <c:v>10-Jun-2020</c:v>
                </c:pt>
                <c:pt idx="36">
                  <c:v>01-Oct-2020</c:v>
                </c:pt>
                <c:pt idx="37">
                  <c:v>22-Jan-2021</c:v>
                </c:pt>
                <c:pt idx="38">
                  <c:v>14-May-2021</c:v>
                </c:pt>
                <c:pt idx="39">
                  <c:v>04-Sep-2021</c:v>
                </c:pt>
                <c:pt idx="40">
                  <c:v>26-Dec-2021</c:v>
                </c:pt>
                <c:pt idx="41">
                  <c:v>18-Apr-2022</c:v>
                </c:pt>
                <c:pt idx="42">
                  <c:v>09-Aug-2022</c:v>
                </c:pt>
                <c:pt idx="43">
                  <c:v>29-Nov-2022</c:v>
                </c:pt>
                <c:pt idx="44">
                  <c:v>22-Mar-2023</c:v>
                </c:pt>
                <c:pt idx="45">
                  <c:v>13-Jul-2023</c:v>
                </c:pt>
                <c:pt idx="46">
                  <c:v>03-Nov-2023</c:v>
                </c:pt>
                <c:pt idx="47">
                  <c:v>24-Feb-2024</c:v>
                </c:pt>
                <c:pt idx="48">
                  <c:v>15-Jun-2024</c:v>
                </c:pt>
                <c:pt idx="49">
                  <c:v>06-Oct-2024</c:v>
                </c:pt>
                <c:pt idx="50">
                  <c:v>27-Jan-2025</c:v>
                </c:pt>
              </c:strCache>
            </c:strRef>
          </c:cat>
          <c:val>
            <c:numRef>
              <c:f>'Sheet1'!$B$2:$B$52</c:f>
              <c:numCache>
                <c:formatCode>General</c:formatCode>
                <c:ptCount val="51"/>
                <c:pt idx="0">
                  <c:v>6000</c:v>
                </c:pt>
                <c:pt idx="1">
                  <c:v>24000</c:v>
                </c:pt>
                <c:pt idx="2">
                  <c:v>48000</c:v>
                </c:pt>
                <c:pt idx="3">
                  <c:v>72000</c:v>
                </c:pt>
                <c:pt idx="4">
                  <c:v>90000</c:v>
                </c:pt>
                <c:pt idx="5">
                  <c:v>114000</c:v>
                </c:pt>
                <c:pt idx="6">
                  <c:v>96854.58</c:v>
                </c:pt>
                <c:pt idx="7">
                  <c:v>114854.58</c:v>
                </c:pt>
                <c:pt idx="8">
                  <c:v>138854.58</c:v>
                </c:pt>
                <c:pt idx="9">
                  <c:v>162854.58</c:v>
                </c:pt>
                <c:pt idx="10">
                  <c:v>174854.58</c:v>
                </c:pt>
                <c:pt idx="11">
                  <c:v>174854.58</c:v>
                </c:pt>
                <c:pt idx="12">
                  <c:v>174854.58</c:v>
                </c:pt>
                <c:pt idx="13">
                  <c:v>174854.58</c:v>
                </c:pt>
                <c:pt idx="14">
                  <c:v>174854.58</c:v>
                </c:pt>
                <c:pt idx="15">
                  <c:v>174854.58</c:v>
                </c:pt>
                <c:pt idx="16">
                  <c:v>174854.58</c:v>
                </c:pt>
                <c:pt idx="17">
                  <c:v>174854.58</c:v>
                </c:pt>
                <c:pt idx="18">
                  <c:v>174854.58</c:v>
                </c:pt>
                <c:pt idx="19">
                  <c:v>174854.58</c:v>
                </c:pt>
                <c:pt idx="20">
                  <c:v>174854.58</c:v>
                </c:pt>
                <c:pt idx="21">
                  <c:v>174854.58</c:v>
                </c:pt>
                <c:pt idx="22">
                  <c:v>174854.58</c:v>
                </c:pt>
                <c:pt idx="23">
                  <c:v>174854.58</c:v>
                </c:pt>
                <c:pt idx="24">
                  <c:v>174854.58</c:v>
                </c:pt>
                <c:pt idx="25">
                  <c:v>174854.58</c:v>
                </c:pt>
                <c:pt idx="26">
                  <c:v>174854.58</c:v>
                </c:pt>
                <c:pt idx="27">
                  <c:v>134854.65</c:v>
                </c:pt>
                <c:pt idx="28">
                  <c:v>134854.65</c:v>
                </c:pt>
                <c:pt idx="29">
                  <c:v>634854.65</c:v>
                </c:pt>
                <c:pt idx="30">
                  <c:v>634854.65</c:v>
                </c:pt>
                <c:pt idx="31">
                  <c:v>476175.29</c:v>
                </c:pt>
                <c:pt idx="32">
                  <c:v>476175.29</c:v>
                </c:pt>
                <c:pt idx="33">
                  <c:v>476175.29</c:v>
                </c:pt>
                <c:pt idx="34">
                  <c:v>476175.29</c:v>
                </c:pt>
                <c:pt idx="35">
                  <c:v>476175.29</c:v>
                </c:pt>
                <c:pt idx="36">
                  <c:v>476175.29</c:v>
                </c:pt>
                <c:pt idx="37">
                  <c:v>505234.01</c:v>
                </c:pt>
                <c:pt idx="38">
                  <c:v>505234.01</c:v>
                </c:pt>
                <c:pt idx="39">
                  <c:v>222435.58</c:v>
                </c:pt>
                <c:pt idx="40">
                  <c:v>222435.58</c:v>
                </c:pt>
                <c:pt idx="41">
                  <c:v>222435.58</c:v>
                </c:pt>
                <c:pt idx="42">
                  <c:v>222435.58</c:v>
                </c:pt>
                <c:pt idx="43">
                  <c:v>12170.65</c:v>
                </c:pt>
                <c:pt idx="44">
                  <c:v>12170.65</c:v>
                </c:pt>
                <c:pt idx="45">
                  <c:v>12170.65</c:v>
                </c:pt>
                <c:pt idx="46">
                  <c:v>592141.65</c:v>
                </c:pt>
                <c:pt idx="47">
                  <c:v>712135.65</c:v>
                </c:pt>
                <c:pt idx="48">
                  <c:v>872127.65</c:v>
                </c:pt>
                <c:pt idx="49">
                  <c:v>1032114.03</c:v>
                </c:pt>
                <c:pt idx="50">
                  <c:v>1152108.03</c:v>
                </c:pt>
              </c:numCache>
            </c:numRef>
          </c:val>
          <c:shape val="box"/>
        </c:ser>
        <c:ser>
          <c:idx val="2"/>
          <c:order val="1"/>
          <c:tx>
            <c:strRef>
              <c:f>Sheet1!$C$1</c:f>
              <c:strCache>
                <c:ptCount val="1"/>
                <c:pt idx="0">
                  <c:v>Market Value [ Rs. 21,37,615 ]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19-Aug-2009</c:v>
                </c:pt>
                <c:pt idx="1">
                  <c:v>10-Dec-2009</c:v>
                </c:pt>
                <c:pt idx="2">
                  <c:v>02-Apr-2010</c:v>
                </c:pt>
                <c:pt idx="3">
                  <c:v>23-Jul-2010</c:v>
                </c:pt>
                <c:pt idx="4">
                  <c:v>13-Nov-2010</c:v>
                </c:pt>
                <c:pt idx="5">
                  <c:v>06-Mar-2011</c:v>
                </c:pt>
                <c:pt idx="6">
                  <c:v>27-Jun-2011</c:v>
                </c:pt>
                <c:pt idx="7">
                  <c:v>18-Oct-2011</c:v>
                </c:pt>
                <c:pt idx="8">
                  <c:v>07-Feb-2012</c:v>
                </c:pt>
                <c:pt idx="9">
                  <c:v>30-May-2012</c:v>
                </c:pt>
                <c:pt idx="10">
                  <c:v>20-Sep-2012</c:v>
                </c:pt>
                <c:pt idx="11">
                  <c:v>11-Jan-2013</c:v>
                </c:pt>
                <c:pt idx="12">
                  <c:v>04-May-2013</c:v>
                </c:pt>
                <c:pt idx="13">
                  <c:v>24-Aug-2013</c:v>
                </c:pt>
                <c:pt idx="14">
                  <c:v>15-Dec-2013</c:v>
                </c:pt>
                <c:pt idx="15">
                  <c:v>07-Apr-2014</c:v>
                </c:pt>
                <c:pt idx="16">
                  <c:v>29-Jul-2014</c:v>
                </c:pt>
                <c:pt idx="17">
                  <c:v>19-Nov-2014</c:v>
                </c:pt>
                <c:pt idx="18">
                  <c:v>11-Mar-2015</c:v>
                </c:pt>
                <c:pt idx="19">
                  <c:v>02-Jul-2015</c:v>
                </c:pt>
                <c:pt idx="20">
                  <c:v>23-Oct-2015</c:v>
                </c:pt>
                <c:pt idx="21">
                  <c:v>13-Feb-2016</c:v>
                </c:pt>
                <c:pt idx="22">
                  <c:v>05-Jun-2016</c:v>
                </c:pt>
                <c:pt idx="23">
                  <c:v>25-Sep-2016</c:v>
                </c:pt>
                <c:pt idx="24">
                  <c:v>16-Jan-2017</c:v>
                </c:pt>
                <c:pt idx="25">
                  <c:v>09-May-2017</c:v>
                </c:pt>
                <c:pt idx="26">
                  <c:v>30-Aug-2017</c:v>
                </c:pt>
                <c:pt idx="27">
                  <c:v>21-Dec-2017</c:v>
                </c:pt>
                <c:pt idx="28">
                  <c:v>12-Apr-2018</c:v>
                </c:pt>
                <c:pt idx="29">
                  <c:v>03-Aug-2018</c:v>
                </c:pt>
                <c:pt idx="30">
                  <c:v>24-Nov-2018</c:v>
                </c:pt>
                <c:pt idx="31">
                  <c:v>17-Mar-2019</c:v>
                </c:pt>
                <c:pt idx="32">
                  <c:v>08-Jul-2019</c:v>
                </c:pt>
                <c:pt idx="33">
                  <c:v>28-Oct-2019</c:v>
                </c:pt>
                <c:pt idx="34">
                  <c:v>18-Feb-2020</c:v>
                </c:pt>
                <c:pt idx="35">
                  <c:v>10-Jun-2020</c:v>
                </c:pt>
                <c:pt idx="36">
                  <c:v>01-Oct-2020</c:v>
                </c:pt>
                <c:pt idx="37">
                  <c:v>22-Jan-2021</c:v>
                </c:pt>
                <c:pt idx="38">
                  <c:v>14-May-2021</c:v>
                </c:pt>
                <c:pt idx="39">
                  <c:v>04-Sep-2021</c:v>
                </c:pt>
                <c:pt idx="40">
                  <c:v>26-Dec-2021</c:v>
                </c:pt>
                <c:pt idx="41">
                  <c:v>18-Apr-2022</c:v>
                </c:pt>
                <c:pt idx="42">
                  <c:v>09-Aug-2022</c:v>
                </c:pt>
                <c:pt idx="43">
                  <c:v>29-Nov-2022</c:v>
                </c:pt>
                <c:pt idx="44">
                  <c:v>22-Mar-2023</c:v>
                </c:pt>
                <c:pt idx="45">
                  <c:v>13-Jul-2023</c:v>
                </c:pt>
                <c:pt idx="46">
                  <c:v>03-Nov-2023</c:v>
                </c:pt>
                <c:pt idx="47">
                  <c:v>24-Feb-2024</c:v>
                </c:pt>
                <c:pt idx="48">
                  <c:v>15-Jun-2024</c:v>
                </c:pt>
                <c:pt idx="49">
                  <c:v>06-Oct-2024</c:v>
                </c:pt>
                <c:pt idx="50">
                  <c:v>27-Jan-2025</c:v>
                </c:pt>
              </c:strCache>
            </c:strRef>
          </c:cat>
          <c:val>
            <c:numRef>
              <c:f>'Sheet1'!$C$2:$C$52</c:f>
              <c:numCache>
                <c:formatCode>General</c:formatCode>
                <c:ptCount val="51"/>
                <c:pt idx="0">
                  <c:v>6000</c:v>
                </c:pt>
                <c:pt idx="1">
                  <c:v>25681</c:v>
                </c:pt>
                <c:pt idx="2">
                  <c:v>51646</c:v>
                </c:pt>
                <c:pt idx="3">
                  <c:v>78795</c:v>
                </c:pt>
                <c:pt idx="4">
                  <c:v>106174</c:v>
                </c:pt>
                <c:pt idx="5">
                  <c:v>118936</c:v>
                </c:pt>
                <c:pt idx="6">
                  <c:v>106852</c:v>
                </c:pt>
                <c:pt idx="7">
                  <c:v>117252</c:v>
                </c:pt>
                <c:pt idx="8">
                  <c:v>149395</c:v>
                </c:pt>
                <c:pt idx="9">
                  <c:v>162876</c:v>
                </c:pt>
                <c:pt idx="10">
                  <c:v>192836</c:v>
                </c:pt>
                <c:pt idx="11">
                  <c:v>214239</c:v>
                </c:pt>
                <c:pt idx="12">
                  <c:v>207116</c:v>
                </c:pt>
                <c:pt idx="13">
                  <c:v>188939</c:v>
                </c:pt>
                <c:pt idx="14">
                  <c:v>214281</c:v>
                </c:pt>
                <c:pt idx="15">
                  <c:v>233788</c:v>
                </c:pt>
                <c:pt idx="16">
                  <c:v>279314</c:v>
                </c:pt>
                <c:pt idx="17">
                  <c:v>320713</c:v>
                </c:pt>
                <c:pt idx="18">
                  <c:v>345849</c:v>
                </c:pt>
                <c:pt idx="19">
                  <c:v>342053</c:v>
                </c:pt>
                <c:pt idx="20">
                  <c:v>342700</c:v>
                </c:pt>
                <c:pt idx="21">
                  <c:v>292186</c:v>
                </c:pt>
                <c:pt idx="22">
                  <c:v>343871</c:v>
                </c:pt>
                <c:pt idx="23">
                  <c:v>377317</c:v>
                </c:pt>
                <c:pt idx="24">
                  <c:v>358177</c:v>
                </c:pt>
                <c:pt idx="25">
                  <c:v>400199</c:v>
                </c:pt>
                <c:pt idx="26">
                  <c:v>418864</c:v>
                </c:pt>
                <c:pt idx="27">
                  <c:v>403466</c:v>
                </c:pt>
                <c:pt idx="28">
                  <c:v>396593</c:v>
                </c:pt>
                <c:pt idx="29">
                  <c:v>927334</c:v>
                </c:pt>
                <c:pt idx="30">
                  <c:v>863594</c:v>
                </c:pt>
                <c:pt idx="31">
                  <c:v>749384</c:v>
                </c:pt>
                <c:pt idx="32">
                  <c:v>755694</c:v>
                </c:pt>
                <c:pt idx="33">
                  <c:v>761680</c:v>
                </c:pt>
                <c:pt idx="34">
                  <c:v>798113</c:v>
                </c:pt>
                <c:pt idx="35">
                  <c:v>673357</c:v>
                </c:pt>
                <c:pt idx="36">
                  <c:v>767681</c:v>
                </c:pt>
                <c:pt idx="37">
                  <c:v>954576</c:v>
                </c:pt>
                <c:pt idx="38">
                  <c:v>995109</c:v>
                </c:pt>
                <c:pt idx="39">
                  <c:v>875271</c:v>
                </c:pt>
                <c:pt idx="40">
                  <c:v>877901</c:v>
                </c:pt>
                <c:pt idx="41">
                  <c:v>873444</c:v>
                </c:pt>
                <c:pt idx="42">
                  <c:v>872555</c:v>
                </c:pt>
                <c:pt idx="43">
                  <c:v>703181</c:v>
                </c:pt>
                <c:pt idx="44">
                  <c:v>651929</c:v>
                </c:pt>
                <c:pt idx="45">
                  <c:v>739717</c:v>
                </c:pt>
                <c:pt idx="46">
                  <c:v>1315827</c:v>
                </c:pt>
                <c:pt idx="47">
                  <c:v>1652109</c:v>
                </c:pt>
                <c:pt idx="48">
                  <c:v>1977019</c:v>
                </c:pt>
                <c:pt idx="49">
                  <c:v>2278952</c:v>
                </c:pt>
                <c:pt idx="50">
                  <c:v>2137615</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11,52,108 ]</a:t>
            </a:r>
          </a:p>
        </c:txPr>
      </c:legendEntry>
      <c:legendEntry>
        <c:idx val="1"/>
        <c:txPr>
          <a:bodyPr/>
          <a:lstStyle/>
          <a:p>
            <a:pPr>
              <a:defRPr sz="1400">
                <a:solidFill>
                  <a:prstClr val="black"/>
                </a:solidFill>
                <a:latin typeface="Arial Unicode MS"/>
              </a:defRPr>
            </a:pPr>
            <a:r>
              <a:t>Market Value [ Rs. 21,37,615 ]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20,32,930 [95.1 %]</c:v>
                </c:pt>
                <c:pt idx="1">
                  <c:v>Debt -  Rs. 1,01,098 [4.73 %]</c:v>
                </c:pt>
              </c:strCache>
            </c:strRef>
          </c:cat>
          <c:val>
            <c:numRef>
              <c:f>'Sheet1'!$C$2:$C$3</c:f>
              <c:numCache>
                <c:formatCode>General</c:formatCode>
                <c:ptCount val="2"/>
                <c:pt idx="0">
                  <c:v>95.1</c:v>
                </c:pt>
                <c:pt idx="1">
                  <c:v>4.73</c:v>
                </c:pt>
              </c:numCache>
            </c:numRef>
          </c:val>
          <c:dPt>
            <c:idx val="0"/>
            <c:invertIfNegative/>
          </c:dPt>
          <c:dPt>
            <c:idx val="1"/>
            <c:invertIfNegative/>
          </c:dPt>
        </c:ser>
      </c:pie3DChart>
    </c:plotArea>
    <c:legend>
      <c:legendPos val="r"/>
      <c:legendEntry>
        <c:idx val="0"/>
        <c:txPr>
          <a:bodyPr/>
          <a:lstStyle/>
          <a:p>
            <a:pPr>
              <a:defRPr/>
            </a:pPr>
            <a:r>
              <a:t>Equity -  Rs. 20,32,930 [95.1 %]</a:t>
            </a:r>
          </a:p>
        </c:txPr>
      </c:legendEntry>
      <c:legendEntry>
        <c:idx val="1"/>
        <c:txPr>
          <a:bodyPr/>
          <a:lstStyle/>
          <a:p>
            <a:pPr>
              <a:defRPr/>
            </a:pPr>
            <a:r>
              <a:t>Debt -  Rs. 1,01,098 [4.73 %]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48.69 %</c:v>
                </c:pt>
                <c:pt idx="1">
                  <c:v>Mid Cap : 28.03 %</c:v>
                </c:pt>
                <c:pt idx="2">
                  <c:v>Small Cap : 23.28 %</c:v>
                </c:pt>
              </c:strCache>
            </c:strRef>
          </c:cat>
          <c:val>
            <c:numRef>
              <c:f>'Sheet1'!$C$2:$C$4</c:f>
              <c:numCache>
                <c:formatCode>General</c:formatCode>
                <c:ptCount val="3"/>
                <c:pt idx="0">
                  <c:v>48.6869471788425</c:v>
                </c:pt>
                <c:pt idx="1">
                  <c:v>28.0335896530154</c:v>
                </c:pt>
                <c:pt idx="2">
                  <c:v>23.2794631681421</c:v>
                </c:pt>
              </c:numCache>
            </c:numRef>
          </c:val>
          <c:dPt>
            <c:idx val="0"/>
            <c:invertIfNegative/>
          </c:dPt>
          <c:dPt>
            <c:idx val="1"/>
            <c:invertIfNegative/>
          </c:dPt>
          <c:dPt>
            <c:idx val="2"/>
            <c:invertIfNegative/>
          </c:dPt>
        </c:ser>
      </c:pie3DChart>
    </c:plotArea>
    <c:legend>
      <c:legendPos val="r"/>
      <c:legendEntry>
        <c:idx val="0"/>
        <c:txPr>
          <a:bodyPr/>
          <a:lstStyle/>
          <a:p>
            <a:pPr>
              <a:defRPr/>
            </a:pPr>
            <a:r>
              <a:t>Large Cap : 48.69 %</a:t>
            </a:r>
          </a:p>
        </c:txPr>
      </c:legendEntry>
      <c:legendEntry>
        <c:idx val="1"/>
        <c:txPr>
          <a:bodyPr/>
          <a:lstStyle/>
          <a:p>
            <a:pPr>
              <a:defRPr/>
            </a:pPr>
            <a:r>
              <a:t>Mid Cap : 28.03 %</a:t>
            </a:r>
          </a:p>
        </c:txPr>
      </c:legendEntry>
      <c:legendEntry>
        <c:idx val="2"/>
        <c:txPr>
          <a:bodyPr/>
          <a:lstStyle/>
          <a:p>
            <a:pPr>
              <a:defRPr/>
            </a:pPr>
            <a:r>
              <a:t>Small Cap : 23.28 %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Software &amp; Services</c:v>
                </c:pt>
                <c:pt idx="2">
                  <c:v>Pharma &amp; Biotech</c:v>
                </c:pt>
                <c:pt idx="3">
                  <c:v>Automobile</c:v>
                </c:pt>
                <c:pt idx="4">
                  <c:v>Retail</c:v>
                </c:pt>
                <c:pt idx="5">
                  <c:v>Finance &amp; Investments</c:v>
                </c:pt>
                <c:pt idx="6">
                  <c:v>Construction</c:v>
                </c:pt>
                <c:pt idx="7">
                  <c:v>Consumer Durables</c:v>
                </c:pt>
                <c:pt idx="8">
                  <c:v>Industrial Products</c:v>
                </c:pt>
                <c:pt idx="9">
                  <c:v>Healthcare</c:v>
                </c:pt>
              </c:strCache>
            </c:strRef>
          </c:cat>
          <c:val>
            <c:numRef>
              <c:f>'Sheet1'!$B$2:$B$11</c:f>
              <c:numCache>
                <c:formatCode>General</c:formatCode>
                <c:ptCount val="10"/>
                <c:pt idx="0">
                  <c:v>18.9902452017646</c:v>
                </c:pt>
                <c:pt idx="1">
                  <c:v>9.83745763685204</c:v>
                </c:pt>
                <c:pt idx="2">
                  <c:v>6.87910953644797</c:v>
                </c:pt>
                <c:pt idx="3">
                  <c:v>6.33117487038749</c:v>
                </c:pt>
                <c:pt idx="4">
                  <c:v>5.87282613846432</c:v>
                </c:pt>
                <c:pt idx="5">
                  <c:v>4.86203335404515</c:v>
                </c:pt>
                <c:pt idx="6">
                  <c:v>4.45974852419902</c:v>
                </c:pt>
                <c:pt idx="7">
                  <c:v>4.17648047391025</c:v>
                </c:pt>
                <c:pt idx="8">
                  <c:v>3.29973205680821</c:v>
                </c:pt>
                <c:pt idx="9">
                  <c:v>3.04865864185724</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c:f>
              <c:strCache>
                <c:ptCount val="4"/>
                <c:pt idx="0">
                  <c:v>HDFC Mutual Fund [47.47]</c:v>
                </c:pt>
                <c:pt idx="1">
                  <c:v>Mirae Asset Mutual Fund [29.78]</c:v>
                </c:pt>
                <c:pt idx="2">
                  <c:v>Bandhan Mutual Fund [11.39]</c:v>
                </c:pt>
                <c:pt idx="3">
                  <c:v>Kotak Mutual Fund [11.36]</c:v>
                </c:pt>
              </c:strCache>
            </c:strRef>
          </c:cat>
          <c:val>
            <c:numRef>
              <c:f>'Sheet1'!$B$2:$B$5</c:f>
              <c:numCache>
                <c:formatCode>General</c:formatCode>
                <c:ptCount val="4"/>
                <c:pt idx="0">
                  <c:v>47.47</c:v>
                </c:pt>
                <c:pt idx="1">
                  <c:v>29.78</c:v>
                </c:pt>
                <c:pt idx="2">
                  <c:v>11.39</c:v>
                </c:pt>
                <c:pt idx="3">
                  <c:v>11.36</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COLLIN MCILROY FERNANDES</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5.92%</a:t>
                      </a:r>
                    </a:p>
                  </a:txBody>
                  <a:tcPr anchor="ctr">
                    <a:solidFill>
                      <a:srgbClr val="D5E3CF"/>
                    </a:solidFill>
                  </a:tcPr>
                </a:tc>
                <a:tc>
                  <a:txBody>
                    <a:bodyPr anchorCtr="0"/>
                    <a:lstStyle/>
                    <a:p>
                      <a:pPr algn="r"/>
                      <a:r>
                        <a:rPr dirty="1">
                          <a:solidFill>
                            <a:srgbClr val="000000"/>
                          </a:solidFill>
                        </a:rPr>
                        <a:t>1,26,508</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4.56%</a:t>
                      </a:r>
                    </a:p>
                  </a:txBody>
                  <a:tcPr anchor="ctr">
                    <a:solidFill>
                      <a:srgbClr val="D5E3CF"/>
                    </a:solidFill>
                  </a:tcPr>
                </a:tc>
                <a:tc>
                  <a:txBody>
                    <a:bodyPr anchorCtr="0"/>
                    <a:lstStyle/>
                    <a:p>
                      <a:pPr algn="r"/>
                      <a:r>
                        <a:rPr dirty="1">
                          <a:solidFill>
                            <a:srgbClr val="000000"/>
                          </a:solidFill>
                        </a:rPr>
                        <a:t>97,521</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3.81%</a:t>
                      </a:r>
                    </a:p>
                  </a:txBody>
                  <a:tcPr anchor="ctr">
                    <a:solidFill>
                      <a:srgbClr val="D5E3CF"/>
                    </a:solidFill>
                  </a:tcPr>
                </a:tc>
                <a:tc>
                  <a:txBody>
                    <a:bodyPr anchorCtr="0"/>
                    <a:lstStyle/>
                    <a:p>
                      <a:pPr algn="r"/>
                      <a:r>
                        <a:rPr dirty="1">
                          <a:solidFill>
                            <a:srgbClr val="000000"/>
                          </a:solidFill>
                        </a:rPr>
                        <a:t>81,436</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2.65%</a:t>
                      </a:r>
                    </a:p>
                  </a:txBody>
                  <a:tcPr anchor="ctr">
                    <a:solidFill>
                      <a:srgbClr val="D5E3CF"/>
                    </a:solidFill>
                  </a:tcPr>
                </a:tc>
                <a:tc>
                  <a:txBody>
                    <a:bodyPr anchorCtr="0"/>
                    <a:lstStyle/>
                    <a:p>
                      <a:pPr algn="r"/>
                      <a:r>
                        <a:rPr dirty="1">
                          <a:solidFill>
                            <a:srgbClr val="000000"/>
                          </a:solidFill>
                        </a:rPr>
                        <a:t>56,727</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2.02%</a:t>
                      </a:r>
                    </a:p>
                  </a:txBody>
                  <a:tcPr anchor="ctr">
                    <a:solidFill>
                      <a:srgbClr val="D5E3CF"/>
                    </a:solidFill>
                  </a:tcPr>
                </a:tc>
                <a:tc>
                  <a:txBody>
                    <a:bodyPr anchorCtr="0"/>
                    <a:lstStyle/>
                    <a:p>
                      <a:pPr algn="r"/>
                      <a:r>
                        <a:rPr dirty="1">
                          <a:solidFill>
                            <a:srgbClr val="000000"/>
                          </a:solidFill>
                        </a:rPr>
                        <a:t>43,205</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1.67%</a:t>
                      </a:r>
                    </a:p>
                  </a:txBody>
                  <a:tcPr anchor="ctr">
                    <a:solidFill>
                      <a:srgbClr val="D5E3CF"/>
                    </a:solidFill>
                  </a:tcPr>
                </a:tc>
                <a:tc>
                  <a:txBody>
                    <a:bodyPr anchorCtr="0"/>
                    <a:lstStyle/>
                    <a:p>
                      <a:pPr algn="r"/>
                      <a:r>
                        <a:rPr dirty="1">
                          <a:solidFill>
                            <a:srgbClr val="000000"/>
                          </a:solidFill>
                        </a:rPr>
                        <a:t>35,656</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Tata Consultancy Services Limited</a:t>
                      </a:r>
                    </a:p>
                  </a:txBody>
                  <a:tcPr anchor="ctr">
                    <a:solidFill>
                      <a:srgbClr val="D5E3CF"/>
                    </a:solidFill>
                  </a:tcPr>
                </a:tc>
                <a:tc>
                  <a:txBody>
                    <a:bodyPr anchorCtr="0"/>
                    <a:lstStyle/>
                    <a:p>
                      <a:pPr algn="ctr"/>
                      <a:r>
                        <a:rPr dirty="1">
                          <a:solidFill>
                            <a:srgbClr val="000000"/>
                          </a:solidFill>
                        </a:rPr>
                        <a:t>1.59%</a:t>
                      </a:r>
                    </a:p>
                  </a:txBody>
                  <a:tcPr anchor="ctr">
                    <a:solidFill>
                      <a:srgbClr val="D5E3CF"/>
                    </a:solidFill>
                  </a:tcPr>
                </a:tc>
                <a:tc>
                  <a:txBody>
                    <a:bodyPr anchorCtr="0"/>
                    <a:lstStyle/>
                    <a:p>
                      <a:pPr algn="r"/>
                      <a:r>
                        <a:rPr dirty="1">
                          <a:solidFill>
                            <a:srgbClr val="000000"/>
                          </a:solidFill>
                        </a:rPr>
                        <a:t>33,933</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1.45%</a:t>
                      </a:r>
                    </a:p>
                  </a:txBody>
                  <a:tcPr anchor="ctr">
                    <a:solidFill>
                      <a:srgbClr val="D5E3CF"/>
                    </a:solidFill>
                  </a:tcPr>
                </a:tc>
                <a:tc>
                  <a:txBody>
                    <a:bodyPr anchorCtr="0"/>
                    <a:lstStyle/>
                    <a:p>
                      <a:pPr algn="r"/>
                      <a:r>
                        <a:rPr dirty="1">
                          <a:solidFill>
                            <a:srgbClr val="000000"/>
                          </a:solidFill>
                        </a:rPr>
                        <a:t>30,964</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1.26%</a:t>
                      </a:r>
                    </a:p>
                  </a:txBody>
                  <a:tcPr anchor="ctr">
                    <a:solidFill>
                      <a:srgbClr val="D5E3CF"/>
                    </a:solidFill>
                  </a:tcPr>
                </a:tc>
                <a:tc>
                  <a:txBody>
                    <a:bodyPr anchorCtr="0"/>
                    <a:lstStyle/>
                    <a:p>
                      <a:pPr algn="r"/>
                      <a:r>
                        <a:rPr dirty="1">
                          <a:solidFill>
                            <a:srgbClr val="000000"/>
                          </a:solidFill>
                        </a:rPr>
                        <a:t>26,915</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Mphasis Limited</a:t>
                      </a:r>
                    </a:p>
                  </a:txBody>
                  <a:tcPr anchor="ctr">
                    <a:solidFill>
                      <a:srgbClr val="D5E3CF"/>
                    </a:solidFill>
                  </a:tcPr>
                </a:tc>
                <a:tc>
                  <a:txBody>
                    <a:bodyPr anchorCtr="0"/>
                    <a:lstStyle/>
                    <a:p>
                      <a:pPr algn="ctr"/>
                      <a:r>
                        <a:rPr dirty="1">
                          <a:solidFill>
                            <a:srgbClr val="000000"/>
                          </a:solidFill>
                        </a:rPr>
                        <a:t>1.20%</a:t>
                      </a:r>
                    </a:p>
                  </a:txBody>
                  <a:tcPr anchor="ctr">
                    <a:solidFill>
                      <a:srgbClr val="D5E3CF"/>
                    </a:solidFill>
                  </a:tcPr>
                </a:tc>
                <a:tc>
                  <a:txBody>
                    <a:bodyPr anchorCtr="0"/>
                    <a:lstStyle/>
                    <a:p>
                      <a:pPr algn="r"/>
                      <a:r>
                        <a:rPr dirty="1">
                          <a:solidFill>
                            <a:srgbClr val="000000"/>
                          </a:solidFill>
                        </a:rPr>
                        <a:t>25,664</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26.13%</a:t>
                      </a:r>
                    </a:p>
                  </a:txBody>
                  <a:tcPr>
                    <a:solidFill>
                      <a:srgbClr val="70AD47"/>
                    </a:solidFill>
                  </a:tcPr>
                </a:tc>
                <a:tc>
                  <a:txBody>
                    <a:bodyPr anchorCtr="0"/>
                    <a:lstStyle/>
                    <a:p>
                      <a:pPr algn="r"/>
                      <a:r>
                        <a:rPr dirty="1">
                          <a:solidFill>
                            <a:srgbClr val="FFFFFF"/>
                          </a:solidFill>
                        </a:rPr>
                        <a:t>5,58,528</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COLLIN MCILROY FERNANDES</a:t>
                      </a:r>
                    </a:p>
                  </a:txBody>
                  <a:tcPr>
                    <a:solidFill>
                      <a:srgbClr val="D5E3CF"/>
                    </a:solidFill>
                  </a:tcPr>
                </a:tc>
                <a:tc>
                  <a:txBody>
                    <a:bodyPr anchorCtr="0"/>
                    <a:lstStyle/>
                    <a:p>
                      <a:pPr algn="r"/>
                      <a:r>
                        <a:rPr sz="1600" dirty="1">
                          <a:solidFill>
                            <a:srgbClr val="000000"/>
                          </a:solidFill>
                        </a:rPr>
                        <a:t>15,92,673</a:t>
                      </a:r>
                    </a:p>
                  </a:txBody>
                  <a:tcPr>
                    <a:solidFill>
                      <a:srgbClr val="D5E3CF"/>
                    </a:solidFill>
                  </a:tcPr>
                </a:tc>
                <a:tc>
                  <a:txBody>
                    <a:bodyPr anchorCtr="0"/>
                    <a:lstStyle/>
                    <a:p>
                      <a:pPr algn="r"/>
                      <a:r>
                        <a:rPr sz="1600" dirty="1">
                          <a:solidFill>
                            <a:srgbClr val="000000"/>
                          </a:solidFill>
                        </a:rPr>
                        <a:t>21,37,615</a:t>
                      </a:r>
                    </a:p>
                  </a:txBody>
                  <a:tcPr>
                    <a:solidFill>
                      <a:srgbClr val="D5E3CF"/>
                    </a:solidFill>
                  </a:tcPr>
                </a:tc>
                <a:tc>
                  <a:txBody>
                    <a:bodyPr anchorCtr="0"/>
                    <a:lstStyle/>
                    <a:p>
                      <a:pPr algn="r"/>
                      <a:r>
                        <a:rPr sz="1600" dirty="1">
                          <a:solidFill>
                            <a:srgbClr val="000000"/>
                          </a:solidFill>
                        </a:rPr>
                        <a:t>14.24</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15,92,673</a:t>
                      </a:r>
                    </a:p>
                  </a:txBody>
                  <a:tcPr>
                    <a:solidFill>
                      <a:srgbClr val="70AD47"/>
                    </a:solidFill>
                  </a:tcPr>
                </a:tc>
                <a:tc>
                  <a:txBody>
                    <a:bodyPr anchorCtr="0"/>
                    <a:lstStyle/>
                    <a:p>
                      <a:pPr algn="r"/>
                      <a:r>
                        <a:rPr sz="1600" dirty="1">
                          <a:solidFill>
                            <a:srgbClr val="FFFFFF"/>
                          </a:solidFill>
                          <a:latin typeface="Arial Bold"/>
                        </a:rPr>
                        <a:t>21,37,615</a:t>
                      </a:r>
                    </a:p>
                  </a:txBody>
                  <a:tcPr>
                    <a:solidFill>
                      <a:srgbClr val="70AD47"/>
                    </a:solidFill>
                  </a:tcPr>
                </a:tc>
                <a:tc>
                  <a:txBody>
                    <a:bodyPr anchorCtr="0"/>
                    <a:lstStyle/>
                    <a:p>
                      <a:pPr algn="r"/>
                      <a:r>
                        <a:rPr sz="1600" dirty="1">
                          <a:solidFill>
                            <a:srgbClr val="FFFFFF"/>
                          </a:solidFill>
                          <a:latin typeface="Arial Bold"/>
                        </a:rPr>
                        <a:t>14.24</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2306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COLLIN MCILROY FERNANDES</a:t>
                      </a:r>
                    </a:p>
                  </a:txBody>
                  <a:tcPr>
                    <a:solidFill>
                      <a:srgbClr val="D5E3CF"/>
                    </a:solidFill>
                  </a:tcPr>
                </a:tc>
                <a:tc>
                  <a:txBody>
                    <a:bodyPr anchorCtr="0"/>
                    <a:lstStyle/>
                    <a:p>
                      <a:pPr algn="l"/>
                      <a:r>
                        <a:rPr sz="900" dirty="1">
                          <a:solidFill>
                            <a:srgbClr val="000000"/>
                          </a:solidFill>
                          <a:latin typeface="Arial"/>
                        </a:rPr>
                        <a:t>77712291556</a:t>
                      </a:r>
                    </a:p>
                  </a:txBody>
                  <a:tcPr>
                    <a:solidFill>
                      <a:srgbClr val="D5E3CF"/>
                    </a:solidFill>
                  </a:tcPr>
                </a:tc>
                <a:tc>
                  <a:txBody>
                    <a:bodyPr anchorCtr="0"/>
                    <a:lstStyle/>
                    <a:p>
                      <a:pPr algn="l"/>
                      <a:r>
                        <a:rPr sz="900" dirty="1">
                          <a:solidFill>
                            <a:srgbClr val="000000"/>
                          </a:solidFill>
                          <a:latin typeface="Arial"/>
                        </a:rPr>
                        <a:t>Mirae Asset Large Cap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xxxxxx04377</a:t>
                      </a:r>
                    </a:p>
                  </a:txBody>
                  <a:tcPr>
                    <a:solidFill>
                      <a:srgbClr val="D5E3CF"/>
                    </a:solidFill>
                  </a:tcPr>
                </a:tc>
                <a:tc>
                  <a:txBody>
                    <a:bodyPr anchorCtr="0"/>
                    <a:lstStyle/>
                    <a:p>
                      <a:pPr algn="l"/>
                      <a:r>
                        <a:rPr sz="900" dirty="1">
                          <a:solidFill>
                            <a:srgbClr val="000000"/>
                          </a:solidFill>
                          <a:latin typeface="Arial"/>
                        </a:rPr>
                        <a:t>SBIN0002184</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COLLIN MCILROY FERNANDES</a:t>
                      </a:r>
                    </a:p>
                  </a:txBody>
                  <a:tcPr>
                    <a:solidFill>
                      <a:srgbClr val="D5E3CF"/>
                    </a:solidFill>
                  </a:tcPr>
                </a:tc>
                <a:tc>
                  <a:txBody>
                    <a:bodyPr anchorCtr="0"/>
                    <a:lstStyle/>
                    <a:p>
                      <a:pPr algn="l"/>
                      <a:r>
                        <a:rPr sz="900" dirty="1">
                          <a:solidFill>
                            <a:srgbClr val="000000"/>
                          </a:solidFill>
                          <a:latin typeface="Arial"/>
                        </a:rPr>
                        <a:t>77712291556</a:t>
                      </a:r>
                    </a:p>
                  </a:txBody>
                  <a:tcPr>
                    <a:solidFill>
                      <a:srgbClr val="D5E3CF"/>
                    </a:solidFill>
                  </a:tcPr>
                </a:tc>
                <a:tc>
                  <a:txBody>
                    <a:bodyPr anchorCtr="0"/>
                    <a:lstStyle/>
                    <a:p>
                      <a:pPr algn="l"/>
                      <a:r>
                        <a:rPr sz="900" dirty="1">
                          <a:solidFill>
                            <a:srgbClr val="000000"/>
                          </a:solidFill>
                          <a:latin typeface="Arial"/>
                        </a:rPr>
                        <a:t>Mirae Asset Focused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xxxxxx04377</a:t>
                      </a:r>
                    </a:p>
                  </a:txBody>
                  <a:tcPr>
                    <a:solidFill>
                      <a:srgbClr val="D5E3CF"/>
                    </a:solidFill>
                  </a:tcPr>
                </a:tc>
                <a:tc>
                  <a:txBody>
                    <a:bodyPr anchorCtr="0"/>
                    <a:lstStyle/>
                    <a:p>
                      <a:pPr algn="l"/>
                      <a:r>
                        <a:rPr sz="900" dirty="1">
                          <a:solidFill>
                            <a:srgbClr val="000000"/>
                          </a:solidFill>
                          <a:latin typeface="Arial"/>
                        </a:rPr>
                        <a:t>SBIN0002184</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COLLIN MCILROY FERNANDES</a:t>
                      </a:r>
                    </a:p>
                  </a:txBody>
                  <a:tcPr>
                    <a:solidFill>
                      <a:srgbClr val="D5E3CF"/>
                    </a:solidFill>
                  </a:tcPr>
                </a:tc>
                <a:tc>
                  <a:txBody>
                    <a:bodyPr anchorCtr="0"/>
                    <a:lstStyle/>
                    <a:p>
                      <a:pPr algn="l"/>
                      <a:r>
                        <a:rPr sz="900" dirty="1">
                          <a:solidFill>
                            <a:srgbClr val="000000"/>
                          </a:solidFill>
                          <a:latin typeface="Arial"/>
                        </a:rPr>
                        <a:t>24778783/86</a:t>
                      </a:r>
                    </a:p>
                  </a:txBody>
                  <a:tcPr>
                    <a:solidFill>
                      <a:srgbClr val="D5E3CF"/>
                    </a:solidFill>
                  </a:tcPr>
                </a:tc>
                <a:tc>
                  <a:txBody>
                    <a:bodyPr anchorCtr="0"/>
                    <a:lstStyle/>
                    <a:p>
                      <a:pPr algn="l"/>
                      <a:r>
                        <a:rPr sz="900" dirty="1">
                          <a:solidFill>
                            <a:srgbClr val="000000"/>
                          </a:solidFill>
                          <a:latin typeface="Arial"/>
                        </a:rPr>
                        <a:t>HDFC Liquid Fund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xxxxxx04377</a:t>
                      </a:r>
                    </a:p>
                  </a:txBody>
                  <a:tcPr>
                    <a:solidFill>
                      <a:srgbClr val="D5E3CF"/>
                    </a:solidFill>
                  </a:tcPr>
                </a:tc>
                <a:tc>
                  <a:txBody>
                    <a:bodyPr anchorCtr="0"/>
                    <a:lstStyle/>
                    <a:p>
                      <a:pPr algn="l"/>
                      <a:r>
                        <a:rPr sz="900" dirty="1">
                          <a:solidFill>
                            <a:srgbClr val="000000"/>
                          </a:solidFill>
                          <a:latin typeface="Arial"/>
                        </a:rPr>
                        <a:t>SBIN0002184</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COLLIN MCILROY FERNANDES</a:t>
                      </a:r>
                    </a:p>
                  </a:txBody>
                  <a:tcPr>
                    <a:solidFill>
                      <a:srgbClr val="D5E3CF"/>
                    </a:solidFill>
                  </a:tcPr>
                </a:tc>
                <a:tc>
                  <a:txBody>
                    <a:bodyPr anchorCtr="0"/>
                    <a:lstStyle/>
                    <a:p>
                      <a:pPr algn="l"/>
                      <a:r>
                        <a:rPr sz="900" dirty="1">
                          <a:solidFill>
                            <a:srgbClr val="000000"/>
                          </a:solidFill>
                          <a:latin typeface="Arial"/>
                        </a:rPr>
                        <a:t>2409539/17</a:t>
                      </a:r>
                    </a:p>
                  </a:txBody>
                  <a:tcPr>
                    <a:solidFill>
                      <a:srgbClr val="D5E3CF"/>
                    </a:solidFill>
                  </a:tcPr>
                </a:tc>
                <a:tc>
                  <a:txBody>
                    <a:bodyPr anchorCtr="0"/>
                    <a:lstStyle/>
                    <a:p>
                      <a:pPr algn="l"/>
                      <a:r>
                        <a:rPr sz="900" dirty="1">
                          <a:solidFill>
                            <a:srgbClr val="000000"/>
                          </a:solidFill>
                          <a:latin typeface="Arial"/>
                        </a:rPr>
                        <a:t>Bandhan ELSS Tax saver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xxxxxx04377</a:t>
                      </a:r>
                    </a:p>
                  </a:txBody>
                  <a:tcPr>
                    <a:solidFill>
                      <a:srgbClr val="D5E3CF"/>
                    </a:solidFill>
                  </a:tcPr>
                </a:tc>
                <a:tc>
                  <a:txBody>
                    <a:bodyPr anchorCtr="0"/>
                    <a:lstStyle/>
                    <a:p>
                      <a:pPr algn="l"/>
                      <a:r>
                        <a:rPr sz="900" dirty="1">
                          <a:solidFill>
                            <a:srgbClr val="000000"/>
                          </a:solidFill>
                          <a:latin typeface="Arial"/>
                        </a:rPr>
                        <a:t>SBIN0002184</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5</a:t>
                      </a:r>
                    </a:p>
                  </a:txBody>
                  <a:tcPr>
                    <a:solidFill>
                      <a:srgbClr val="D5E3CF"/>
                    </a:solidFill>
                  </a:tcPr>
                </a:tc>
                <a:tc>
                  <a:txBody>
                    <a:bodyPr anchorCtr="0"/>
                    <a:lstStyle/>
                    <a:p>
                      <a:pPr algn="l"/>
                      <a:r>
                        <a:rPr sz="900" dirty="1">
                          <a:solidFill>
                            <a:srgbClr val="000000"/>
                          </a:solidFill>
                          <a:latin typeface="Arial"/>
                        </a:rPr>
                        <a:t>COLLIN MCILROY FERNANDES</a:t>
                      </a:r>
                    </a:p>
                  </a:txBody>
                  <a:tcPr>
                    <a:solidFill>
                      <a:srgbClr val="D5E3CF"/>
                    </a:solidFill>
                  </a:tcPr>
                </a:tc>
                <a:tc>
                  <a:txBody>
                    <a:bodyPr anchorCtr="0"/>
                    <a:lstStyle/>
                    <a:p>
                      <a:pPr algn="l"/>
                      <a:r>
                        <a:rPr sz="900" dirty="1">
                          <a:solidFill>
                            <a:srgbClr val="000000"/>
                          </a:solidFill>
                          <a:latin typeface="Arial"/>
                        </a:rPr>
                        <a:t>13308220/55</a:t>
                      </a:r>
                    </a:p>
                  </a:txBody>
                  <a:tcPr>
                    <a:solidFill>
                      <a:srgbClr val="D5E3CF"/>
                    </a:solidFill>
                  </a:tcPr>
                </a:tc>
                <a:tc>
                  <a:txBody>
                    <a:bodyPr anchorCtr="0"/>
                    <a:lstStyle/>
                    <a:p>
                      <a:pPr algn="l"/>
                      <a:r>
                        <a:rPr sz="900" dirty="1">
                          <a:solidFill>
                            <a:srgbClr val="000000"/>
                          </a:solidFill>
                          <a:latin typeface="Arial"/>
                        </a:rPr>
                        <a:t>Kotak Smallcap Fund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xxxxxx04377</a:t>
                      </a:r>
                    </a:p>
                  </a:txBody>
                  <a:tcPr>
                    <a:solidFill>
                      <a:srgbClr val="D5E3CF"/>
                    </a:solidFill>
                  </a:tcPr>
                </a:tc>
                <a:tc>
                  <a:txBody>
                    <a:bodyPr anchorCtr="0"/>
                    <a:lstStyle/>
                    <a:p>
                      <a:pPr algn="l"/>
                      <a:r>
                        <a:rPr sz="900" dirty="1">
                          <a:solidFill>
                            <a:srgbClr val="000000"/>
                          </a:solidFill>
                          <a:latin typeface="Arial"/>
                        </a:rPr>
                        <a:t>SBIN0002184</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6</a:t>
                      </a:r>
                    </a:p>
                  </a:txBody>
                  <a:tcPr>
                    <a:solidFill>
                      <a:srgbClr val="D5E3CF"/>
                    </a:solidFill>
                  </a:tcPr>
                </a:tc>
                <a:tc>
                  <a:txBody>
                    <a:bodyPr anchorCtr="0"/>
                    <a:lstStyle/>
                    <a:p>
                      <a:pPr algn="l"/>
                      <a:r>
                        <a:rPr sz="900" dirty="1">
                          <a:solidFill>
                            <a:srgbClr val="000000"/>
                          </a:solidFill>
                          <a:latin typeface="Arial"/>
                        </a:rPr>
                        <a:t>COLLIN MCILROY FERNANDES</a:t>
                      </a:r>
                    </a:p>
                  </a:txBody>
                  <a:tcPr>
                    <a:solidFill>
                      <a:srgbClr val="D5E3CF"/>
                    </a:solidFill>
                  </a:tcPr>
                </a:tc>
                <a:tc>
                  <a:txBody>
                    <a:bodyPr anchorCtr="0"/>
                    <a:lstStyle/>
                    <a:p>
                      <a:pPr algn="l"/>
                      <a:r>
                        <a:rPr sz="900" dirty="1">
                          <a:solidFill>
                            <a:srgbClr val="000000"/>
                          </a:solidFill>
                          <a:latin typeface="Arial"/>
                        </a:rPr>
                        <a:t>24682302/81</a:t>
                      </a:r>
                    </a:p>
                  </a:txBody>
                  <a:tcPr>
                    <a:solidFill>
                      <a:srgbClr val="D5E3CF"/>
                    </a:solidFill>
                  </a:tcPr>
                </a:tc>
                <a:tc>
                  <a:txBody>
                    <a:bodyPr anchorCtr="0"/>
                    <a:lstStyle/>
                    <a:p>
                      <a:pPr algn="l"/>
                      <a:r>
                        <a:rPr sz="900" dirty="1">
                          <a:solidFill>
                            <a:srgbClr val="000000"/>
                          </a:solidFill>
                          <a:latin typeface="Arial"/>
                        </a:rPr>
                        <a:t>HDFC Large And Mid Cap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xxxxxx04377</a:t>
                      </a:r>
                    </a:p>
                  </a:txBody>
                  <a:tcPr>
                    <a:solidFill>
                      <a:srgbClr val="D5E3CF"/>
                    </a:solidFill>
                  </a:tcPr>
                </a:tc>
                <a:tc>
                  <a:txBody>
                    <a:bodyPr anchorCtr="0"/>
                    <a:lstStyle/>
                    <a:p>
                      <a:pPr algn="l"/>
                      <a:r>
                        <a:rPr sz="900" dirty="1">
                          <a:solidFill>
                            <a:srgbClr val="000000"/>
                          </a:solidFill>
                          <a:latin typeface="Arial"/>
                        </a:rPr>
                        <a:t>SBIN0002184</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7</a:t>
                      </a:r>
                    </a:p>
                  </a:txBody>
                  <a:tcPr>
                    <a:solidFill>
                      <a:srgbClr val="D5E3CF"/>
                    </a:solidFill>
                  </a:tcPr>
                </a:tc>
                <a:tc>
                  <a:txBody>
                    <a:bodyPr anchorCtr="0"/>
                    <a:lstStyle/>
                    <a:p>
                      <a:pPr algn="l"/>
                      <a:r>
                        <a:rPr sz="900" dirty="1">
                          <a:solidFill>
                            <a:srgbClr val="000000"/>
                          </a:solidFill>
                          <a:latin typeface="Arial"/>
                        </a:rPr>
                        <a:t>COLLIN MCILROY FERNANDES</a:t>
                      </a:r>
                    </a:p>
                  </a:txBody>
                  <a:tcPr>
                    <a:solidFill>
                      <a:srgbClr val="D5E3CF"/>
                    </a:solidFill>
                  </a:tcPr>
                </a:tc>
                <a:tc>
                  <a:txBody>
                    <a:bodyPr anchorCtr="0"/>
                    <a:lstStyle/>
                    <a:p>
                      <a:pPr algn="l"/>
                      <a:r>
                        <a:rPr sz="900" dirty="1">
                          <a:solidFill>
                            <a:srgbClr val="000000"/>
                          </a:solidFill>
                          <a:latin typeface="Arial"/>
                        </a:rPr>
                        <a:t>24771710/62</a:t>
                      </a:r>
                    </a:p>
                  </a:txBody>
                  <a:tcPr>
                    <a:solidFill>
                      <a:srgbClr val="D5E3CF"/>
                    </a:solidFill>
                  </a:tcPr>
                </a:tc>
                <a:tc>
                  <a:txBody>
                    <a:bodyPr anchorCtr="0"/>
                    <a:lstStyle/>
                    <a:p>
                      <a:pPr algn="l"/>
                      <a:r>
                        <a:rPr sz="900" dirty="1">
                          <a:solidFill>
                            <a:srgbClr val="000000"/>
                          </a:solidFill>
                          <a:latin typeface="Arial"/>
                        </a:rPr>
                        <a:t>HDFC Large And Mid Cap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xxxxxx04377</a:t>
                      </a:r>
                    </a:p>
                  </a:txBody>
                  <a:tcPr>
                    <a:solidFill>
                      <a:srgbClr val="D5E3CF"/>
                    </a:solidFill>
                  </a:tcPr>
                </a:tc>
                <a:tc>
                  <a:txBody>
                    <a:bodyPr anchorCtr="0"/>
                    <a:lstStyle/>
                    <a:p>
                      <a:pPr algn="l"/>
                      <a:r>
                        <a:rPr sz="900" dirty="1">
                          <a:solidFill>
                            <a:srgbClr val="000000"/>
                          </a:solidFill>
                          <a:latin typeface="Arial"/>
                        </a:rPr>
                        <a:t>SBIN0002184</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rPr>
                        <a:t>8</a:t>
                      </a:r>
                    </a:p>
                  </a:txBody>
                  <a:tcPr>
                    <a:solidFill>
                      <a:srgbClr val="D5E3CF"/>
                    </a:solidFill>
                  </a:tcPr>
                </a:tc>
                <a:tc>
                  <a:txBody>
                    <a:bodyPr anchorCtr="0"/>
                    <a:lstStyle/>
                    <a:p>
                      <a:pPr algn="l"/>
                      <a:r>
                        <a:rPr sz="900" dirty="1">
                          <a:solidFill>
                            <a:srgbClr val="000000"/>
                          </a:solidFill>
                        </a:rPr>
                        <a:t>COLLIN MCILROY FERNANDES</a:t>
                      </a:r>
                    </a:p>
                  </a:txBody>
                  <a:tcPr>
                    <a:solidFill>
                      <a:srgbClr val="D5E3CF"/>
                    </a:solidFill>
                  </a:tcPr>
                </a:tc>
                <a:tc>
                  <a:txBody>
                    <a:bodyPr anchorCtr="0"/>
                    <a:lstStyle/>
                    <a:p>
                      <a:pPr algn="l"/>
                      <a:r>
                        <a:rPr sz="900" dirty="1">
                          <a:solidFill>
                            <a:srgbClr val="000000"/>
                          </a:solidFill>
                        </a:rPr>
                        <a:t>24778783/86</a:t>
                      </a:r>
                    </a:p>
                  </a:txBody>
                  <a:tcPr>
                    <a:solidFill>
                      <a:srgbClr val="D5E3CF"/>
                    </a:solidFill>
                  </a:tcPr>
                </a:tc>
                <a:tc>
                  <a:txBody>
                    <a:bodyPr anchorCtr="0"/>
                    <a:lstStyle/>
                    <a:p>
                      <a:pPr algn="l"/>
                      <a:r>
                        <a:rPr sz="900" dirty="1">
                          <a:solidFill>
                            <a:srgbClr val="000000"/>
                          </a:solidFill>
                        </a:rPr>
                        <a:t>HDFC Large And Mid Cap Fund Reg (G)</a:t>
                      </a:r>
                    </a:p>
                  </a:txBody>
                  <a:tcPr>
                    <a:solidFill>
                      <a:srgbClr val="D5E3CF"/>
                    </a:solidFill>
                  </a:tcPr>
                </a:tc>
                <a:tc>
                  <a:txBody>
                    <a:bodyPr anchorCtr="0"/>
                    <a:lstStyle/>
                    <a:p>
                      <a:pPr algn="l"/>
                      <a:r>
                        <a:rPr sz="900" dirty="1">
                          <a:solidFill>
                            <a:srgbClr val="000000"/>
                          </a:solidFill>
                        </a:rPr>
                        <a:t>State Bank of India</a:t>
                      </a:r>
                    </a:p>
                  </a:txBody>
                  <a:tcPr>
                    <a:solidFill>
                      <a:srgbClr val="D5E3CF"/>
                    </a:solidFill>
                  </a:tcPr>
                </a:tc>
                <a:tc>
                  <a:txBody>
                    <a:bodyPr anchorCtr="0"/>
                    <a:lstStyle/>
                    <a:p>
                      <a:pPr algn="l"/>
                      <a:r>
                        <a:rPr sz="900" dirty="1">
                          <a:solidFill>
                            <a:srgbClr val="000000"/>
                          </a:solidFill>
                        </a:rPr>
                        <a:t>xxxxxx04377</a:t>
                      </a:r>
                    </a:p>
                  </a:txBody>
                  <a:tcPr>
                    <a:solidFill>
                      <a:srgbClr val="D5E3CF"/>
                    </a:solidFill>
                  </a:tcPr>
                </a:tc>
                <a:tc>
                  <a:txBody>
                    <a:bodyPr anchorCtr="0"/>
                    <a:lstStyle/>
                    <a:p>
                      <a:pPr algn="l"/>
                      <a:r>
                        <a:rPr sz="900" dirty="1">
                          <a:solidFill>
                            <a:srgbClr val="000000"/>
                          </a:solidFill>
                        </a:rPr>
                        <a:t>SBIN0002184</a:t>
                      </a:r>
                    </a:p>
                  </a:txBody>
                  <a:tcPr>
                    <a:solidFill>
                      <a:srgbClr val="D5E3CF"/>
                    </a:solidFill>
                  </a:tcPr>
                </a:tc>
                <a:tc>
                  <a:txBody>
                    <a:bodyPr anchorCtr="0"/>
                    <a:lstStyle/>
                    <a:p>
                      <a:pPr algn="l"/>
                      <a:endParaRPr sz="900">
                        <a:solidFill>
                          <a:srgbClr val="000000"/>
                        </a:solidFill>
                      </a:endParaRP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216408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COLLIN MCILROY FERNANDES</a:t>
                      </a:r>
                    </a:p>
                  </a:txBody>
                  <a:tcPr>
                    <a:solidFill>
                      <a:srgbClr val="D5E3CF"/>
                    </a:solidFill>
                  </a:tcPr>
                </a:tc>
                <a:tc>
                  <a:txBody>
                    <a:bodyPr anchorCtr="0"/>
                    <a:lstStyle/>
                    <a:p>
                      <a:pPr algn="ctr"/>
                      <a:r>
                        <a:rPr sz="2000" dirty="1">
                          <a:solidFill>
                            <a:srgbClr val="000000"/>
                          </a:solidFill>
                        </a:rPr>
                        <a:t>₹ 40,001</a:t>
                      </a:r>
                    </a:p>
                  </a:txBody>
                  <a:tcPr>
                    <a:solidFill>
                      <a:srgbClr val="D5E3CF"/>
                    </a:solidFill>
                  </a:tcPr>
                </a:tc>
              </a:tr>
              <a:tr h="127000">
                <a:tc>
                  <a:txBody>
                    <a:bodyPr tIns="0" bIns="0" anchorCtr="0"/>
                    <a:lstStyle/>
                    <a:p>
                      <a:pPr algn="l"/>
                      <a:r>
                        <a:rPr sz="1800" dirty="1">
                          <a:solidFill>
                            <a:srgbClr val="000000"/>
                          </a:solidFill>
                        </a:rPr>
                        <a:t>HDFC Large And Mid Cap Fund Reg (G)</a:t>
                      </a:r>
                    </a:p>
                  </a:txBody>
                  <a:tcPr>
                    <a:solidFill>
                      <a:srgbClr val="D5E3CF"/>
                    </a:solidFill>
                  </a:tcPr>
                </a:tc>
                <a:tc>
                  <a:txBody>
                    <a:bodyPr anchorCtr="0"/>
                    <a:lstStyle/>
                    <a:p>
                      <a:pPr algn="r"/>
                      <a:r>
                        <a:rPr sz="1800" dirty="1">
                          <a:solidFill>
                            <a:srgbClr val="000000"/>
                          </a:solidFill>
                        </a:rPr>
                        <a:t>₹ 15,000</a:t>
                      </a:r>
                    </a:p>
                  </a:txBody>
                  <a:tcPr>
                    <a:solidFill>
                      <a:srgbClr val="D5E3CF"/>
                    </a:solidFill>
                  </a:tcPr>
                </a:tc>
              </a:tr>
              <a:tr h="127000">
                <a:tc>
                  <a:txBody>
                    <a:bodyPr tIns="0" bIns="0" anchorCtr="0"/>
                    <a:lstStyle/>
                    <a:p>
                      <a:pPr algn="l"/>
                      <a:r>
                        <a:rPr sz="1800" dirty="1">
                          <a:solidFill>
                            <a:srgbClr val="000000"/>
                          </a:solidFill>
                        </a:rPr>
                        <a:t>HDFC Liquid Fund (G)</a:t>
                      </a:r>
                    </a:p>
                  </a:txBody>
                  <a:tcPr>
                    <a:solidFill>
                      <a:srgbClr val="D5E3CF"/>
                    </a:solidFill>
                  </a:tcPr>
                </a:tc>
                <a:tc>
                  <a:txBody>
                    <a:bodyPr anchorCtr="0"/>
                    <a:lstStyle/>
                    <a:p>
                      <a:pPr algn="r"/>
                      <a:r>
                        <a:rPr sz="1800" dirty="1">
                          <a:solidFill>
                            <a:srgbClr val="000000"/>
                          </a:solidFill>
                        </a:rPr>
                        <a:t>₹ 10,001</a:t>
                      </a:r>
                    </a:p>
                  </a:txBody>
                  <a:tcPr>
                    <a:solidFill>
                      <a:srgbClr val="D5E3CF"/>
                    </a:solidFill>
                  </a:tcPr>
                </a:tc>
              </a:tr>
              <a:tr h="127000">
                <a:tc>
                  <a:txBody>
                    <a:bodyPr tIns="0" bIns="0" anchorCtr="0"/>
                    <a:lstStyle/>
                    <a:p>
                      <a:pPr algn="l"/>
                      <a:r>
                        <a:rPr sz="1800" dirty="1">
                          <a:solidFill>
                            <a:srgbClr val="000000"/>
                          </a:solidFill>
                        </a:rPr>
                        <a:t>Kotak Smallcap Fund (G)</a:t>
                      </a:r>
                    </a:p>
                  </a:txBody>
                  <a:tcPr>
                    <a:solidFill>
                      <a:srgbClr val="D5E3CF"/>
                    </a:solidFill>
                  </a:tcPr>
                </a:tc>
                <a:tc>
                  <a:txBody>
                    <a:bodyPr anchorCtr="0"/>
                    <a:lstStyle/>
                    <a:p>
                      <a:pPr algn="r"/>
                      <a:r>
                        <a:rPr sz="1800" dirty="1">
                          <a:solidFill>
                            <a:srgbClr val="000000"/>
                          </a:solidFill>
                        </a:rPr>
                        <a:t>₹ 15,000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40,001</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225552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Mirae Asset Focused Fund Reg (G)</a:t>
                      </a:r>
                    </a:p>
                  </a:txBody>
                  <a:tcPr>
                    <a:solidFill>
                      <a:srgbClr val="D5E3CF"/>
                    </a:solidFill>
                  </a:tcPr>
                </a:tc>
                <a:tc>
                  <a:txBody>
                    <a:bodyPr anchorCtr="0"/>
                    <a:lstStyle/>
                    <a:p>
                      <a:pPr algn="r"/>
                      <a:r>
                        <a:rPr sz="1600" dirty="1">
                          <a:solidFill>
                            <a:srgbClr val="000000"/>
                          </a:solidFill>
                          <a:latin typeface="Arial"/>
                        </a:rPr>
                        <a:t>2,00,000</a:t>
                      </a:r>
                    </a:p>
                  </a:txBody>
                  <a:tcPr>
                    <a:solidFill>
                      <a:srgbClr val="D5E3CF"/>
                    </a:solidFill>
                  </a:tcPr>
                </a:tc>
                <a:tc>
                  <a:txBody>
                    <a:bodyPr anchorCtr="0"/>
                    <a:lstStyle/>
                    <a:p>
                      <a:pPr algn="r"/>
                      <a:r>
                        <a:rPr sz="1600" dirty="1">
                          <a:solidFill>
                            <a:srgbClr val="000000"/>
                          </a:solidFill>
                          <a:latin typeface="Arial"/>
                        </a:rPr>
                        <a:t>3,12,210</a:t>
                      </a:r>
                    </a:p>
                  </a:txBody>
                  <a:tcPr>
                    <a:solidFill>
                      <a:srgbClr val="D5E3CF"/>
                    </a:solidFill>
                  </a:tcPr>
                </a:tc>
                <a:tc>
                  <a:txBody>
                    <a:bodyPr anchorCtr="0"/>
                    <a:lstStyle/>
                    <a:p>
                      <a:pPr algn="r"/>
                      <a:r>
                        <a:rPr sz="1600" dirty="1">
                          <a:solidFill>
                            <a:srgbClr val="000000"/>
                          </a:solidFill>
                          <a:latin typeface="Arial"/>
                        </a:rPr>
                        <a:t>11.63</a:t>
                      </a:r>
                    </a:p>
                  </a:txBody>
                  <a:tcPr>
                    <a:solidFill>
                      <a:srgbClr val="D5E3CF"/>
                    </a:solidFill>
                  </a:tcPr>
                </a:tc>
                <a:tc>
                  <a:txBody>
                    <a:bodyPr anchorCtr="0"/>
                    <a:lstStyle/>
                    <a:p>
                      <a:pPr algn="r"/>
                      <a:r>
                        <a:rPr sz="1600" dirty="1">
                          <a:solidFill>
                            <a:srgbClr val="000000"/>
                          </a:solidFill>
                          <a:latin typeface="Arial"/>
                        </a:rPr>
                        <a:t>12.56</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Bandhan ELSS Tax saver Fund Reg (G)</a:t>
                      </a:r>
                    </a:p>
                  </a:txBody>
                  <a:tcPr>
                    <a:solidFill>
                      <a:srgbClr val="D5E3CF"/>
                    </a:solidFill>
                  </a:tcPr>
                </a:tc>
                <a:tc>
                  <a:txBody>
                    <a:bodyPr anchorCtr="0"/>
                    <a:lstStyle/>
                    <a:p>
                      <a:pPr algn="r"/>
                      <a:r>
                        <a:rPr sz="1600" dirty="1">
                          <a:solidFill>
                            <a:srgbClr val="000000"/>
                          </a:solidFill>
                          <a:latin typeface="Arial"/>
                        </a:rPr>
                        <a:t>1,00,000</a:t>
                      </a:r>
                    </a:p>
                  </a:txBody>
                  <a:tcPr>
                    <a:solidFill>
                      <a:srgbClr val="D5E3CF"/>
                    </a:solidFill>
                  </a:tcPr>
                </a:tc>
                <a:tc>
                  <a:txBody>
                    <a:bodyPr anchorCtr="0"/>
                    <a:lstStyle/>
                    <a:p>
                      <a:pPr algn="r"/>
                      <a:r>
                        <a:rPr sz="1600" dirty="1">
                          <a:solidFill>
                            <a:srgbClr val="000000"/>
                          </a:solidFill>
                          <a:latin typeface="Arial"/>
                        </a:rPr>
                        <a:t>2,43,401</a:t>
                      </a:r>
                    </a:p>
                  </a:txBody>
                  <a:tcPr>
                    <a:solidFill>
                      <a:srgbClr val="D5E3CF"/>
                    </a:solidFill>
                  </a:tcPr>
                </a:tc>
                <a:tc>
                  <a:txBody>
                    <a:bodyPr anchorCtr="0"/>
                    <a:lstStyle/>
                    <a:p>
                      <a:pPr algn="r"/>
                      <a:r>
                        <a:rPr sz="1600" dirty="1">
                          <a:solidFill>
                            <a:srgbClr val="000000"/>
                          </a:solidFill>
                          <a:latin typeface="Arial"/>
                        </a:rPr>
                        <a:t>14.40</a:t>
                      </a:r>
                    </a:p>
                  </a:txBody>
                  <a:tcPr>
                    <a:solidFill>
                      <a:srgbClr val="D5E3CF"/>
                    </a:solidFill>
                  </a:tcPr>
                </a:tc>
                <a:tc>
                  <a:txBody>
                    <a:bodyPr anchorCtr="0"/>
                    <a:lstStyle/>
                    <a:p>
                      <a:pPr algn="r"/>
                      <a:r>
                        <a:rPr sz="1600" dirty="1">
                          <a:solidFill>
                            <a:srgbClr val="000000"/>
                          </a:solidFill>
                          <a:latin typeface="Arial"/>
                        </a:rPr>
                        <a:t>6.28</a:t>
                      </a:r>
                    </a:p>
                  </a:txBody>
                  <a:tcPr>
                    <a:solidFill>
                      <a:srgbClr val="D5E3CF"/>
                    </a:solidFill>
                  </a:tcPr>
                </a:tc>
              </a:tr>
              <a:tr h="317500">
                <a:tc>
                  <a:txBody>
                    <a:bodyPr anchorCtr="0"/>
                    <a:lstStyle/>
                    <a:p>
                      <a:pPr algn="r"/>
                      <a:r>
                        <a:rPr sz="1600" dirty="1">
                          <a:solidFill>
                            <a:srgbClr val="000000"/>
                          </a:solidFill>
                          <a:latin typeface="Arial"/>
                        </a:rPr>
                        <a:t>3</a:t>
                      </a:r>
                    </a:p>
                  </a:txBody>
                  <a:tcPr>
                    <a:solidFill>
                      <a:srgbClr val="D5E3CF"/>
                    </a:solidFill>
                  </a:tcPr>
                </a:tc>
                <a:tc>
                  <a:txBody>
                    <a:bodyPr anchorCtr="0"/>
                    <a:lstStyle/>
                    <a:p>
                      <a:pPr algn="l"/>
                      <a:r>
                        <a:rPr sz="1600" dirty="1">
                          <a:solidFill>
                            <a:srgbClr val="000000"/>
                          </a:solidFill>
                          <a:latin typeface="Arial"/>
                        </a:rPr>
                        <a:t>Kotak Smallcap Fund (G)</a:t>
                      </a:r>
                    </a:p>
                  </a:txBody>
                  <a:tcPr>
                    <a:solidFill>
                      <a:srgbClr val="D5E3CF"/>
                    </a:solidFill>
                  </a:tcPr>
                </a:tc>
                <a:tc>
                  <a:txBody>
                    <a:bodyPr anchorCtr="0"/>
                    <a:lstStyle/>
                    <a:p>
                      <a:pPr algn="r"/>
                      <a:r>
                        <a:rPr sz="1600" dirty="1">
                          <a:solidFill>
                            <a:srgbClr val="000000"/>
                          </a:solidFill>
                          <a:latin typeface="Arial"/>
                        </a:rPr>
                        <a:t>2,40,000</a:t>
                      </a:r>
                    </a:p>
                  </a:txBody>
                  <a:tcPr>
                    <a:solidFill>
                      <a:srgbClr val="D5E3CF"/>
                    </a:solidFill>
                  </a:tcPr>
                </a:tc>
                <a:tc>
                  <a:txBody>
                    <a:bodyPr anchorCtr="0"/>
                    <a:lstStyle/>
                    <a:p>
                      <a:pPr algn="r"/>
                      <a:r>
                        <a:rPr sz="1600" dirty="1">
                          <a:solidFill>
                            <a:srgbClr val="000000"/>
                          </a:solidFill>
                          <a:latin typeface="Arial"/>
                        </a:rPr>
                        <a:t>2,42,825</a:t>
                      </a:r>
                    </a:p>
                  </a:txBody>
                  <a:tcPr>
                    <a:solidFill>
                      <a:srgbClr val="D5E3CF"/>
                    </a:solidFill>
                  </a:tcPr>
                </a:tc>
                <a:tc>
                  <a:txBody>
                    <a:bodyPr anchorCtr="0"/>
                    <a:lstStyle/>
                    <a:p>
                      <a:pPr algn="r"/>
                      <a:r>
                        <a:rPr sz="1600" dirty="1">
                          <a:solidFill>
                            <a:srgbClr val="000000"/>
                          </a:solidFill>
                          <a:latin typeface="Arial"/>
                        </a:rPr>
                        <a:t>1.69</a:t>
                      </a:r>
                    </a:p>
                  </a:txBody>
                  <a:tcPr>
                    <a:solidFill>
                      <a:srgbClr val="D5E3CF"/>
                    </a:solidFill>
                  </a:tcPr>
                </a:tc>
                <a:tc>
                  <a:txBody>
                    <a:bodyPr anchorCtr="0"/>
                    <a:lstStyle/>
                    <a:p>
                      <a:pPr algn="r"/>
                      <a:r>
                        <a:rPr sz="1600" dirty="1">
                          <a:solidFill>
                            <a:srgbClr val="000000"/>
                          </a:solidFill>
                          <a:latin typeface="Arial"/>
                        </a:rPr>
                        <a:t>15.07</a:t>
                      </a:r>
                    </a:p>
                  </a:txBody>
                  <a:tcPr>
                    <a:solidFill>
                      <a:srgbClr val="D5E3CF"/>
                    </a:solidFill>
                  </a:tcPr>
                </a:tc>
              </a:tr>
              <a:tr h="317500">
                <a:tc>
                  <a:txBody>
                    <a:bodyPr anchorCtr="0"/>
                    <a:lstStyle/>
                    <a:p>
                      <a:pPr algn="r"/>
                      <a:r>
                        <a:rPr sz="1600" dirty="1">
                          <a:solidFill>
                            <a:srgbClr val="000000"/>
                          </a:solidFill>
                        </a:rPr>
                        <a:t>4</a:t>
                      </a:r>
                    </a:p>
                  </a:txBody>
                  <a:tcPr>
                    <a:solidFill>
                      <a:srgbClr val="D5E3CF"/>
                    </a:solidFill>
                  </a:tcPr>
                </a:tc>
                <a:tc>
                  <a:txBody>
                    <a:bodyPr anchorCtr="0"/>
                    <a:lstStyle/>
                    <a:p>
                      <a:pPr algn="l"/>
                      <a:r>
                        <a:rPr sz="1600" dirty="1">
                          <a:solidFill>
                            <a:srgbClr val="000000"/>
                          </a:solidFill>
                        </a:rPr>
                        <a:t>HDFC Large And Mid Cap Fund Reg (G)</a:t>
                      </a:r>
                    </a:p>
                  </a:txBody>
                  <a:tcPr>
                    <a:solidFill>
                      <a:srgbClr val="D5E3CF"/>
                    </a:solidFill>
                  </a:tcPr>
                </a:tc>
                <a:tc>
                  <a:txBody>
                    <a:bodyPr anchorCtr="0"/>
                    <a:lstStyle/>
                    <a:p>
                      <a:pPr algn="r"/>
                      <a:r>
                        <a:rPr sz="1600" dirty="1">
                          <a:solidFill>
                            <a:srgbClr val="000000"/>
                          </a:solidFill>
                        </a:rPr>
                        <a:t>8,52,673</a:t>
                      </a:r>
                    </a:p>
                  </a:txBody>
                  <a:tcPr>
                    <a:solidFill>
                      <a:srgbClr val="D5E3CF"/>
                    </a:solidFill>
                  </a:tcPr>
                </a:tc>
                <a:tc>
                  <a:txBody>
                    <a:bodyPr anchorCtr="0"/>
                    <a:lstStyle/>
                    <a:p>
                      <a:pPr algn="r"/>
                      <a:r>
                        <a:rPr sz="1600" dirty="1">
                          <a:solidFill>
                            <a:srgbClr val="000000"/>
                          </a:solidFill>
                        </a:rPr>
                        <a:t>9,63,950</a:t>
                      </a:r>
                    </a:p>
                  </a:txBody>
                  <a:tcPr>
                    <a:solidFill>
                      <a:srgbClr val="D5E3CF"/>
                    </a:solidFill>
                  </a:tcPr>
                </a:tc>
                <a:tc>
                  <a:txBody>
                    <a:bodyPr anchorCtr="0"/>
                    <a:lstStyle/>
                    <a:p>
                      <a:pPr algn="r"/>
                      <a:r>
                        <a:rPr sz="1600" dirty="1">
                          <a:solidFill>
                            <a:srgbClr val="000000"/>
                          </a:solidFill>
                        </a:rPr>
                        <a:t>12.63</a:t>
                      </a:r>
                    </a:p>
                  </a:txBody>
                  <a:tcPr>
                    <a:solidFill>
                      <a:srgbClr val="D5E3CF"/>
                    </a:solidFill>
                  </a:tcPr>
                </a:tc>
                <a:tc>
                  <a:txBody>
                    <a:bodyPr anchorCtr="0"/>
                    <a:lstStyle/>
                    <a:p>
                      <a:pPr algn="r"/>
                      <a:r>
                        <a:rPr sz="1600" dirty="1">
                          <a:solidFill>
                            <a:srgbClr val="000000"/>
                          </a:solidFill>
                        </a:rPr>
                        <a:t>53.54</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13,92,673.81</a:t>
                      </a:r>
                    </a:p>
                  </a:txBody>
                  <a:tcPr>
                    <a:solidFill>
                      <a:srgbClr val="70AD47"/>
                    </a:solidFill>
                  </a:tcPr>
                </a:tc>
                <a:tc>
                  <a:txBody>
                    <a:bodyPr anchorCtr="0"/>
                    <a:lstStyle/>
                    <a:p>
                      <a:pPr algn="r"/>
                      <a:r>
                        <a:rPr sz="1600" dirty="1">
                          <a:solidFill>
                            <a:srgbClr val="FFFFFF"/>
                          </a:solidFill>
                        </a:rPr>
                        <a:t>17,62,386.46</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87.45</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158496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latin typeface="Arial"/>
                        </a:rPr>
                        <a:t>1</a:t>
                      </a:r>
                    </a:p>
                  </a:txBody>
                  <a:tcPr>
                    <a:solidFill>
                      <a:srgbClr val="FFE8CB"/>
                    </a:solidFill>
                  </a:tcPr>
                </a:tc>
                <a:tc>
                  <a:txBody>
                    <a:bodyPr anchorCtr="0"/>
                    <a:lstStyle/>
                    <a:p>
                      <a:pPr algn="l"/>
                      <a:r>
                        <a:rPr sz="1600" dirty="1">
                          <a:solidFill>
                            <a:srgbClr val="000000"/>
                          </a:solidFill>
                          <a:latin typeface="Arial"/>
                        </a:rPr>
                        <a:t>Mirae Asset Large Cap Fund Reg (G)</a:t>
                      </a:r>
                    </a:p>
                  </a:txBody>
                  <a:tcPr>
                    <a:solidFill>
                      <a:srgbClr val="FFE8CB"/>
                    </a:solidFill>
                  </a:tcPr>
                </a:tc>
                <a:tc>
                  <a:txBody>
                    <a:bodyPr anchorCtr="0"/>
                    <a:lstStyle/>
                    <a:p>
                      <a:pPr algn="r"/>
                      <a:r>
                        <a:rPr sz="1600" dirty="1">
                          <a:solidFill>
                            <a:srgbClr val="000000"/>
                          </a:solidFill>
                          <a:latin typeface="Arial"/>
                        </a:rPr>
                        <a:t>1,50,000</a:t>
                      </a:r>
                    </a:p>
                  </a:txBody>
                  <a:tcPr>
                    <a:solidFill>
                      <a:srgbClr val="FFE8CB"/>
                    </a:solidFill>
                  </a:tcPr>
                </a:tc>
                <a:tc>
                  <a:txBody>
                    <a:bodyPr anchorCtr="0"/>
                    <a:lstStyle/>
                    <a:p>
                      <a:pPr algn="r"/>
                      <a:r>
                        <a:rPr sz="1600" dirty="1">
                          <a:solidFill>
                            <a:srgbClr val="000000"/>
                          </a:solidFill>
                          <a:latin typeface="Arial"/>
                        </a:rPr>
                        <a:t>3,24,420</a:t>
                      </a:r>
                    </a:p>
                  </a:txBody>
                  <a:tcPr>
                    <a:solidFill>
                      <a:srgbClr val="FFE8CB"/>
                    </a:solidFill>
                  </a:tcPr>
                </a:tc>
                <a:tc>
                  <a:txBody>
                    <a:bodyPr anchorCtr="0"/>
                    <a:lstStyle/>
                    <a:p>
                      <a:pPr algn="r"/>
                      <a:r>
                        <a:rPr sz="1600" dirty="1">
                          <a:solidFill>
                            <a:srgbClr val="000000"/>
                          </a:solidFill>
                          <a:latin typeface="Arial"/>
                        </a:rPr>
                        <a:t>12.38</a:t>
                      </a:r>
                    </a:p>
                  </a:txBody>
                  <a:tcPr>
                    <a:solidFill>
                      <a:srgbClr val="FFE8CB"/>
                    </a:solidFill>
                  </a:tcPr>
                </a:tc>
                <a:tc>
                  <a:txBody>
                    <a:bodyPr anchorCtr="0"/>
                    <a:lstStyle/>
                    <a:p>
                      <a:pPr algn="r"/>
                      <a:r>
                        <a:rPr sz="1600" dirty="1">
                          <a:solidFill>
                            <a:srgbClr val="000000"/>
                          </a:solidFill>
                          <a:latin typeface="Arial"/>
                        </a:rPr>
                        <a:t>9.42</a:t>
                      </a:r>
                    </a:p>
                  </a:txBody>
                  <a:tcPr>
                    <a:solidFill>
                      <a:srgbClr val="FFE8CB"/>
                    </a:solidFill>
                  </a:tcPr>
                </a:tc>
              </a:tr>
              <a:tr h="317500">
                <a:tc>
                  <a:txBody>
                    <a:bodyPr anchorCtr="0"/>
                    <a:lstStyle/>
                    <a:p>
                      <a:pPr algn="r"/>
                      <a:r>
                        <a:rPr sz="1600" dirty="1">
                          <a:solidFill>
                            <a:srgbClr val="000000"/>
                          </a:solidFill>
                        </a:rPr>
                        <a:t>2</a:t>
                      </a:r>
                    </a:p>
                  </a:txBody>
                  <a:tcPr>
                    <a:solidFill>
                      <a:srgbClr val="FFE8CB"/>
                    </a:solidFill>
                  </a:tcPr>
                </a:tc>
                <a:tc>
                  <a:txBody>
                    <a:bodyPr anchorCtr="0"/>
                    <a:lstStyle/>
                    <a:p>
                      <a:pPr algn="l"/>
                      <a:r>
                        <a:rPr sz="1600" dirty="1">
                          <a:solidFill>
                            <a:srgbClr val="000000"/>
                          </a:solidFill>
                        </a:rPr>
                        <a:t>HDFC Liquid Fund (G)</a:t>
                      </a:r>
                    </a:p>
                  </a:txBody>
                  <a:tcPr>
                    <a:solidFill>
                      <a:srgbClr val="FFE8CB"/>
                    </a:solidFill>
                  </a:tcPr>
                </a:tc>
                <a:tc>
                  <a:txBody>
                    <a:bodyPr anchorCtr="0"/>
                    <a:lstStyle/>
                    <a:p>
                      <a:pPr algn="r"/>
                      <a:r>
                        <a:rPr sz="1600" dirty="1">
                          <a:solidFill>
                            <a:srgbClr val="000000"/>
                          </a:solidFill>
                        </a:rPr>
                        <a:t>49,999</a:t>
                      </a:r>
                    </a:p>
                  </a:txBody>
                  <a:tcPr>
                    <a:solidFill>
                      <a:srgbClr val="FFE8CB"/>
                    </a:solidFill>
                  </a:tcPr>
                </a:tc>
                <a:tc>
                  <a:txBody>
                    <a:bodyPr anchorCtr="0"/>
                    <a:lstStyle/>
                    <a:p>
                      <a:pPr algn="r"/>
                      <a:r>
                        <a:rPr sz="1600" dirty="1">
                          <a:solidFill>
                            <a:srgbClr val="000000"/>
                          </a:solidFill>
                        </a:rPr>
                        <a:t>50,809</a:t>
                      </a:r>
                    </a:p>
                  </a:txBody>
                  <a:tcPr>
                    <a:solidFill>
                      <a:srgbClr val="FFE8CB"/>
                    </a:solidFill>
                  </a:tcPr>
                </a:tc>
                <a:tc>
                  <a:txBody>
                    <a:bodyPr anchorCtr="0"/>
                    <a:lstStyle/>
                    <a:p>
                      <a:pPr algn="r"/>
                      <a:r>
                        <a:rPr sz="1600" dirty="1">
                          <a:solidFill>
                            <a:srgbClr val="000000"/>
                          </a:solidFill>
                        </a:rPr>
                        <a:t>6.85</a:t>
                      </a:r>
                    </a:p>
                  </a:txBody>
                  <a:tcPr>
                    <a:solidFill>
                      <a:srgbClr val="FFE8CB"/>
                    </a:solidFill>
                  </a:tcPr>
                </a:tc>
                <a:tc>
                  <a:txBody>
                    <a:bodyPr anchorCtr="0"/>
                    <a:lstStyle/>
                    <a:p>
                      <a:pPr algn="r"/>
                      <a:r>
                        <a:rPr sz="1600" dirty="1">
                          <a:solidFill>
                            <a:srgbClr val="000000"/>
                          </a:solidFill>
                        </a:rPr>
                        <a:t>3.14</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1,99,999.27</a:t>
                      </a:r>
                    </a:p>
                  </a:txBody>
                  <a:tcPr>
                    <a:solidFill>
                      <a:srgbClr val="FFC000"/>
                    </a:solidFill>
                  </a:tcPr>
                </a:tc>
                <a:tc>
                  <a:txBody>
                    <a:bodyPr anchorCtr="0"/>
                    <a:lstStyle/>
                    <a:p>
                      <a:pPr algn="r"/>
                      <a:r>
                        <a:rPr sz="1600" dirty="1">
                          <a:solidFill>
                            <a:srgbClr val="FFFFFF"/>
                          </a:solidFill>
                        </a:rPr>
                        <a:t>3,75,228.52</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12.56</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237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6,56,892</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6,56,892</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6,80,000</a:t>
                      </a:r>
                    </a:p>
                  </a:txBody>
                  <a:tcPr/>
                </a:tc>
                <a:tc>
                  <a:txBody>
                    <a:bodyPr anchorCtr="0"/>
                    <a:lstStyle/>
                    <a:p>
                      <a:pPr algn="r"/>
                      <a:endParaRPr>
                        <a:latin typeface="Arial Narrow"/>
                      </a:endParaRPr>
                    </a:p>
                  </a:txBody>
                  <a:tcPr/>
                </a:tc>
                <a:tc>
                  <a:txBody>
                    <a:bodyPr anchorCtr="0"/>
                    <a:lstStyle/>
                    <a:p>
                      <a:pPr algn="r"/>
                      <a:r>
                        <a:rPr dirty="1">
                          <a:latin typeface="Arial Narrow"/>
                        </a:rPr>
                        <a:t>60,000</a:t>
                      </a:r>
                    </a:p>
                  </a:txBody>
                  <a:tcPr/>
                </a:tc>
                <a:tc>
                  <a:txBody>
                    <a:bodyPr anchorCtr="0"/>
                    <a:lstStyle/>
                    <a:p>
                      <a:pPr algn="r"/>
                      <a:r>
                        <a:rPr dirty="1">
                          <a:latin typeface="Arial Narrow"/>
                        </a:rPr>
                        <a:t>7,40,001</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6,80,000</a:t>
                      </a:r>
                    </a:p>
                  </a:txBody>
                  <a:tcPr/>
                </a:tc>
                <a:tc>
                  <a:txBody>
                    <a:bodyPr anchorCtr="0"/>
                    <a:lstStyle/>
                    <a:p>
                      <a:pPr algn="r"/>
                      <a:endParaRPr>
                        <a:latin typeface="Arial Narrow"/>
                      </a:endParaRPr>
                    </a:p>
                  </a:txBody>
                  <a:tcPr/>
                </a:tc>
                <a:tc>
                  <a:txBody>
                    <a:bodyPr anchorCtr="0"/>
                    <a:lstStyle/>
                    <a:p>
                      <a:pPr algn="r"/>
                      <a:r>
                        <a:rPr dirty="1">
                          <a:latin typeface="Arial Narrow"/>
                        </a:rPr>
                        <a:t>60,000</a:t>
                      </a:r>
                    </a:p>
                  </a:txBody>
                  <a:tcPr/>
                </a:tc>
                <a:tc>
                  <a:txBody>
                    <a:bodyPr anchorCtr="0"/>
                    <a:lstStyle/>
                    <a:p>
                      <a:pPr algn="r"/>
                      <a:r>
                        <a:rPr dirty="1">
                          <a:latin typeface="Arial Narrow"/>
                        </a:rPr>
                        <a:t>7,40,001</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16,21,702</a:t>
                      </a:r>
                    </a:p>
                  </a:txBody>
                  <a:tcPr/>
                </a:tc>
                <a:tc>
                  <a:txBody>
                    <a:bodyPr anchorCtr="0"/>
                    <a:lstStyle/>
                    <a:p>
                      <a:pPr algn="r"/>
                      <a:endParaRPr>
                        <a:latin typeface="Arial Narrow"/>
                      </a:endParaRPr>
                    </a:p>
                  </a:txBody>
                  <a:tcPr/>
                </a:tc>
                <a:tc>
                  <a:txBody>
                    <a:bodyPr anchorCtr="0"/>
                    <a:lstStyle/>
                    <a:p>
                      <a:pPr algn="r"/>
                      <a:r>
                        <a:rPr dirty="1">
                          <a:latin typeface="Arial Narrow"/>
                        </a:rPr>
                        <a:t>61,261</a:t>
                      </a:r>
                    </a:p>
                  </a:txBody>
                  <a:tcPr/>
                </a:tc>
                <a:tc>
                  <a:txBody>
                    <a:bodyPr anchorCtr="0"/>
                    <a:lstStyle/>
                    <a:p>
                      <a:pPr algn="r"/>
                      <a:r>
                        <a:rPr dirty="1">
                          <a:latin typeface="Arial Narrow"/>
                        </a:rPr>
                        <a:t>16,82,963</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2,84,810</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1,261</a:t>
                      </a:r>
                    </a:p>
                  </a:txBody>
                  <a:tcPr>
                    <a:solidFill>
                      <a:srgbClr val="0066CC"/>
                    </a:solidFill>
                  </a:tcPr>
                </a:tc>
                <a:tc>
                  <a:txBody>
                    <a:bodyPr anchorCtr="0"/>
                    <a:lstStyle/>
                    <a:p>
                      <a:pPr algn="r"/>
                      <a:r>
                        <a:rPr dirty="1">
                          <a:solidFill>
                            <a:srgbClr val="FFFF00"/>
                          </a:solidFill>
                          <a:latin typeface="Arial Narrow"/>
                        </a:rPr>
                        <a:t>2,86,070</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30.31</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7.56</a:t>
                      </a:r>
                    </a:p>
                  </a:txBody>
                  <a:tcPr>
                    <a:solidFill>
                      <a:srgbClr val="008000"/>
                    </a:solidFill>
                  </a:tcPr>
                </a:tc>
                <a:tc>
                  <a:txBody>
                    <a:bodyPr anchorCtr="0"/>
                    <a:lstStyle/>
                    <a:p>
                      <a:pPr algn="r"/>
                      <a:r>
                        <a:rPr sz="3000" dirty="1">
                          <a:solidFill>
                            <a:srgbClr val="FFFFFF"/>
                          </a:solidFill>
                          <a:latin typeface="Arial Narrow"/>
                        </a:rPr>
                        <a:t>29.95</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16,21,702</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61,261</a:t>
                      </a:r>
                    </a:p>
                  </a:txBody>
                  <a:tcPr>
                    <a:solidFill>
                      <a:srgbClr val="0066CC"/>
                    </a:solidFill>
                  </a:tcPr>
                </a:tc>
                <a:tc>
                  <a:txBody>
                    <a:bodyPr anchorCtr="0"/>
                    <a:lstStyle/>
                    <a:p>
                      <a:pPr algn="r"/>
                      <a:r>
                        <a:rPr dirty="1">
                          <a:solidFill>
                            <a:srgbClr val="FFFF00"/>
                          </a:solidFill>
                          <a:latin typeface="Arial Narrow"/>
                        </a:rPr>
                        <a:t>16,82,963</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3,00,000</a:t>
                      </a:r>
                    </a:p>
                  </a:txBody>
                  <a:tcPr/>
                </a:tc>
                <a:tc>
                  <a:txBody>
                    <a:bodyPr anchorCtr="0"/>
                    <a:lstStyle/>
                    <a:p>
                      <a:pPr algn="r"/>
                      <a:endParaRPr>
                        <a:latin typeface="Arial Narrow"/>
                      </a:endParaRPr>
                    </a:p>
                  </a:txBody>
                  <a:tcPr/>
                </a:tc>
                <a:tc>
                  <a:txBody>
                    <a:bodyPr anchorCtr="0"/>
                    <a:lstStyle/>
                    <a:p>
                      <a:pPr algn="r"/>
                      <a:r>
                        <a:rPr dirty="1">
                          <a:latin typeface="Arial Narrow"/>
                        </a:rPr>
                        <a:t>99,997</a:t>
                      </a:r>
                    </a:p>
                  </a:txBody>
                  <a:tcPr/>
                </a:tc>
                <a:tc>
                  <a:txBody>
                    <a:bodyPr anchorCtr="0"/>
                    <a:lstStyle/>
                    <a:p>
                      <a:pPr algn="r"/>
                      <a:r>
                        <a:rPr dirty="1">
                          <a:latin typeface="Arial Narrow"/>
                        </a:rPr>
                        <a:t>3,99,997</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1,12,673</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1,12,673</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1,13,886</a:t>
                      </a:r>
                    </a:p>
                  </a:txBody>
                  <a:tcPr/>
                </a:tc>
                <a:tc>
                  <a:txBody>
                    <a:bodyPr anchorCtr="0"/>
                    <a:lstStyle/>
                    <a:p>
                      <a:pPr algn="r"/>
                      <a:r>
                        <a:rPr dirty="1">
                          <a:latin typeface="Arial Narrow"/>
                        </a:rPr>
                        <a:t>1,13,886</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4,12,673</a:t>
                      </a:r>
                    </a:p>
                  </a:txBody>
                  <a:tcPr/>
                </a:tc>
                <a:tc>
                  <a:txBody>
                    <a:bodyPr anchorCtr="0"/>
                    <a:lstStyle/>
                    <a:p>
                      <a:pPr algn="r"/>
                      <a:endParaRPr>
                        <a:latin typeface="Arial Narrow"/>
                      </a:endParaRPr>
                    </a:p>
                  </a:txBody>
                  <a:tcPr/>
                </a:tc>
                <a:tc>
                  <a:txBody>
                    <a:bodyPr anchorCtr="0"/>
                    <a:lstStyle/>
                    <a:p>
                      <a:pPr algn="r"/>
                      <a:r>
                        <a:rPr dirty="1">
                          <a:latin typeface="Arial Narrow"/>
                        </a:rPr>
                        <a:t>-13,889</a:t>
                      </a:r>
                    </a:p>
                  </a:txBody>
                  <a:tcPr/>
                </a:tc>
                <a:tc>
                  <a:txBody>
                    <a:bodyPr anchorCtr="0"/>
                    <a:lstStyle/>
                    <a:p>
                      <a:pPr algn="r"/>
                      <a:r>
                        <a:rPr dirty="1">
                          <a:latin typeface="Arial Narrow"/>
                        </a:rPr>
                        <a:t>3,98,784</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20,86,806</a:t>
                      </a:r>
                    </a:p>
                  </a:txBody>
                  <a:tcPr/>
                </a:tc>
                <a:tc>
                  <a:txBody>
                    <a:bodyPr anchorCtr="0"/>
                    <a:lstStyle/>
                    <a:p>
                      <a:pPr algn="r"/>
                      <a:endParaRPr>
                        <a:latin typeface="Arial Narrow"/>
                      </a:endParaRPr>
                    </a:p>
                  </a:txBody>
                  <a:tcPr/>
                </a:tc>
                <a:tc>
                  <a:txBody>
                    <a:bodyPr anchorCtr="0"/>
                    <a:lstStyle/>
                    <a:p>
                      <a:pPr algn="r"/>
                      <a:r>
                        <a:rPr dirty="1">
                          <a:latin typeface="Arial Narrow"/>
                        </a:rPr>
                        <a:t>50,809</a:t>
                      </a:r>
                    </a:p>
                  </a:txBody>
                  <a:tcPr/>
                </a:tc>
                <a:tc>
                  <a:txBody>
                    <a:bodyPr anchorCtr="0"/>
                    <a:lstStyle/>
                    <a:p>
                      <a:pPr algn="r"/>
                      <a:r>
                        <a:rPr dirty="1">
                          <a:latin typeface="Arial Narrow"/>
                        </a:rPr>
                        <a:t>21,37,615</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52,431</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3,437</a:t>
                      </a:r>
                    </a:p>
                  </a:txBody>
                  <a:tcPr>
                    <a:solidFill>
                      <a:srgbClr val="0066CC"/>
                    </a:solidFill>
                  </a:tcPr>
                </a:tc>
                <a:tc>
                  <a:txBody>
                    <a:bodyPr anchorCtr="0"/>
                    <a:lstStyle/>
                    <a:p>
                      <a:pPr algn="r"/>
                      <a:r>
                        <a:rPr dirty="1">
                          <a:solidFill>
                            <a:srgbClr val="FFFF00"/>
                          </a:solidFill>
                          <a:latin typeface="Arial Narrow"/>
                        </a:rPr>
                        <a:t>55,868</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3.48</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4.63</a:t>
                      </a:r>
                    </a:p>
                  </a:txBody>
                  <a:tcPr>
                    <a:solidFill>
                      <a:srgbClr val="008000"/>
                    </a:solidFill>
                  </a:tcPr>
                </a:tc>
                <a:tc>
                  <a:txBody>
                    <a:bodyPr anchorCtr="0"/>
                    <a:lstStyle/>
                    <a:p>
                      <a:pPr algn="r"/>
                      <a:r>
                        <a:rPr sz="3000" dirty="1">
                          <a:solidFill>
                            <a:srgbClr val="FFFFFF"/>
                          </a:solidFill>
                          <a:latin typeface="Arial Narrow"/>
                        </a:rPr>
                        <a:t>3.51</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17,96,000</a:t>
                      </a:r>
                    </a:p>
                  </a:txBody>
                  <a:tcPr/>
                </a:tc>
                <a:tc>
                  <a:txBody>
                    <a:bodyPr anchorCtr="0"/>
                    <a:lstStyle/>
                    <a:p>
                      <a:pPr algn="r"/>
                      <a:r>
                        <a:rPr dirty="1">
                          <a:latin typeface="Arial Narrow"/>
                        </a:rPr>
                        <a:t>1,00,000</a:t>
                      </a:r>
                    </a:p>
                  </a:txBody>
                  <a:tcPr/>
                </a:tc>
                <a:tc>
                  <a:txBody>
                    <a:bodyPr anchorCtr="0"/>
                    <a:lstStyle/>
                    <a:p>
                      <a:pPr algn="r"/>
                      <a:r>
                        <a:rPr dirty="1">
                          <a:latin typeface="Arial Narrow"/>
                        </a:rPr>
                        <a:t>1,59,998</a:t>
                      </a:r>
                    </a:p>
                  </a:txBody>
                  <a:tcPr/>
                </a:tc>
                <a:tc>
                  <a:txBody>
                    <a:bodyPr anchorCtr="0"/>
                    <a:lstStyle/>
                    <a:p>
                      <a:pPr algn="r"/>
                      <a:r>
                        <a:rPr dirty="1">
                          <a:latin typeface="Arial Narrow"/>
                        </a:rPr>
                        <a:t>20,55,998</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1,12,673</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1,12,673</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1,13,886</a:t>
                      </a:r>
                    </a:p>
                  </a:txBody>
                  <a:tcPr/>
                </a:tc>
                <a:tc>
                  <a:txBody>
                    <a:bodyPr anchorCtr="0"/>
                    <a:lstStyle/>
                    <a:p>
                      <a:pPr algn="r"/>
                      <a:r>
                        <a:rPr dirty="1">
                          <a:latin typeface="Arial Narrow"/>
                        </a:rPr>
                        <a:t>1,13,886</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7,77,939</a:t>
                      </a:r>
                    </a:p>
                  </a:txBody>
                  <a:tcPr/>
                </a:tc>
                <a:tc>
                  <a:txBody>
                    <a:bodyPr anchorCtr="0"/>
                    <a:lstStyle/>
                    <a:p>
                      <a:pPr algn="r"/>
                      <a:r>
                        <a:rPr dirty="1">
                          <a:latin typeface="Arial Narrow"/>
                        </a:rPr>
                        <a:t>1,25,933</a:t>
                      </a:r>
                    </a:p>
                  </a:txBody>
                  <a:tcPr/>
                </a:tc>
                <a:tc>
                  <a:txBody>
                    <a:bodyPr anchorCtr="0"/>
                    <a:lstStyle/>
                    <a:p>
                      <a:pPr algn="r"/>
                      <a:endParaRPr>
                        <a:latin typeface="Arial Narrow"/>
                      </a:endParaRPr>
                    </a:p>
                  </a:txBody>
                  <a:tcPr/>
                </a:tc>
                <a:tc>
                  <a:txBody>
                    <a:bodyPr anchorCtr="0"/>
                    <a:lstStyle/>
                    <a:p>
                      <a:pPr algn="r"/>
                      <a:r>
                        <a:rPr dirty="1">
                          <a:latin typeface="Arial Narrow"/>
                        </a:rPr>
                        <a:t>9,03,871</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11,30,735</a:t>
                      </a:r>
                    </a:p>
                  </a:txBody>
                  <a:tcPr/>
                </a:tc>
                <a:tc>
                  <a:txBody>
                    <a:bodyPr anchorCtr="0"/>
                    <a:lstStyle/>
                    <a:p>
                      <a:pPr algn="r"/>
                      <a:r>
                        <a:rPr dirty="1">
                          <a:latin typeface="Arial Narrow"/>
                        </a:rPr>
                        <a:t>-25,933</a:t>
                      </a:r>
                    </a:p>
                  </a:txBody>
                  <a:tcPr/>
                </a:tc>
                <a:tc>
                  <a:txBody>
                    <a:bodyPr anchorCtr="0"/>
                    <a:lstStyle/>
                    <a:p>
                      <a:pPr algn="r"/>
                      <a:r>
                        <a:rPr dirty="1">
                          <a:latin typeface="Arial Narrow"/>
                        </a:rPr>
                        <a:t>46,111</a:t>
                      </a:r>
                    </a:p>
                  </a:txBody>
                  <a:tcPr/>
                </a:tc>
                <a:tc>
                  <a:txBody>
                    <a:bodyPr anchorCtr="0"/>
                    <a:lstStyle/>
                    <a:p>
                      <a:pPr algn="r"/>
                      <a:r>
                        <a:rPr dirty="1">
                          <a:latin typeface="Arial Narrow"/>
                        </a:rPr>
                        <a:t>11,50,913</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20,86,806</a:t>
                      </a:r>
                    </a:p>
                  </a:txBody>
                  <a:tcPr/>
                </a:tc>
                <a:tc>
                  <a:txBody>
                    <a:bodyPr anchorCtr="0"/>
                    <a:lstStyle/>
                    <a:p>
                      <a:pPr algn="r"/>
                      <a:endParaRPr>
                        <a:latin typeface="Arial Narrow"/>
                      </a:endParaRPr>
                    </a:p>
                  </a:txBody>
                  <a:tcPr/>
                </a:tc>
                <a:tc>
                  <a:txBody>
                    <a:bodyPr anchorCtr="0"/>
                    <a:lstStyle/>
                    <a:p>
                      <a:pPr algn="r"/>
                      <a:r>
                        <a:rPr dirty="1">
                          <a:latin typeface="Arial Narrow"/>
                        </a:rPr>
                        <a:t>50,809</a:t>
                      </a:r>
                    </a:p>
                  </a:txBody>
                  <a:tcPr/>
                </a:tc>
                <a:tc>
                  <a:txBody>
                    <a:bodyPr anchorCtr="0"/>
                    <a:lstStyle/>
                    <a:p>
                      <a:pPr algn="r"/>
                      <a:r>
                        <a:rPr dirty="1">
                          <a:latin typeface="Arial Narrow"/>
                        </a:rPr>
                        <a:t>21,37,615</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9,56,071</a:t>
                      </a:r>
                    </a:p>
                  </a:txBody>
                  <a:tcPr>
                    <a:solidFill>
                      <a:srgbClr val="0066CC"/>
                    </a:solidFill>
                  </a:tcPr>
                </a:tc>
                <a:tc>
                  <a:txBody>
                    <a:bodyPr anchorCtr="0"/>
                    <a:lstStyle/>
                    <a:p>
                      <a:pPr algn="r"/>
                      <a:r>
                        <a:rPr dirty="1">
                          <a:solidFill>
                            <a:srgbClr val="FFFF00"/>
                          </a:solidFill>
                          <a:latin typeface="Arial Narrow"/>
                        </a:rPr>
                        <a:t>25,933</a:t>
                      </a:r>
                    </a:p>
                  </a:txBody>
                  <a:tcPr>
                    <a:solidFill>
                      <a:srgbClr val="0066CC"/>
                    </a:solidFill>
                  </a:tcPr>
                </a:tc>
                <a:tc>
                  <a:txBody>
                    <a:bodyPr anchorCtr="0"/>
                    <a:lstStyle/>
                    <a:p>
                      <a:pPr algn="r"/>
                      <a:r>
                        <a:rPr dirty="1">
                          <a:solidFill>
                            <a:srgbClr val="FFFF00"/>
                          </a:solidFill>
                          <a:latin typeface="Arial Narrow"/>
                        </a:rPr>
                        <a:t>4,698</a:t>
                      </a:r>
                    </a:p>
                  </a:txBody>
                  <a:tcPr>
                    <a:solidFill>
                      <a:srgbClr val="0066CC"/>
                    </a:solidFill>
                  </a:tcPr>
                </a:tc>
                <a:tc>
                  <a:txBody>
                    <a:bodyPr anchorCtr="0"/>
                    <a:lstStyle/>
                    <a:p>
                      <a:pPr algn="r"/>
                      <a:r>
                        <a:rPr dirty="1">
                          <a:solidFill>
                            <a:srgbClr val="FFFF00"/>
                          </a:solidFill>
                          <a:latin typeface="Arial Narrow"/>
                        </a:rPr>
                        <a:t>9,86,702</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12.20</a:t>
                      </a:r>
                    </a:p>
                  </a:txBody>
                  <a:tcPr>
                    <a:solidFill>
                      <a:srgbClr val="008000"/>
                    </a:solidFill>
                  </a:tcPr>
                </a:tc>
                <a:tc>
                  <a:txBody>
                    <a:bodyPr anchorCtr="0"/>
                    <a:lstStyle/>
                    <a:p>
                      <a:pPr algn="r"/>
                      <a:r>
                        <a:rPr dirty="1">
                          <a:solidFill>
                            <a:srgbClr val="FFFFFF"/>
                          </a:solidFill>
                          <a:latin typeface="Arial Narrow"/>
                        </a:rPr>
                        <a:t>8.19</a:t>
                      </a:r>
                    </a:p>
                  </a:txBody>
                  <a:tcPr>
                    <a:solidFill>
                      <a:srgbClr val="008000"/>
                    </a:solidFill>
                  </a:tcPr>
                </a:tc>
                <a:tc>
                  <a:txBody>
                    <a:bodyPr anchorCtr="0"/>
                    <a:lstStyle/>
                    <a:p>
                      <a:pPr algn="r"/>
                      <a:r>
                        <a:rPr dirty="1">
                          <a:solidFill>
                            <a:srgbClr val="FFFFFF"/>
                          </a:solidFill>
                          <a:latin typeface="Arial Narrow"/>
                        </a:rPr>
                        <a:t>5.39</a:t>
                      </a:r>
                    </a:p>
                  </a:txBody>
                  <a:tcPr>
                    <a:solidFill>
                      <a:srgbClr val="008000"/>
                    </a:solidFill>
                  </a:tcPr>
                </a:tc>
                <a:tc>
                  <a:txBody>
                    <a:bodyPr anchorCtr="0"/>
                    <a:lstStyle/>
                    <a:p>
                      <a:pPr algn="r"/>
                      <a:r>
                        <a:rPr sz="3000" dirty="1">
                          <a:solidFill>
                            <a:srgbClr val="FFFFFF"/>
                          </a:solidFill>
                          <a:latin typeface="Arial Narrow"/>
                        </a:rPr>
                        <a:t>12.00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(₹)15,92,673</a:t>
                      </a:r>
                    </a:p>
                  </a:txBody>
                  <a:tcPr anchor="ctr">
                    <a:solidFill>
                      <a:srgbClr val="D5E3CF"/>
                    </a:solidFill>
                  </a:tcPr>
                </a:tc>
                <a:tc>
                  <a:txBody>
                    <a:bodyPr anchorCtr="0"/>
                    <a:lstStyle/>
                    <a:p>
                      <a:pPr algn="ctr"/>
                      <a:r>
                        <a:rPr dirty="1">
                          <a:solidFill>
                            <a:srgbClr val="000000"/>
                          </a:solidFill>
                          <a:latin typeface="Arial Rounded MT Bold"/>
                        </a:rPr>
                        <a:t>(₹)21,37,615</a:t>
                      </a:r>
                    </a:p>
                  </a:txBody>
                  <a:tcPr anchor="ctr">
                    <a:solidFill>
                      <a:srgbClr val="D5E3CF"/>
                    </a:solidFill>
                  </a:tcPr>
                </a:tc>
                <a:tc>
                  <a:txBody>
                    <a:bodyPr anchorCtr="0"/>
                    <a:lstStyle/>
                    <a:p>
                      <a:pPr algn="ctr"/>
                      <a:r>
                        <a:rPr dirty="1">
                          <a:solidFill>
                            <a:srgbClr val="000000"/>
                          </a:solidFill>
                          <a:latin typeface="Arial Rounded MT Bold"/>
                        </a:rPr>
                        <a:t>(₹)5,44,942</a:t>
                      </a:r>
                    </a:p>
                  </a:txBody>
                  <a:tcPr anchor="ctr">
                    <a:solidFill>
                      <a:srgbClr val="D5E3CF"/>
                    </a:solidFill>
                  </a:tcPr>
                </a:tc>
                <a:tc>
                  <a:txBody>
                    <a:bodyPr anchorCtr="0"/>
                    <a:lstStyle/>
                    <a:p>
                      <a:pPr algn="ctr"/>
                      <a:r>
                        <a:rPr dirty="1">
                          <a:solidFill>
                            <a:srgbClr val="000000"/>
                          </a:solidFill>
                          <a:latin typeface="Arial Rounded MT Bold"/>
                        </a:rPr>
                        <a:t>14.24%</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2025-01-28T04:12:18.5782104Z</dcterms:created>
  <dcterms:modified xsi:type="dcterms:W3CDTF">2025-01-28T04:12:18.5782104Z</dcterms:modified>
</cp:coreProperties>
</file>