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369e2fdc-0397-4e54-96a6-44519e44e650.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28f5c658-078e-413a-a0ba-ce58274fc903.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6245860c-9668-45e9-81f8-3de185cf239a.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d1bc9863-62e9-4055-b81e-f0e427482f8d.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6e376ad4-1ad5-4bdf-81d9-ac00a622c4ac.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ab3b3326-6ace-459f-ba40-0569e16197db.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15,58,926 ]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11-Apr-2018</c:v>
                </c:pt>
                <c:pt idx="1">
                  <c:v>31-May-2018</c:v>
                </c:pt>
                <c:pt idx="2">
                  <c:v>19-Jul-2018</c:v>
                </c:pt>
                <c:pt idx="3">
                  <c:v>07-Sep-2018</c:v>
                </c:pt>
                <c:pt idx="4">
                  <c:v>27-Oct-2018</c:v>
                </c:pt>
                <c:pt idx="5">
                  <c:v>15-Dec-2018</c:v>
                </c:pt>
                <c:pt idx="6">
                  <c:v>03-Feb-2019</c:v>
                </c:pt>
                <c:pt idx="7">
                  <c:v>25-Mar-2019</c:v>
                </c:pt>
                <c:pt idx="8">
                  <c:v>13-May-2019</c:v>
                </c:pt>
                <c:pt idx="9">
                  <c:v>02-Jul-2019</c:v>
                </c:pt>
                <c:pt idx="10">
                  <c:v>21-Aug-2019</c:v>
                </c:pt>
                <c:pt idx="11">
                  <c:v>09-Oct-2019</c:v>
                </c:pt>
                <c:pt idx="12">
                  <c:v>28-Nov-2019</c:v>
                </c:pt>
                <c:pt idx="13">
                  <c:v>17-Jan-2020</c:v>
                </c:pt>
                <c:pt idx="14">
                  <c:v>06-Mar-2020</c:v>
                </c:pt>
                <c:pt idx="15">
                  <c:v>25-Apr-2020</c:v>
                </c:pt>
                <c:pt idx="16">
                  <c:v>14-Jun-2020</c:v>
                </c:pt>
                <c:pt idx="17">
                  <c:v>02-Aug-2020</c:v>
                </c:pt>
                <c:pt idx="18">
                  <c:v>21-Sep-2020</c:v>
                </c:pt>
                <c:pt idx="19">
                  <c:v>10-Nov-2020</c:v>
                </c:pt>
                <c:pt idx="20">
                  <c:v>29-Dec-2020</c:v>
                </c:pt>
                <c:pt idx="21">
                  <c:v>17-Feb-2021</c:v>
                </c:pt>
                <c:pt idx="22">
                  <c:v>08-Apr-2021</c:v>
                </c:pt>
                <c:pt idx="23">
                  <c:v>27-May-2021</c:v>
                </c:pt>
                <c:pt idx="24">
                  <c:v>16-Jul-2021</c:v>
                </c:pt>
                <c:pt idx="25">
                  <c:v>04-Sep-2021</c:v>
                </c:pt>
                <c:pt idx="26">
                  <c:v>23-Oct-2021</c:v>
                </c:pt>
                <c:pt idx="27">
                  <c:v>12-Dec-2021</c:v>
                </c:pt>
                <c:pt idx="28">
                  <c:v>30-Jan-2022</c:v>
                </c:pt>
                <c:pt idx="29">
                  <c:v>21-Mar-2022</c:v>
                </c:pt>
                <c:pt idx="30">
                  <c:v>10-May-2022</c:v>
                </c:pt>
                <c:pt idx="31">
                  <c:v>28-Jun-2022</c:v>
                </c:pt>
                <c:pt idx="32">
                  <c:v>17-Aug-2022</c:v>
                </c:pt>
                <c:pt idx="33">
                  <c:v>06-Oct-2022</c:v>
                </c:pt>
                <c:pt idx="34">
                  <c:v>24-Nov-2022</c:v>
                </c:pt>
                <c:pt idx="35">
                  <c:v>13-Jan-2023</c:v>
                </c:pt>
                <c:pt idx="36">
                  <c:v>04-Mar-2023</c:v>
                </c:pt>
                <c:pt idx="37">
                  <c:v>22-Apr-2023</c:v>
                </c:pt>
                <c:pt idx="38">
                  <c:v>11-Jun-2023</c:v>
                </c:pt>
                <c:pt idx="39">
                  <c:v>31-Jul-2023</c:v>
                </c:pt>
                <c:pt idx="40">
                  <c:v>18-Sep-2023</c:v>
                </c:pt>
                <c:pt idx="41">
                  <c:v>07-Nov-2023</c:v>
                </c:pt>
                <c:pt idx="42">
                  <c:v>27-Dec-2023</c:v>
                </c:pt>
                <c:pt idx="43">
                  <c:v>14-Feb-2024</c:v>
                </c:pt>
                <c:pt idx="44">
                  <c:v>04-Apr-2024</c:v>
                </c:pt>
                <c:pt idx="45">
                  <c:v>24-May-2024</c:v>
                </c:pt>
                <c:pt idx="46">
                  <c:v>12-Jul-2024</c:v>
                </c:pt>
                <c:pt idx="47">
                  <c:v>31-Aug-2024</c:v>
                </c:pt>
                <c:pt idx="48">
                  <c:v>20-Oct-2024</c:v>
                </c:pt>
                <c:pt idx="49">
                  <c:v>08-Dec-2024</c:v>
                </c:pt>
                <c:pt idx="50">
                  <c:v>27-Jan-2025</c:v>
                </c:pt>
              </c:strCache>
            </c:strRef>
          </c:cat>
          <c:val>
            <c:numRef>
              <c:f>'Sheet1'!$B$2:$B$52</c:f>
              <c:numCache>
                <c:formatCode>General</c:formatCode>
                <c:ptCount val="51"/>
                <c:pt idx="0">
                  <c:v>3000</c:v>
                </c:pt>
                <c:pt idx="1">
                  <c:v>3000</c:v>
                </c:pt>
                <c:pt idx="2">
                  <c:v>9000</c:v>
                </c:pt>
                <c:pt idx="3">
                  <c:v>12000</c:v>
                </c:pt>
                <c:pt idx="4">
                  <c:v>18000</c:v>
                </c:pt>
                <c:pt idx="5">
                  <c:v>24000</c:v>
                </c:pt>
                <c:pt idx="6">
                  <c:v>27000</c:v>
                </c:pt>
                <c:pt idx="7">
                  <c:v>33000</c:v>
                </c:pt>
                <c:pt idx="8">
                  <c:v>39000</c:v>
                </c:pt>
                <c:pt idx="9">
                  <c:v>42000</c:v>
                </c:pt>
                <c:pt idx="10">
                  <c:v>48000</c:v>
                </c:pt>
                <c:pt idx="11">
                  <c:v>51000</c:v>
                </c:pt>
                <c:pt idx="12">
                  <c:v>57000</c:v>
                </c:pt>
                <c:pt idx="13">
                  <c:v>63000</c:v>
                </c:pt>
                <c:pt idx="14">
                  <c:v>66000</c:v>
                </c:pt>
                <c:pt idx="15">
                  <c:v>72000</c:v>
                </c:pt>
                <c:pt idx="16">
                  <c:v>78000</c:v>
                </c:pt>
                <c:pt idx="17">
                  <c:v>80999.85</c:v>
                </c:pt>
                <c:pt idx="18">
                  <c:v>86999.55</c:v>
                </c:pt>
                <c:pt idx="19">
                  <c:v>92999.25</c:v>
                </c:pt>
                <c:pt idx="20">
                  <c:v>102998.76</c:v>
                </c:pt>
                <c:pt idx="21">
                  <c:v>122997.78</c:v>
                </c:pt>
                <c:pt idx="22">
                  <c:v>141996.85</c:v>
                </c:pt>
                <c:pt idx="23">
                  <c:v>156996.11</c:v>
                </c:pt>
                <c:pt idx="24">
                  <c:v>180994.93</c:v>
                </c:pt>
                <c:pt idx="25">
                  <c:v>199994</c:v>
                </c:pt>
                <c:pt idx="26">
                  <c:v>216993.16</c:v>
                </c:pt>
                <c:pt idx="27">
                  <c:v>235992.23</c:v>
                </c:pt>
                <c:pt idx="28">
                  <c:v>252991.39</c:v>
                </c:pt>
                <c:pt idx="29">
                  <c:v>276990.21</c:v>
                </c:pt>
                <c:pt idx="30">
                  <c:v>295989.28</c:v>
                </c:pt>
                <c:pt idx="31">
                  <c:v>312988.44</c:v>
                </c:pt>
                <c:pt idx="32">
                  <c:v>336987.26</c:v>
                </c:pt>
                <c:pt idx="33">
                  <c:v>355986.33</c:v>
                </c:pt>
                <c:pt idx="34">
                  <c:v>372985.49</c:v>
                </c:pt>
                <c:pt idx="35">
                  <c:v>396984.31</c:v>
                </c:pt>
                <c:pt idx="36">
                  <c:v>415983.38</c:v>
                </c:pt>
                <c:pt idx="37">
                  <c:v>432982.54</c:v>
                </c:pt>
                <c:pt idx="38">
                  <c:v>451981.61</c:v>
                </c:pt>
                <c:pt idx="39">
                  <c:v>462981.07</c:v>
                </c:pt>
                <c:pt idx="40">
                  <c:v>480980.19</c:v>
                </c:pt>
                <c:pt idx="41">
                  <c:v>496979.41</c:v>
                </c:pt>
                <c:pt idx="42">
                  <c:v>507978.87</c:v>
                </c:pt>
                <c:pt idx="43">
                  <c:v>525977.99</c:v>
                </c:pt>
                <c:pt idx="44">
                  <c:v>541977.21</c:v>
                </c:pt>
                <c:pt idx="45">
                  <c:v>690969.77</c:v>
                </c:pt>
                <c:pt idx="46">
                  <c:v>896959.49</c:v>
                </c:pt>
                <c:pt idx="47">
                  <c:v>1043952.15</c:v>
                </c:pt>
                <c:pt idx="48">
                  <c:v>1205944.07</c:v>
                </c:pt>
                <c:pt idx="49">
                  <c:v>1359936.39</c:v>
                </c:pt>
                <c:pt idx="50">
                  <c:v>1558926.45</c:v>
                </c:pt>
              </c:numCache>
            </c:numRef>
          </c:val>
          <c:smooth val="0"/>
        </c:ser>
        <c:ser>
          <c:idx val="2"/>
          <c:order val="1"/>
          <c:tx>
            <c:strRef>
              <c:f>Sheet1!$C$1</c:f>
              <c:strCache>
                <c:ptCount val="1"/>
                <c:pt idx="0">
                  <c:v>Market Value [ Rs. 18,55,356 ]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11-Apr-2018</c:v>
                </c:pt>
                <c:pt idx="1">
                  <c:v>31-May-2018</c:v>
                </c:pt>
                <c:pt idx="2">
                  <c:v>19-Jul-2018</c:v>
                </c:pt>
                <c:pt idx="3">
                  <c:v>07-Sep-2018</c:v>
                </c:pt>
                <c:pt idx="4">
                  <c:v>27-Oct-2018</c:v>
                </c:pt>
                <c:pt idx="5">
                  <c:v>15-Dec-2018</c:v>
                </c:pt>
                <c:pt idx="6">
                  <c:v>03-Feb-2019</c:v>
                </c:pt>
                <c:pt idx="7">
                  <c:v>25-Mar-2019</c:v>
                </c:pt>
                <c:pt idx="8">
                  <c:v>13-May-2019</c:v>
                </c:pt>
                <c:pt idx="9">
                  <c:v>02-Jul-2019</c:v>
                </c:pt>
                <c:pt idx="10">
                  <c:v>21-Aug-2019</c:v>
                </c:pt>
                <c:pt idx="11">
                  <c:v>09-Oct-2019</c:v>
                </c:pt>
                <c:pt idx="12">
                  <c:v>28-Nov-2019</c:v>
                </c:pt>
                <c:pt idx="13">
                  <c:v>17-Jan-2020</c:v>
                </c:pt>
                <c:pt idx="14">
                  <c:v>06-Mar-2020</c:v>
                </c:pt>
                <c:pt idx="15">
                  <c:v>25-Apr-2020</c:v>
                </c:pt>
                <c:pt idx="16">
                  <c:v>14-Jun-2020</c:v>
                </c:pt>
                <c:pt idx="17">
                  <c:v>02-Aug-2020</c:v>
                </c:pt>
                <c:pt idx="18">
                  <c:v>21-Sep-2020</c:v>
                </c:pt>
                <c:pt idx="19">
                  <c:v>10-Nov-2020</c:v>
                </c:pt>
                <c:pt idx="20">
                  <c:v>29-Dec-2020</c:v>
                </c:pt>
                <c:pt idx="21">
                  <c:v>17-Feb-2021</c:v>
                </c:pt>
                <c:pt idx="22">
                  <c:v>08-Apr-2021</c:v>
                </c:pt>
                <c:pt idx="23">
                  <c:v>27-May-2021</c:v>
                </c:pt>
                <c:pt idx="24">
                  <c:v>16-Jul-2021</c:v>
                </c:pt>
                <c:pt idx="25">
                  <c:v>04-Sep-2021</c:v>
                </c:pt>
                <c:pt idx="26">
                  <c:v>23-Oct-2021</c:v>
                </c:pt>
                <c:pt idx="27">
                  <c:v>12-Dec-2021</c:v>
                </c:pt>
                <c:pt idx="28">
                  <c:v>30-Jan-2022</c:v>
                </c:pt>
                <c:pt idx="29">
                  <c:v>21-Mar-2022</c:v>
                </c:pt>
                <c:pt idx="30">
                  <c:v>10-May-2022</c:v>
                </c:pt>
                <c:pt idx="31">
                  <c:v>28-Jun-2022</c:v>
                </c:pt>
                <c:pt idx="32">
                  <c:v>17-Aug-2022</c:v>
                </c:pt>
                <c:pt idx="33">
                  <c:v>06-Oct-2022</c:v>
                </c:pt>
                <c:pt idx="34">
                  <c:v>24-Nov-2022</c:v>
                </c:pt>
                <c:pt idx="35">
                  <c:v>13-Jan-2023</c:v>
                </c:pt>
                <c:pt idx="36">
                  <c:v>04-Mar-2023</c:v>
                </c:pt>
                <c:pt idx="37">
                  <c:v>22-Apr-2023</c:v>
                </c:pt>
                <c:pt idx="38">
                  <c:v>11-Jun-2023</c:v>
                </c:pt>
                <c:pt idx="39">
                  <c:v>31-Jul-2023</c:v>
                </c:pt>
                <c:pt idx="40">
                  <c:v>18-Sep-2023</c:v>
                </c:pt>
                <c:pt idx="41">
                  <c:v>07-Nov-2023</c:v>
                </c:pt>
                <c:pt idx="42">
                  <c:v>27-Dec-2023</c:v>
                </c:pt>
                <c:pt idx="43">
                  <c:v>14-Feb-2024</c:v>
                </c:pt>
                <c:pt idx="44">
                  <c:v>04-Apr-2024</c:v>
                </c:pt>
                <c:pt idx="45">
                  <c:v>24-May-2024</c:v>
                </c:pt>
                <c:pt idx="46">
                  <c:v>12-Jul-2024</c:v>
                </c:pt>
                <c:pt idx="47">
                  <c:v>31-Aug-2024</c:v>
                </c:pt>
                <c:pt idx="48">
                  <c:v>20-Oct-2024</c:v>
                </c:pt>
                <c:pt idx="49">
                  <c:v>08-Dec-2024</c:v>
                </c:pt>
                <c:pt idx="50">
                  <c:v>27-Jan-2025</c:v>
                </c:pt>
              </c:strCache>
            </c:strRef>
          </c:cat>
          <c:val>
            <c:numRef>
              <c:f>'Sheet1'!$C$2:$C$52</c:f>
              <c:numCache>
                <c:formatCode>General</c:formatCode>
                <c:ptCount val="51"/>
                <c:pt idx="0">
                  <c:v>3000</c:v>
                </c:pt>
                <c:pt idx="1">
                  <c:v>3027</c:v>
                </c:pt>
                <c:pt idx="2">
                  <c:v>8858</c:v>
                </c:pt>
                <c:pt idx="3">
                  <c:v>12678</c:v>
                </c:pt>
                <c:pt idx="4">
                  <c:v>16764</c:v>
                </c:pt>
                <c:pt idx="5">
                  <c:v>24353</c:v>
                </c:pt>
                <c:pt idx="6">
                  <c:v>27249</c:v>
                </c:pt>
                <c:pt idx="7">
                  <c:v>34467</c:v>
                </c:pt>
                <c:pt idx="8">
                  <c:v>39330</c:v>
                </c:pt>
                <c:pt idx="9">
                  <c:v>45699</c:v>
                </c:pt>
                <c:pt idx="10">
                  <c:v>48294</c:v>
                </c:pt>
                <c:pt idx="11">
                  <c:v>52888</c:v>
                </c:pt>
                <c:pt idx="12">
                  <c:v>64392</c:v>
                </c:pt>
                <c:pt idx="13">
                  <c:v>72376</c:v>
                </c:pt>
                <c:pt idx="14">
                  <c:v>67841</c:v>
                </c:pt>
                <c:pt idx="15">
                  <c:v>62833</c:v>
                </c:pt>
                <c:pt idx="16">
                  <c:v>74005</c:v>
                </c:pt>
                <c:pt idx="17">
                  <c:v>85434</c:v>
                </c:pt>
                <c:pt idx="18">
                  <c:v>96425</c:v>
                </c:pt>
                <c:pt idx="19">
                  <c:v>113742</c:v>
                </c:pt>
                <c:pt idx="20">
                  <c:v>135035</c:v>
                </c:pt>
                <c:pt idx="21">
                  <c:v>172999</c:v>
                </c:pt>
                <c:pt idx="22">
                  <c:v>191595</c:v>
                </c:pt>
                <c:pt idx="23">
                  <c:v>216414</c:v>
                </c:pt>
                <c:pt idx="24">
                  <c:v>255372</c:v>
                </c:pt>
                <c:pt idx="25">
                  <c:v>294183</c:v>
                </c:pt>
                <c:pt idx="26">
                  <c:v>319846</c:v>
                </c:pt>
                <c:pt idx="27">
                  <c:v>336298</c:v>
                </c:pt>
                <c:pt idx="28">
                  <c:v>342443</c:v>
                </c:pt>
                <c:pt idx="29">
                  <c:v>360541</c:v>
                </c:pt>
                <c:pt idx="30">
                  <c:v>359417</c:v>
                </c:pt>
                <c:pt idx="31">
                  <c:v>368768</c:v>
                </c:pt>
                <c:pt idx="32">
                  <c:v>443711</c:v>
                </c:pt>
                <c:pt idx="33">
                  <c:v>453755</c:v>
                </c:pt>
                <c:pt idx="34">
                  <c:v>483527</c:v>
                </c:pt>
                <c:pt idx="35">
                  <c:v>497652</c:v>
                </c:pt>
                <c:pt idx="36">
                  <c:v>510681</c:v>
                </c:pt>
                <c:pt idx="37">
                  <c:v>527989</c:v>
                </c:pt>
                <c:pt idx="38">
                  <c:v>586434</c:v>
                </c:pt>
                <c:pt idx="39">
                  <c:v>642909</c:v>
                </c:pt>
                <c:pt idx="40">
                  <c:v>685402</c:v>
                </c:pt>
                <c:pt idx="41">
                  <c:v>683817</c:v>
                </c:pt>
                <c:pt idx="42">
                  <c:v>766787</c:v>
                </c:pt>
                <c:pt idx="43">
                  <c:v>801195</c:v>
                </c:pt>
                <c:pt idx="44">
                  <c:v>860237</c:v>
                </c:pt>
                <c:pt idx="45">
                  <c:v>1067739</c:v>
                </c:pt>
                <c:pt idx="46">
                  <c:v>1369132</c:v>
                </c:pt>
                <c:pt idx="47">
                  <c:v>1572931</c:v>
                </c:pt>
                <c:pt idx="48">
                  <c:v>1732437</c:v>
                </c:pt>
                <c:pt idx="49">
                  <c:v>1901775</c:v>
                </c:pt>
                <c:pt idx="50">
                  <c:v>1855356</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15,58,926 ]</a:t>
            </a:r>
          </a:p>
        </c:txPr>
      </c:legendEntry>
      <c:legendEntry>
        <c:idx val="1"/>
        <c:txPr>
          <a:bodyPr/>
          <a:lstStyle/>
          <a:p>
            <a:pPr>
              <a:defRPr sz="1400">
                <a:solidFill>
                  <a:prstClr val="black"/>
                </a:solidFill>
                <a:latin typeface="Arial Unicode MS"/>
              </a:defRPr>
            </a:pPr>
            <a:r>
              <a:t>Market Value [ Rs. 18,55,356 ]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15,58,926 ]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11-Apr-2018</c:v>
                </c:pt>
                <c:pt idx="1">
                  <c:v>31-May-2018</c:v>
                </c:pt>
                <c:pt idx="2">
                  <c:v>19-Jul-2018</c:v>
                </c:pt>
                <c:pt idx="3">
                  <c:v>07-Sep-2018</c:v>
                </c:pt>
                <c:pt idx="4">
                  <c:v>27-Oct-2018</c:v>
                </c:pt>
                <c:pt idx="5">
                  <c:v>15-Dec-2018</c:v>
                </c:pt>
                <c:pt idx="6">
                  <c:v>03-Feb-2019</c:v>
                </c:pt>
                <c:pt idx="7">
                  <c:v>25-Mar-2019</c:v>
                </c:pt>
                <c:pt idx="8">
                  <c:v>13-May-2019</c:v>
                </c:pt>
                <c:pt idx="9">
                  <c:v>02-Jul-2019</c:v>
                </c:pt>
                <c:pt idx="10">
                  <c:v>21-Aug-2019</c:v>
                </c:pt>
                <c:pt idx="11">
                  <c:v>09-Oct-2019</c:v>
                </c:pt>
                <c:pt idx="12">
                  <c:v>28-Nov-2019</c:v>
                </c:pt>
                <c:pt idx="13">
                  <c:v>17-Jan-2020</c:v>
                </c:pt>
                <c:pt idx="14">
                  <c:v>06-Mar-2020</c:v>
                </c:pt>
                <c:pt idx="15">
                  <c:v>25-Apr-2020</c:v>
                </c:pt>
                <c:pt idx="16">
                  <c:v>14-Jun-2020</c:v>
                </c:pt>
                <c:pt idx="17">
                  <c:v>02-Aug-2020</c:v>
                </c:pt>
                <c:pt idx="18">
                  <c:v>21-Sep-2020</c:v>
                </c:pt>
                <c:pt idx="19">
                  <c:v>10-Nov-2020</c:v>
                </c:pt>
                <c:pt idx="20">
                  <c:v>29-Dec-2020</c:v>
                </c:pt>
                <c:pt idx="21">
                  <c:v>17-Feb-2021</c:v>
                </c:pt>
                <c:pt idx="22">
                  <c:v>08-Apr-2021</c:v>
                </c:pt>
                <c:pt idx="23">
                  <c:v>27-May-2021</c:v>
                </c:pt>
                <c:pt idx="24">
                  <c:v>16-Jul-2021</c:v>
                </c:pt>
                <c:pt idx="25">
                  <c:v>04-Sep-2021</c:v>
                </c:pt>
                <c:pt idx="26">
                  <c:v>23-Oct-2021</c:v>
                </c:pt>
                <c:pt idx="27">
                  <c:v>12-Dec-2021</c:v>
                </c:pt>
                <c:pt idx="28">
                  <c:v>30-Jan-2022</c:v>
                </c:pt>
                <c:pt idx="29">
                  <c:v>21-Mar-2022</c:v>
                </c:pt>
                <c:pt idx="30">
                  <c:v>10-May-2022</c:v>
                </c:pt>
                <c:pt idx="31">
                  <c:v>28-Jun-2022</c:v>
                </c:pt>
                <c:pt idx="32">
                  <c:v>17-Aug-2022</c:v>
                </c:pt>
                <c:pt idx="33">
                  <c:v>06-Oct-2022</c:v>
                </c:pt>
                <c:pt idx="34">
                  <c:v>24-Nov-2022</c:v>
                </c:pt>
                <c:pt idx="35">
                  <c:v>13-Jan-2023</c:v>
                </c:pt>
                <c:pt idx="36">
                  <c:v>04-Mar-2023</c:v>
                </c:pt>
                <c:pt idx="37">
                  <c:v>22-Apr-2023</c:v>
                </c:pt>
                <c:pt idx="38">
                  <c:v>11-Jun-2023</c:v>
                </c:pt>
                <c:pt idx="39">
                  <c:v>31-Jul-2023</c:v>
                </c:pt>
                <c:pt idx="40">
                  <c:v>18-Sep-2023</c:v>
                </c:pt>
                <c:pt idx="41">
                  <c:v>07-Nov-2023</c:v>
                </c:pt>
                <c:pt idx="42">
                  <c:v>27-Dec-2023</c:v>
                </c:pt>
                <c:pt idx="43">
                  <c:v>14-Feb-2024</c:v>
                </c:pt>
                <c:pt idx="44">
                  <c:v>04-Apr-2024</c:v>
                </c:pt>
                <c:pt idx="45">
                  <c:v>24-May-2024</c:v>
                </c:pt>
                <c:pt idx="46">
                  <c:v>12-Jul-2024</c:v>
                </c:pt>
                <c:pt idx="47">
                  <c:v>31-Aug-2024</c:v>
                </c:pt>
                <c:pt idx="48">
                  <c:v>20-Oct-2024</c:v>
                </c:pt>
                <c:pt idx="49">
                  <c:v>08-Dec-2024</c:v>
                </c:pt>
                <c:pt idx="50">
                  <c:v>27-Jan-2025</c:v>
                </c:pt>
              </c:strCache>
            </c:strRef>
          </c:cat>
          <c:val>
            <c:numRef>
              <c:f>'Sheet1'!$B$2:$B$52</c:f>
              <c:numCache>
                <c:formatCode>General</c:formatCode>
                <c:ptCount val="51"/>
                <c:pt idx="0">
                  <c:v>3000</c:v>
                </c:pt>
                <c:pt idx="1">
                  <c:v>3000</c:v>
                </c:pt>
                <c:pt idx="2">
                  <c:v>9000</c:v>
                </c:pt>
                <c:pt idx="3">
                  <c:v>12000</c:v>
                </c:pt>
                <c:pt idx="4">
                  <c:v>18000</c:v>
                </c:pt>
                <c:pt idx="5">
                  <c:v>24000</c:v>
                </c:pt>
                <c:pt idx="6">
                  <c:v>27000</c:v>
                </c:pt>
                <c:pt idx="7">
                  <c:v>33000</c:v>
                </c:pt>
                <c:pt idx="8">
                  <c:v>39000</c:v>
                </c:pt>
                <c:pt idx="9">
                  <c:v>42000</c:v>
                </c:pt>
                <c:pt idx="10">
                  <c:v>48000</c:v>
                </c:pt>
                <c:pt idx="11">
                  <c:v>51000</c:v>
                </c:pt>
                <c:pt idx="12">
                  <c:v>57000</c:v>
                </c:pt>
                <c:pt idx="13">
                  <c:v>63000</c:v>
                </c:pt>
                <c:pt idx="14">
                  <c:v>66000</c:v>
                </c:pt>
                <c:pt idx="15">
                  <c:v>72000</c:v>
                </c:pt>
                <c:pt idx="16">
                  <c:v>78000</c:v>
                </c:pt>
                <c:pt idx="17">
                  <c:v>80999.85</c:v>
                </c:pt>
                <c:pt idx="18">
                  <c:v>86999.55</c:v>
                </c:pt>
                <c:pt idx="19">
                  <c:v>92999.25</c:v>
                </c:pt>
                <c:pt idx="20">
                  <c:v>102998.76</c:v>
                </c:pt>
                <c:pt idx="21">
                  <c:v>122997.78</c:v>
                </c:pt>
                <c:pt idx="22">
                  <c:v>141996.85</c:v>
                </c:pt>
                <c:pt idx="23">
                  <c:v>156996.11</c:v>
                </c:pt>
                <c:pt idx="24">
                  <c:v>180994.93</c:v>
                </c:pt>
                <c:pt idx="25">
                  <c:v>199994</c:v>
                </c:pt>
                <c:pt idx="26">
                  <c:v>216993.16</c:v>
                </c:pt>
                <c:pt idx="27">
                  <c:v>235992.23</c:v>
                </c:pt>
                <c:pt idx="28">
                  <c:v>252991.39</c:v>
                </c:pt>
                <c:pt idx="29">
                  <c:v>276990.21</c:v>
                </c:pt>
                <c:pt idx="30">
                  <c:v>295989.28</c:v>
                </c:pt>
                <c:pt idx="31">
                  <c:v>312988.44</c:v>
                </c:pt>
                <c:pt idx="32">
                  <c:v>336987.26</c:v>
                </c:pt>
                <c:pt idx="33">
                  <c:v>355986.33</c:v>
                </c:pt>
                <c:pt idx="34">
                  <c:v>372985.49</c:v>
                </c:pt>
                <c:pt idx="35">
                  <c:v>396984.31</c:v>
                </c:pt>
                <c:pt idx="36">
                  <c:v>415983.38</c:v>
                </c:pt>
                <c:pt idx="37">
                  <c:v>432982.54</c:v>
                </c:pt>
                <c:pt idx="38">
                  <c:v>451981.61</c:v>
                </c:pt>
                <c:pt idx="39">
                  <c:v>462981.07</c:v>
                </c:pt>
                <c:pt idx="40">
                  <c:v>480980.19</c:v>
                </c:pt>
                <c:pt idx="41">
                  <c:v>496979.41</c:v>
                </c:pt>
                <c:pt idx="42">
                  <c:v>507978.87</c:v>
                </c:pt>
                <c:pt idx="43">
                  <c:v>525977.99</c:v>
                </c:pt>
                <c:pt idx="44">
                  <c:v>541977.21</c:v>
                </c:pt>
                <c:pt idx="45">
                  <c:v>690969.77</c:v>
                </c:pt>
                <c:pt idx="46">
                  <c:v>896959.49</c:v>
                </c:pt>
                <c:pt idx="47">
                  <c:v>1043952.15</c:v>
                </c:pt>
                <c:pt idx="48">
                  <c:v>1205944.07</c:v>
                </c:pt>
                <c:pt idx="49">
                  <c:v>1359936.39</c:v>
                </c:pt>
                <c:pt idx="50">
                  <c:v>1558926.45</c:v>
                </c:pt>
              </c:numCache>
            </c:numRef>
          </c:val>
          <c:shape val="box"/>
        </c:ser>
        <c:ser>
          <c:idx val="2"/>
          <c:order val="1"/>
          <c:tx>
            <c:strRef>
              <c:f>Sheet1!$C$1</c:f>
              <c:strCache>
                <c:ptCount val="1"/>
                <c:pt idx="0">
                  <c:v>Market Value [ Rs. 18,55,356 ]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11-Apr-2018</c:v>
                </c:pt>
                <c:pt idx="1">
                  <c:v>31-May-2018</c:v>
                </c:pt>
                <c:pt idx="2">
                  <c:v>19-Jul-2018</c:v>
                </c:pt>
                <c:pt idx="3">
                  <c:v>07-Sep-2018</c:v>
                </c:pt>
                <c:pt idx="4">
                  <c:v>27-Oct-2018</c:v>
                </c:pt>
                <c:pt idx="5">
                  <c:v>15-Dec-2018</c:v>
                </c:pt>
                <c:pt idx="6">
                  <c:v>03-Feb-2019</c:v>
                </c:pt>
                <c:pt idx="7">
                  <c:v>25-Mar-2019</c:v>
                </c:pt>
                <c:pt idx="8">
                  <c:v>13-May-2019</c:v>
                </c:pt>
                <c:pt idx="9">
                  <c:v>02-Jul-2019</c:v>
                </c:pt>
                <c:pt idx="10">
                  <c:v>21-Aug-2019</c:v>
                </c:pt>
                <c:pt idx="11">
                  <c:v>09-Oct-2019</c:v>
                </c:pt>
                <c:pt idx="12">
                  <c:v>28-Nov-2019</c:v>
                </c:pt>
                <c:pt idx="13">
                  <c:v>17-Jan-2020</c:v>
                </c:pt>
                <c:pt idx="14">
                  <c:v>06-Mar-2020</c:v>
                </c:pt>
                <c:pt idx="15">
                  <c:v>25-Apr-2020</c:v>
                </c:pt>
                <c:pt idx="16">
                  <c:v>14-Jun-2020</c:v>
                </c:pt>
                <c:pt idx="17">
                  <c:v>02-Aug-2020</c:v>
                </c:pt>
                <c:pt idx="18">
                  <c:v>21-Sep-2020</c:v>
                </c:pt>
                <c:pt idx="19">
                  <c:v>10-Nov-2020</c:v>
                </c:pt>
                <c:pt idx="20">
                  <c:v>29-Dec-2020</c:v>
                </c:pt>
                <c:pt idx="21">
                  <c:v>17-Feb-2021</c:v>
                </c:pt>
                <c:pt idx="22">
                  <c:v>08-Apr-2021</c:v>
                </c:pt>
                <c:pt idx="23">
                  <c:v>27-May-2021</c:v>
                </c:pt>
                <c:pt idx="24">
                  <c:v>16-Jul-2021</c:v>
                </c:pt>
                <c:pt idx="25">
                  <c:v>04-Sep-2021</c:v>
                </c:pt>
                <c:pt idx="26">
                  <c:v>23-Oct-2021</c:v>
                </c:pt>
                <c:pt idx="27">
                  <c:v>12-Dec-2021</c:v>
                </c:pt>
                <c:pt idx="28">
                  <c:v>30-Jan-2022</c:v>
                </c:pt>
                <c:pt idx="29">
                  <c:v>21-Mar-2022</c:v>
                </c:pt>
                <c:pt idx="30">
                  <c:v>10-May-2022</c:v>
                </c:pt>
                <c:pt idx="31">
                  <c:v>28-Jun-2022</c:v>
                </c:pt>
                <c:pt idx="32">
                  <c:v>17-Aug-2022</c:v>
                </c:pt>
                <c:pt idx="33">
                  <c:v>06-Oct-2022</c:v>
                </c:pt>
                <c:pt idx="34">
                  <c:v>24-Nov-2022</c:v>
                </c:pt>
                <c:pt idx="35">
                  <c:v>13-Jan-2023</c:v>
                </c:pt>
                <c:pt idx="36">
                  <c:v>04-Mar-2023</c:v>
                </c:pt>
                <c:pt idx="37">
                  <c:v>22-Apr-2023</c:v>
                </c:pt>
                <c:pt idx="38">
                  <c:v>11-Jun-2023</c:v>
                </c:pt>
                <c:pt idx="39">
                  <c:v>31-Jul-2023</c:v>
                </c:pt>
                <c:pt idx="40">
                  <c:v>18-Sep-2023</c:v>
                </c:pt>
                <c:pt idx="41">
                  <c:v>07-Nov-2023</c:v>
                </c:pt>
                <c:pt idx="42">
                  <c:v>27-Dec-2023</c:v>
                </c:pt>
                <c:pt idx="43">
                  <c:v>14-Feb-2024</c:v>
                </c:pt>
                <c:pt idx="44">
                  <c:v>04-Apr-2024</c:v>
                </c:pt>
                <c:pt idx="45">
                  <c:v>24-May-2024</c:v>
                </c:pt>
                <c:pt idx="46">
                  <c:v>12-Jul-2024</c:v>
                </c:pt>
                <c:pt idx="47">
                  <c:v>31-Aug-2024</c:v>
                </c:pt>
                <c:pt idx="48">
                  <c:v>20-Oct-2024</c:v>
                </c:pt>
                <c:pt idx="49">
                  <c:v>08-Dec-2024</c:v>
                </c:pt>
                <c:pt idx="50">
                  <c:v>27-Jan-2025</c:v>
                </c:pt>
              </c:strCache>
            </c:strRef>
          </c:cat>
          <c:val>
            <c:numRef>
              <c:f>'Sheet1'!$C$2:$C$52</c:f>
              <c:numCache>
                <c:formatCode>General</c:formatCode>
                <c:ptCount val="51"/>
                <c:pt idx="0">
                  <c:v>3000</c:v>
                </c:pt>
                <c:pt idx="1">
                  <c:v>3027</c:v>
                </c:pt>
                <c:pt idx="2">
                  <c:v>8858</c:v>
                </c:pt>
                <c:pt idx="3">
                  <c:v>12678</c:v>
                </c:pt>
                <c:pt idx="4">
                  <c:v>16764</c:v>
                </c:pt>
                <c:pt idx="5">
                  <c:v>24353</c:v>
                </c:pt>
                <c:pt idx="6">
                  <c:v>27249</c:v>
                </c:pt>
                <c:pt idx="7">
                  <c:v>34467</c:v>
                </c:pt>
                <c:pt idx="8">
                  <c:v>39330</c:v>
                </c:pt>
                <c:pt idx="9">
                  <c:v>45699</c:v>
                </c:pt>
                <c:pt idx="10">
                  <c:v>48294</c:v>
                </c:pt>
                <c:pt idx="11">
                  <c:v>52888</c:v>
                </c:pt>
                <c:pt idx="12">
                  <c:v>64392</c:v>
                </c:pt>
                <c:pt idx="13">
                  <c:v>72376</c:v>
                </c:pt>
                <c:pt idx="14">
                  <c:v>67841</c:v>
                </c:pt>
                <c:pt idx="15">
                  <c:v>62833</c:v>
                </c:pt>
                <c:pt idx="16">
                  <c:v>74005</c:v>
                </c:pt>
                <c:pt idx="17">
                  <c:v>85434</c:v>
                </c:pt>
                <c:pt idx="18">
                  <c:v>96425</c:v>
                </c:pt>
                <c:pt idx="19">
                  <c:v>113742</c:v>
                </c:pt>
                <c:pt idx="20">
                  <c:v>135035</c:v>
                </c:pt>
                <c:pt idx="21">
                  <c:v>172999</c:v>
                </c:pt>
                <c:pt idx="22">
                  <c:v>191595</c:v>
                </c:pt>
                <c:pt idx="23">
                  <c:v>216414</c:v>
                </c:pt>
                <c:pt idx="24">
                  <c:v>255372</c:v>
                </c:pt>
                <c:pt idx="25">
                  <c:v>294183</c:v>
                </c:pt>
                <c:pt idx="26">
                  <c:v>319846</c:v>
                </c:pt>
                <c:pt idx="27">
                  <c:v>336298</c:v>
                </c:pt>
                <c:pt idx="28">
                  <c:v>342443</c:v>
                </c:pt>
                <c:pt idx="29">
                  <c:v>360541</c:v>
                </c:pt>
                <c:pt idx="30">
                  <c:v>359417</c:v>
                </c:pt>
                <c:pt idx="31">
                  <c:v>368768</c:v>
                </c:pt>
                <c:pt idx="32">
                  <c:v>443711</c:v>
                </c:pt>
                <c:pt idx="33">
                  <c:v>453755</c:v>
                </c:pt>
                <c:pt idx="34">
                  <c:v>483527</c:v>
                </c:pt>
                <c:pt idx="35">
                  <c:v>497652</c:v>
                </c:pt>
                <c:pt idx="36">
                  <c:v>510681</c:v>
                </c:pt>
                <c:pt idx="37">
                  <c:v>527989</c:v>
                </c:pt>
                <c:pt idx="38">
                  <c:v>586434</c:v>
                </c:pt>
                <c:pt idx="39">
                  <c:v>642909</c:v>
                </c:pt>
                <c:pt idx="40">
                  <c:v>685402</c:v>
                </c:pt>
                <c:pt idx="41">
                  <c:v>683817</c:v>
                </c:pt>
                <c:pt idx="42">
                  <c:v>766787</c:v>
                </c:pt>
                <c:pt idx="43">
                  <c:v>801195</c:v>
                </c:pt>
                <c:pt idx="44">
                  <c:v>860237</c:v>
                </c:pt>
                <c:pt idx="45">
                  <c:v>1067739</c:v>
                </c:pt>
                <c:pt idx="46">
                  <c:v>1369132</c:v>
                </c:pt>
                <c:pt idx="47">
                  <c:v>1572931</c:v>
                </c:pt>
                <c:pt idx="48">
                  <c:v>1732437</c:v>
                </c:pt>
                <c:pt idx="49">
                  <c:v>1901775</c:v>
                </c:pt>
                <c:pt idx="50">
                  <c:v>1855356</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15,58,926 ]</a:t>
            </a:r>
          </a:p>
        </c:txPr>
      </c:legendEntry>
      <c:legendEntry>
        <c:idx val="1"/>
        <c:txPr>
          <a:bodyPr/>
          <a:lstStyle/>
          <a:p>
            <a:pPr>
              <a:defRPr sz="1400">
                <a:solidFill>
                  <a:prstClr val="black"/>
                </a:solidFill>
                <a:latin typeface="Arial Unicode MS"/>
              </a:defRPr>
            </a:pPr>
            <a:r>
              <a:t>Market Value [ Rs. 18,55,356 ]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17,88,440 [96.39 %]</c:v>
                </c:pt>
                <c:pt idx="1">
                  <c:v>Debt -  Rs. 66,181 [3.57 %]</c:v>
                </c:pt>
              </c:strCache>
            </c:strRef>
          </c:cat>
          <c:val>
            <c:numRef>
              <c:f>'Sheet1'!$C$2:$C$3</c:f>
              <c:numCache>
                <c:formatCode>General</c:formatCode>
                <c:ptCount val="2"/>
                <c:pt idx="0">
                  <c:v>96.39</c:v>
                </c:pt>
                <c:pt idx="1">
                  <c:v>3.57</c:v>
                </c:pt>
              </c:numCache>
            </c:numRef>
          </c:val>
          <c:dPt>
            <c:idx val="0"/>
            <c:invertIfNegative/>
          </c:dPt>
          <c:dPt>
            <c:idx val="1"/>
            <c:invertIfNegative/>
          </c:dPt>
        </c:ser>
      </c:pie3DChart>
    </c:plotArea>
    <c:legend>
      <c:legendPos val="r"/>
      <c:legendEntry>
        <c:idx val="0"/>
        <c:txPr>
          <a:bodyPr/>
          <a:lstStyle/>
          <a:p>
            <a:pPr>
              <a:defRPr/>
            </a:pPr>
            <a:r>
              <a:t>Equity -  Rs. 17,88,440 [96.39 %]</a:t>
            </a:r>
          </a:p>
        </c:txPr>
      </c:legendEntry>
      <c:legendEntry>
        <c:idx val="1"/>
        <c:txPr>
          <a:bodyPr/>
          <a:lstStyle/>
          <a:p>
            <a:pPr>
              <a:defRPr/>
            </a:pPr>
            <a:r>
              <a:t>Debt -  Rs. 66,181 [3.57 %]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42.06 %</c:v>
                </c:pt>
                <c:pt idx="1">
                  <c:v>Mid Cap : 33.88 %</c:v>
                </c:pt>
                <c:pt idx="2">
                  <c:v>Small Cap : 24.05 %</c:v>
                </c:pt>
              </c:strCache>
            </c:strRef>
          </c:cat>
          <c:val>
            <c:numRef>
              <c:f>'Sheet1'!$C$2:$C$4</c:f>
              <c:numCache>
                <c:formatCode>General</c:formatCode>
                <c:ptCount val="3"/>
                <c:pt idx="0">
                  <c:v>42.0642425659314</c:v>
                </c:pt>
                <c:pt idx="1">
                  <c:v>33.8797795819364</c:v>
                </c:pt>
                <c:pt idx="2">
                  <c:v>24.0545995662072</c:v>
                </c:pt>
              </c:numCache>
            </c:numRef>
          </c:val>
          <c:dPt>
            <c:idx val="0"/>
            <c:invertIfNegative/>
          </c:dPt>
          <c:dPt>
            <c:idx val="1"/>
            <c:invertIfNegative/>
          </c:dPt>
          <c:dPt>
            <c:idx val="2"/>
            <c:invertIfNegative/>
          </c:dPt>
        </c:ser>
      </c:pie3DChart>
    </c:plotArea>
    <c:legend>
      <c:legendPos val="r"/>
      <c:legendEntry>
        <c:idx val="0"/>
        <c:txPr>
          <a:bodyPr/>
          <a:lstStyle/>
          <a:p>
            <a:pPr>
              <a:defRPr/>
            </a:pPr>
            <a:r>
              <a:t>Large Cap : 42.06 %</a:t>
            </a:r>
          </a:p>
        </c:txPr>
      </c:legendEntry>
      <c:legendEntry>
        <c:idx val="1"/>
        <c:txPr>
          <a:bodyPr/>
          <a:lstStyle/>
          <a:p>
            <a:pPr>
              <a:defRPr/>
            </a:pPr>
            <a:r>
              <a:t>Mid Cap : 33.88 %</a:t>
            </a:r>
          </a:p>
        </c:txPr>
      </c:legendEntry>
      <c:legendEntry>
        <c:idx val="2"/>
        <c:txPr>
          <a:bodyPr/>
          <a:lstStyle/>
          <a:p>
            <a:pPr>
              <a:defRPr/>
            </a:pPr>
            <a:r>
              <a:t>Small Cap : 24.05 %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Retail</c:v>
                </c:pt>
                <c:pt idx="2">
                  <c:v>Software &amp; Services</c:v>
                </c:pt>
                <c:pt idx="3">
                  <c:v>Pharma &amp; Biotech</c:v>
                </c:pt>
                <c:pt idx="4">
                  <c:v>Automobile</c:v>
                </c:pt>
                <c:pt idx="5">
                  <c:v>Finance &amp; Investments</c:v>
                </c:pt>
                <c:pt idx="6">
                  <c:v>Consumer Durables</c:v>
                </c:pt>
                <c:pt idx="7">
                  <c:v>Industrial Products</c:v>
                </c:pt>
                <c:pt idx="8">
                  <c:v>Construction</c:v>
                </c:pt>
                <c:pt idx="9">
                  <c:v>Cash</c:v>
                </c:pt>
              </c:strCache>
            </c:strRef>
          </c:cat>
          <c:val>
            <c:numRef>
              <c:f>'Sheet1'!$B$2:$B$11</c:f>
              <c:numCache>
                <c:formatCode>General</c:formatCode>
                <c:ptCount val="10"/>
                <c:pt idx="0">
                  <c:v>16.6203101672131</c:v>
                </c:pt>
                <c:pt idx="1">
                  <c:v>8.03061604269451</c:v>
                </c:pt>
                <c:pt idx="2">
                  <c:v>7.69568210787735</c:v>
                </c:pt>
                <c:pt idx="3">
                  <c:v>7.3331476876255</c:v>
                </c:pt>
                <c:pt idx="4">
                  <c:v>6.56564509921774</c:v>
                </c:pt>
                <c:pt idx="5">
                  <c:v>5.0377860070114</c:v>
                </c:pt>
                <c:pt idx="6">
                  <c:v>4.51988459011479</c:v>
                </c:pt>
                <c:pt idx="7">
                  <c:v>4.32049167910796</c:v>
                </c:pt>
                <c:pt idx="8">
                  <c:v>3.72254753967511</c:v>
                </c:pt>
                <c:pt idx="9">
                  <c:v>3.45727996707553</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'Sheet1'!$A$2:$A$8</c:f>
              <c:strCache>
                <c:ptCount val="7"/>
                <c:pt idx="0">
                  <c:v>Mirae Asset Mutual Fund [25.34]</c:v>
                </c:pt>
                <c:pt idx="1">
                  <c:v>Bandhan Mutual Fund [14.86]</c:v>
                </c:pt>
                <c:pt idx="2">
                  <c:v>Kotak Mutual Fund [13.29]</c:v>
                </c:pt>
                <c:pt idx="3">
                  <c:v>Axis Mutual Fund [13.11]</c:v>
                </c:pt>
                <c:pt idx="4">
                  <c:v>Invesco Mutual Fund [11.55]</c:v>
                </c:pt>
                <c:pt idx="5">
                  <c:v>HDFC Mutual Fund [11.02]</c:v>
                </c:pt>
                <c:pt idx="6">
                  <c:v>Nippon India Mutual Fund [10.85]</c:v>
                </c:pt>
              </c:strCache>
            </c:strRef>
          </c:cat>
          <c:val>
            <c:numRef>
              <c:f>'Sheet1'!$B$2:$B$8</c:f>
              <c:numCache>
                <c:formatCode>General</c:formatCode>
                <c:ptCount val="7"/>
                <c:pt idx="0">
                  <c:v>25.34</c:v>
                </c:pt>
                <c:pt idx="1">
                  <c:v>14.86</c:v>
                </c:pt>
                <c:pt idx="2">
                  <c:v>13.29</c:v>
                </c:pt>
                <c:pt idx="3">
                  <c:v>13.11</c:v>
                </c:pt>
                <c:pt idx="4">
                  <c:v>11.55</c:v>
                </c:pt>
                <c:pt idx="5">
                  <c:v>11.02</c:v>
                </c:pt>
                <c:pt idx="6">
                  <c:v>10.85</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CHINTAN AMRUT RATHOD</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4.36%</a:t>
                      </a:r>
                    </a:p>
                  </a:txBody>
                  <a:tcPr anchor="ctr">
                    <a:solidFill>
                      <a:srgbClr val="D5E3CF"/>
                    </a:solidFill>
                  </a:tcPr>
                </a:tc>
                <a:tc>
                  <a:txBody>
                    <a:bodyPr anchorCtr="0"/>
                    <a:lstStyle/>
                    <a:p>
                      <a:pPr algn="r"/>
                      <a:r>
                        <a:rPr dirty="1">
                          <a:solidFill>
                            <a:srgbClr val="000000"/>
                          </a:solidFill>
                        </a:rPr>
                        <a:t>80,827</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2.65%</a:t>
                      </a:r>
                    </a:p>
                  </a:txBody>
                  <a:tcPr anchor="ctr">
                    <a:solidFill>
                      <a:srgbClr val="D5E3CF"/>
                    </a:solidFill>
                  </a:tcPr>
                </a:tc>
                <a:tc>
                  <a:txBody>
                    <a:bodyPr anchorCtr="0"/>
                    <a:lstStyle/>
                    <a:p>
                      <a:pPr algn="r"/>
                      <a:r>
                        <a:rPr dirty="1">
                          <a:solidFill>
                            <a:srgbClr val="000000"/>
                          </a:solidFill>
                        </a:rPr>
                        <a:t>49,205</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2.40%</a:t>
                      </a:r>
                    </a:p>
                  </a:txBody>
                  <a:tcPr anchor="ctr">
                    <a:solidFill>
                      <a:srgbClr val="D5E3CF"/>
                    </a:solidFill>
                  </a:tcPr>
                </a:tc>
                <a:tc>
                  <a:txBody>
                    <a:bodyPr anchorCtr="0"/>
                    <a:lstStyle/>
                    <a:p>
                      <a:pPr algn="r"/>
                      <a:r>
                        <a:rPr dirty="1">
                          <a:solidFill>
                            <a:srgbClr val="000000"/>
                          </a:solidFill>
                        </a:rPr>
                        <a:t>44,573</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2.20%</a:t>
                      </a:r>
                    </a:p>
                  </a:txBody>
                  <a:tcPr anchor="ctr">
                    <a:solidFill>
                      <a:srgbClr val="D5E3CF"/>
                    </a:solidFill>
                  </a:tcPr>
                </a:tc>
                <a:tc>
                  <a:txBody>
                    <a:bodyPr anchorCtr="0"/>
                    <a:lstStyle/>
                    <a:p>
                      <a:pPr algn="r"/>
                      <a:r>
                        <a:rPr dirty="1">
                          <a:solidFill>
                            <a:srgbClr val="000000"/>
                          </a:solidFill>
                        </a:rPr>
                        <a:t>40,776</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2.02%</a:t>
                      </a:r>
                    </a:p>
                  </a:txBody>
                  <a:tcPr anchor="ctr">
                    <a:solidFill>
                      <a:srgbClr val="D5E3CF"/>
                    </a:solidFill>
                  </a:tcPr>
                </a:tc>
                <a:tc>
                  <a:txBody>
                    <a:bodyPr anchorCtr="0"/>
                    <a:lstStyle/>
                    <a:p>
                      <a:pPr algn="r"/>
                      <a:r>
                        <a:rPr dirty="1">
                          <a:solidFill>
                            <a:srgbClr val="000000"/>
                          </a:solidFill>
                        </a:rPr>
                        <a:t>37,453</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1.54%</a:t>
                      </a:r>
                    </a:p>
                  </a:txBody>
                  <a:tcPr anchor="ctr">
                    <a:solidFill>
                      <a:srgbClr val="D5E3CF"/>
                    </a:solidFill>
                  </a:tcPr>
                </a:tc>
                <a:tc>
                  <a:txBody>
                    <a:bodyPr anchorCtr="0"/>
                    <a:lstStyle/>
                    <a:p>
                      <a:pPr algn="r"/>
                      <a:r>
                        <a:rPr dirty="1">
                          <a:solidFill>
                            <a:srgbClr val="000000"/>
                          </a:solidFill>
                        </a:rPr>
                        <a:t>28,520</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1.50%</a:t>
                      </a:r>
                    </a:p>
                  </a:txBody>
                  <a:tcPr anchor="ctr">
                    <a:solidFill>
                      <a:srgbClr val="D5E3CF"/>
                    </a:solidFill>
                  </a:tcPr>
                </a:tc>
                <a:tc>
                  <a:txBody>
                    <a:bodyPr anchorCtr="0"/>
                    <a:lstStyle/>
                    <a:p>
                      <a:pPr algn="r"/>
                      <a:r>
                        <a:rPr dirty="1">
                          <a:solidFill>
                            <a:srgbClr val="000000"/>
                          </a:solidFill>
                        </a:rPr>
                        <a:t>27,887</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1.46%</a:t>
                      </a:r>
                    </a:p>
                  </a:txBody>
                  <a:tcPr anchor="ctr">
                    <a:solidFill>
                      <a:srgbClr val="D5E3CF"/>
                    </a:solidFill>
                  </a:tcPr>
                </a:tc>
                <a:tc>
                  <a:txBody>
                    <a:bodyPr anchorCtr="0"/>
                    <a:lstStyle/>
                    <a:p>
                      <a:pPr algn="r"/>
                      <a:r>
                        <a:rPr dirty="1">
                          <a:solidFill>
                            <a:srgbClr val="000000"/>
                          </a:solidFill>
                        </a:rPr>
                        <a:t>27,090</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Indian Hotels Co Ltd</a:t>
                      </a:r>
                    </a:p>
                  </a:txBody>
                  <a:tcPr anchor="ctr">
                    <a:solidFill>
                      <a:srgbClr val="D5E3CF"/>
                    </a:solidFill>
                  </a:tcPr>
                </a:tc>
                <a:tc>
                  <a:txBody>
                    <a:bodyPr anchorCtr="0"/>
                    <a:lstStyle/>
                    <a:p>
                      <a:pPr algn="ctr"/>
                      <a:r>
                        <a:rPr dirty="1">
                          <a:solidFill>
                            <a:srgbClr val="000000"/>
                          </a:solidFill>
                        </a:rPr>
                        <a:t>1.15%</a:t>
                      </a:r>
                    </a:p>
                  </a:txBody>
                  <a:tcPr anchor="ctr">
                    <a:solidFill>
                      <a:srgbClr val="D5E3CF"/>
                    </a:solidFill>
                  </a:tcPr>
                </a:tc>
                <a:tc>
                  <a:txBody>
                    <a:bodyPr anchorCtr="0"/>
                    <a:lstStyle/>
                    <a:p>
                      <a:pPr algn="r"/>
                      <a:r>
                        <a:rPr dirty="1">
                          <a:solidFill>
                            <a:srgbClr val="000000"/>
                          </a:solidFill>
                        </a:rPr>
                        <a:t>21,373</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Tata Consultancy Services Limited</a:t>
                      </a:r>
                    </a:p>
                  </a:txBody>
                  <a:tcPr anchor="ctr">
                    <a:solidFill>
                      <a:srgbClr val="D5E3CF"/>
                    </a:solidFill>
                  </a:tcPr>
                </a:tc>
                <a:tc>
                  <a:txBody>
                    <a:bodyPr anchorCtr="0"/>
                    <a:lstStyle/>
                    <a:p>
                      <a:pPr algn="ctr"/>
                      <a:r>
                        <a:rPr dirty="1">
                          <a:solidFill>
                            <a:srgbClr val="000000"/>
                          </a:solidFill>
                        </a:rPr>
                        <a:t>1.11%</a:t>
                      </a:r>
                    </a:p>
                  </a:txBody>
                  <a:tcPr anchor="ctr">
                    <a:solidFill>
                      <a:srgbClr val="D5E3CF"/>
                    </a:solidFill>
                  </a:tcPr>
                </a:tc>
                <a:tc>
                  <a:txBody>
                    <a:bodyPr anchorCtr="0"/>
                    <a:lstStyle/>
                    <a:p>
                      <a:pPr algn="r"/>
                      <a:r>
                        <a:rPr dirty="1">
                          <a:solidFill>
                            <a:srgbClr val="000000"/>
                          </a:solidFill>
                        </a:rPr>
                        <a:t>20,550</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20.39%</a:t>
                      </a:r>
                    </a:p>
                  </a:txBody>
                  <a:tcPr>
                    <a:solidFill>
                      <a:srgbClr val="70AD47"/>
                    </a:solidFill>
                  </a:tcPr>
                </a:tc>
                <a:tc>
                  <a:txBody>
                    <a:bodyPr anchorCtr="0"/>
                    <a:lstStyle/>
                    <a:p>
                      <a:pPr algn="r"/>
                      <a:r>
                        <a:rPr dirty="1">
                          <a:solidFill>
                            <a:srgbClr val="FFFFFF"/>
                          </a:solidFill>
                        </a:rPr>
                        <a:t>3,78,254</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92024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AMRUTLAL MULJIBHAI RATHOD</a:t>
                      </a:r>
                    </a:p>
                  </a:txBody>
                  <a:tcPr>
                    <a:solidFill>
                      <a:srgbClr val="D5E3CF"/>
                    </a:solidFill>
                  </a:tcPr>
                </a:tc>
                <a:tc>
                  <a:txBody>
                    <a:bodyPr anchorCtr="0"/>
                    <a:lstStyle/>
                    <a:p>
                      <a:pPr algn="r"/>
                      <a:r>
                        <a:rPr sz="1600" dirty="1">
                          <a:solidFill>
                            <a:srgbClr val="000000"/>
                          </a:solidFill>
                          <a:latin typeface="Arial"/>
                        </a:rPr>
                        <a:t>4,40,001</a:t>
                      </a:r>
                    </a:p>
                  </a:txBody>
                  <a:tcPr>
                    <a:solidFill>
                      <a:srgbClr val="D5E3CF"/>
                    </a:solidFill>
                  </a:tcPr>
                </a:tc>
                <a:tc>
                  <a:txBody>
                    <a:bodyPr anchorCtr="0"/>
                    <a:lstStyle/>
                    <a:p>
                      <a:pPr algn="r"/>
                      <a:r>
                        <a:rPr sz="1600" dirty="1">
                          <a:solidFill>
                            <a:srgbClr val="000000"/>
                          </a:solidFill>
                          <a:latin typeface="Arial"/>
                        </a:rPr>
                        <a:t>4,18,715</a:t>
                      </a:r>
                    </a:p>
                  </a:txBody>
                  <a:tcPr>
                    <a:solidFill>
                      <a:srgbClr val="D5E3CF"/>
                    </a:solidFill>
                  </a:tcPr>
                </a:tc>
                <a:tc>
                  <a:txBody>
                    <a:bodyPr anchorCtr="0"/>
                    <a:lstStyle/>
                    <a:p>
                      <a:pPr algn="r"/>
                      <a:r>
                        <a:rPr sz="1600" dirty="1">
                          <a:solidFill>
                            <a:srgbClr val="000000"/>
                          </a:solidFill>
                          <a:latin typeface="Arial"/>
                        </a:rPr>
                        <a:t>-11.75</a:t>
                      </a:r>
                    </a:p>
                  </a:txBody>
                  <a:tcPr>
                    <a:solidFill>
                      <a:srgbClr val="D5E3CF"/>
                    </a:solidFill>
                  </a:tcPr>
                </a:tc>
                <a:tc>
                  <a:txBody>
                    <a:bodyPr anchorCtr="0"/>
                    <a:lstStyle/>
                    <a:p>
                      <a:pPr algn="r"/>
                      <a:r>
                        <a:rPr sz="1600" dirty="1">
                          <a:solidFill>
                            <a:srgbClr val="000000"/>
                          </a:solidFill>
                          <a:latin typeface="Arial"/>
                        </a:rPr>
                        <a:t>28.22</a:t>
                      </a:r>
                    </a:p>
                  </a:txBody>
                  <a:tcPr>
                    <a:solidFill>
                      <a:srgbClr val="D5E3CF"/>
                    </a:solidFill>
                  </a:tcPr>
                </a:tc>
              </a:tr>
              <a:tr h="317500">
                <a:tc>
                  <a:txBody>
                    <a:bodyPr anchorCtr="0"/>
                    <a:lstStyle/>
                    <a:p>
                      <a:pPr algn="ct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CHINTAN AMRUT RATHOD</a:t>
                      </a:r>
                    </a:p>
                  </a:txBody>
                  <a:tcPr>
                    <a:solidFill>
                      <a:srgbClr val="D5E3CF"/>
                    </a:solidFill>
                  </a:tcPr>
                </a:tc>
                <a:tc>
                  <a:txBody>
                    <a:bodyPr anchorCtr="0"/>
                    <a:lstStyle/>
                    <a:p>
                      <a:pPr algn="r"/>
                      <a:r>
                        <a:rPr sz="1600" dirty="1">
                          <a:solidFill>
                            <a:srgbClr val="000000"/>
                          </a:solidFill>
                          <a:latin typeface="Arial"/>
                        </a:rPr>
                        <a:t>6,79,001</a:t>
                      </a:r>
                    </a:p>
                  </a:txBody>
                  <a:tcPr>
                    <a:solidFill>
                      <a:srgbClr val="D5E3CF"/>
                    </a:solidFill>
                  </a:tcPr>
                </a:tc>
                <a:tc>
                  <a:txBody>
                    <a:bodyPr anchorCtr="0"/>
                    <a:lstStyle/>
                    <a:p>
                      <a:pPr algn="r"/>
                      <a:r>
                        <a:rPr sz="1600" dirty="1">
                          <a:solidFill>
                            <a:srgbClr val="000000"/>
                          </a:solidFill>
                          <a:latin typeface="Arial"/>
                        </a:rPr>
                        <a:t>10,26,201</a:t>
                      </a:r>
                    </a:p>
                  </a:txBody>
                  <a:tcPr>
                    <a:solidFill>
                      <a:srgbClr val="D5E3CF"/>
                    </a:solidFill>
                  </a:tcPr>
                </a:tc>
                <a:tc>
                  <a:txBody>
                    <a:bodyPr anchorCtr="0"/>
                    <a:lstStyle/>
                    <a:p>
                      <a:pPr algn="r"/>
                      <a:r>
                        <a:rPr sz="1600" dirty="1">
                          <a:solidFill>
                            <a:srgbClr val="000000"/>
                          </a:solidFill>
                          <a:latin typeface="Arial"/>
                        </a:rPr>
                        <a:t>17.83</a:t>
                      </a:r>
                    </a:p>
                  </a:txBody>
                  <a:tcPr>
                    <a:solidFill>
                      <a:srgbClr val="D5E3CF"/>
                    </a:solidFill>
                  </a:tcPr>
                </a:tc>
                <a:tc>
                  <a:txBody>
                    <a:bodyPr anchorCtr="0"/>
                    <a:lstStyle/>
                    <a:p>
                      <a:pPr algn="r"/>
                      <a:r>
                        <a:rPr sz="1600" dirty="1">
                          <a:solidFill>
                            <a:srgbClr val="000000"/>
                          </a:solidFill>
                          <a:latin typeface="Arial"/>
                        </a:rPr>
                        <a:t>43.55</a:t>
                      </a:r>
                    </a:p>
                  </a:txBody>
                  <a:tcPr>
                    <a:solidFill>
                      <a:srgbClr val="D5E3CF"/>
                    </a:solidFill>
                  </a:tcPr>
                </a:tc>
              </a:tr>
              <a:tr h="317500">
                <a:tc>
                  <a:txBody>
                    <a:bodyPr anchorCtr="0"/>
                    <a:lstStyle/>
                    <a:p>
                      <a:pPr algn="ctr"/>
                      <a:r>
                        <a:rPr sz="1600" dirty="1">
                          <a:solidFill>
                            <a:srgbClr val="000000"/>
                          </a:solidFill>
                        </a:rPr>
                        <a:t>3</a:t>
                      </a:r>
                    </a:p>
                  </a:txBody>
                  <a:tcPr>
                    <a:solidFill>
                      <a:srgbClr val="D5E3CF"/>
                    </a:solidFill>
                  </a:tcPr>
                </a:tc>
                <a:tc>
                  <a:txBody>
                    <a:bodyPr anchorCtr="0"/>
                    <a:lstStyle/>
                    <a:p>
                      <a:pPr algn="l"/>
                      <a:r>
                        <a:rPr sz="1600" dirty="1">
                          <a:solidFill>
                            <a:srgbClr val="000000"/>
                          </a:solidFill>
                        </a:rPr>
                        <a:t>PUSHPA AMRUT RATHOD</a:t>
                      </a:r>
                    </a:p>
                  </a:txBody>
                  <a:tcPr>
                    <a:solidFill>
                      <a:srgbClr val="D5E3CF"/>
                    </a:solidFill>
                  </a:tcPr>
                </a:tc>
                <a:tc>
                  <a:txBody>
                    <a:bodyPr anchorCtr="0"/>
                    <a:lstStyle/>
                    <a:p>
                      <a:pPr algn="r"/>
                      <a:r>
                        <a:rPr sz="1600" dirty="1">
                          <a:solidFill>
                            <a:srgbClr val="000000"/>
                          </a:solidFill>
                        </a:rPr>
                        <a:t>4,40,000</a:t>
                      </a:r>
                    </a:p>
                  </a:txBody>
                  <a:tcPr>
                    <a:solidFill>
                      <a:srgbClr val="D5E3CF"/>
                    </a:solidFill>
                  </a:tcPr>
                </a:tc>
                <a:tc>
                  <a:txBody>
                    <a:bodyPr anchorCtr="0"/>
                    <a:lstStyle/>
                    <a:p>
                      <a:pPr algn="r"/>
                      <a:r>
                        <a:rPr sz="1600" dirty="1">
                          <a:solidFill>
                            <a:srgbClr val="000000"/>
                          </a:solidFill>
                        </a:rPr>
                        <a:t>4,10,441</a:t>
                      </a:r>
                    </a:p>
                  </a:txBody>
                  <a:tcPr>
                    <a:solidFill>
                      <a:srgbClr val="D5E3CF"/>
                    </a:solidFill>
                  </a:tcPr>
                </a:tc>
                <a:tc>
                  <a:txBody>
                    <a:bodyPr anchorCtr="0"/>
                    <a:lstStyle/>
                    <a:p>
                      <a:pPr algn="r"/>
                      <a:r>
                        <a:rPr sz="1600" dirty="1">
                          <a:solidFill>
                            <a:srgbClr val="000000"/>
                          </a:solidFill>
                        </a:rPr>
                        <a:t>-17.87</a:t>
                      </a:r>
                    </a:p>
                  </a:txBody>
                  <a:tcPr>
                    <a:solidFill>
                      <a:srgbClr val="D5E3CF"/>
                    </a:solidFill>
                  </a:tcPr>
                </a:tc>
                <a:tc>
                  <a:txBody>
                    <a:bodyPr anchorCtr="0"/>
                    <a:lstStyle/>
                    <a:p>
                      <a:pPr algn="r"/>
                      <a:r>
                        <a:rPr sz="1600" dirty="1">
                          <a:solidFill>
                            <a:srgbClr val="000000"/>
                          </a:solidFill>
                        </a:rPr>
                        <a:t>28.22</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15,59,002</a:t>
                      </a:r>
                    </a:p>
                  </a:txBody>
                  <a:tcPr>
                    <a:solidFill>
                      <a:srgbClr val="70AD47"/>
                    </a:solidFill>
                  </a:tcPr>
                </a:tc>
                <a:tc>
                  <a:txBody>
                    <a:bodyPr anchorCtr="0"/>
                    <a:lstStyle/>
                    <a:p>
                      <a:pPr algn="r"/>
                      <a:r>
                        <a:rPr sz="1600" dirty="1">
                          <a:solidFill>
                            <a:srgbClr val="FFFFFF"/>
                          </a:solidFill>
                          <a:latin typeface="Arial Bold"/>
                        </a:rPr>
                        <a:t>18,55,357</a:t>
                      </a:r>
                    </a:p>
                  </a:txBody>
                  <a:tcPr>
                    <a:solidFill>
                      <a:srgbClr val="70AD47"/>
                    </a:solidFill>
                  </a:tcPr>
                </a:tc>
                <a:tc>
                  <a:txBody>
                    <a:bodyPr anchorCtr="0"/>
                    <a:lstStyle/>
                    <a:p>
                      <a:pPr algn="r"/>
                      <a:r>
                        <a:rPr sz="1600" dirty="1">
                          <a:solidFill>
                            <a:srgbClr val="FFFFFF"/>
                          </a:solidFill>
                          <a:latin typeface="Arial Bold"/>
                        </a:rPr>
                        <a:t>14.11</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275336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AMRUTLAL MULJIBHAI RATHOD</a:t>
                      </a:r>
                    </a:p>
                  </a:txBody>
                  <a:tcPr>
                    <a:solidFill>
                      <a:srgbClr val="D5E3CF"/>
                    </a:solidFill>
                  </a:tcPr>
                </a:tc>
                <a:tc>
                  <a:txBody>
                    <a:bodyPr anchorCtr="0"/>
                    <a:lstStyle/>
                    <a:p>
                      <a:pPr algn="l"/>
                      <a:r>
                        <a:rPr sz="900" dirty="1">
                          <a:solidFill>
                            <a:srgbClr val="000000"/>
                          </a:solidFill>
                          <a:latin typeface="Arial"/>
                        </a:rPr>
                        <a:t>31019925314</a:t>
                      </a:r>
                    </a:p>
                  </a:txBody>
                  <a:tcPr>
                    <a:solidFill>
                      <a:srgbClr val="D5E3CF"/>
                    </a:solidFill>
                  </a:tcPr>
                </a:tc>
                <a:tc>
                  <a:txBody>
                    <a:bodyPr anchorCtr="0"/>
                    <a:lstStyle/>
                    <a:p>
                      <a:pPr algn="l"/>
                      <a:r>
                        <a:rPr sz="900" dirty="1">
                          <a:solidFill>
                            <a:srgbClr val="000000"/>
                          </a:solidFill>
                          <a:latin typeface="Arial"/>
                        </a:rPr>
                        <a:t>Invesco India Mid Cap Fund (G)</a:t>
                      </a:r>
                    </a:p>
                  </a:txBody>
                  <a:tcPr>
                    <a:solidFill>
                      <a:srgbClr val="D5E3CF"/>
                    </a:solidFill>
                  </a:tcPr>
                </a:tc>
                <a:tc>
                  <a:txBody>
                    <a:bodyPr anchorCtr="0"/>
                    <a:lstStyle/>
                    <a:p>
                      <a:pPr algn="l"/>
                      <a:r>
                        <a:rPr sz="900" dirty="1">
                          <a:solidFill>
                            <a:srgbClr val="000000"/>
                          </a:solidFill>
                          <a:latin typeface="Arial"/>
                        </a:rPr>
                        <a:t>Bandhan Bank</a:t>
                      </a:r>
                    </a:p>
                  </a:txBody>
                  <a:tcPr>
                    <a:solidFill>
                      <a:srgbClr val="D5E3CF"/>
                    </a:solidFill>
                  </a:tcPr>
                </a:tc>
                <a:tc>
                  <a:txBody>
                    <a:bodyPr anchorCtr="0"/>
                    <a:lstStyle/>
                    <a:p>
                      <a:pPr algn="l"/>
                      <a:r>
                        <a:rPr sz="900" dirty="1">
                          <a:solidFill>
                            <a:srgbClr val="000000"/>
                          </a:solidFill>
                          <a:latin typeface="Arial"/>
                        </a:rPr>
                        <a:t>xxxxxxxxx55892</a:t>
                      </a:r>
                    </a:p>
                  </a:txBody>
                  <a:tcPr>
                    <a:solidFill>
                      <a:srgbClr val="D5E3CF"/>
                    </a:solidFill>
                  </a:tcPr>
                </a:tc>
                <a:tc>
                  <a:txBody>
                    <a:bodyPr anchorCtr="0"/>
                    <a:lstStyle/>
                    <a:p>
                      <a:pPr algn="l"/>
                      <a:r>
                        <a:rPr sz="900" dirty="1">
                          <a:solidFill>
                            <a:srgbClr val="000000"/>
                          </a:solidFill>
                          <a:latin typeface="Arial"/>
                        </a:rPr>
                        <a:t>BDBL0001850</a:t>
                      </a:r>
                    </a:p>
                  </a:txBody>
                  <a:tcPr>
                    <a:solidFill>
                      <a:srgbClr val="D5E3CF"/>
                    </a:solidFill>
                  </a:tcPr>
                </a:tc>
                <a:tc>
                  <a:txBody>
                    <a:bodyPr anchorCtr="0"/>
                    <a:lstStyle/>
                    <a:p>
                      <a:pPr algn="l"/>
                      <a:r>
                        <a:rPr sz="900" dirty="1">
                          <a:solidFill>
                            <a:srgbClr val="000000"/>
                          </a:solidFill>
                          <a:latin typeface="Arial"/>
                        </a:rPr>
                        <a:t>PUSHPA AMRUT RATHOD</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AMRUTLAL MULJIBHAI RATHOD</a:t>
                      </a:r>
                    </a:p>
                  </a:txBody>
                  <a:tcPr>
                    <a:solidFill>
                      <a:srgbClr val="D5E3CF"/>
                    </a:solidFill>
                  </a:tcPr>
                </a:tc>
                <a:tc>
                  <a:txBody>
                    <a:bodyPr anchorCtr="0"/>
                    <a:lstStyle/>
                    <a:p>
                      <a:pPr algn="l"/>
                      <a:r>
                        <a:rPr sz="900" dirty="1">
                          <a:solidFill>
                            <a:srgbClr val="000000"/>
                          </a:solidFill>
                          <a:latin typeface="Arial"/>
                        </a:rPr>
                        <a:t>28735162/63</a:t>
                      </a:r>
                    </a:p>
                  </a:txBody>
                  <a:tcPr>
                    <a:solidFill>
                      <a:srgbClr val="D5E3CF"/>
                    </a:solidFill>
                  </a:tcPr>
                </a:tc>
                <a:tc>
                  <a:txBody>
                    <a:bodyPr anchorCtr="0"/>
                    <a:lstStyle/>
                    <a:p>
                      <a:pPr algn="l"/>
                      <a:r>
                        <a:rPr sz="900" dirty="1">
                          <a:solidFill>
                            <a:srgbClr val="000000"/>
                          </a:solidFill>
                          <a:latin typeface="Arial"/>
                        </a:rPr>
                        <a:t>HDFC Large And Mid Cap Fund Reg (G)</a:t>
                      </a:r>
                    </a:p>
                  </a:txBody>
                  <a:tcPr>
                    <a:solidFill>
                      <a:srgbClr val="D5E3CF"/>
                    </a:solidFill>
                  </a:tcPr>
                </a:tc>
                <a:tc>
                  <a:txBody>
                    <a:bodyPr anchorCtr="0"/>
                    <a:lstStyle/>
                    <a:p>
                      <a:pPr algn="l"/>
                      <a:r>
                        <a:rPr sz="900" dirty="1">
                          <a:solidFill>
                            <a:srgbClr val="000000"/>
                          </a:solidFill>
                          <a:latin typeface="Arial"/>
                        </a:rPr>
                        <a:t>Bandhan Bank</a:t>
                      </a:r>
                    </a:p>
                  </a:txBody>
                  <a:tcPr>
                    <a:solidFill>
                      <a:srgbClr val="D5E3CF"/>
                    </a:solidFill>
                  </a:tcPr>
                </a:tc>
                <a:tc>
                  <a:txBody>
                    <a:bodyPr anchorCtr="0"/>
                    <a:lstStyle/>
                    <a:p>
                      <a:pPr algn="l"/>
                      <a:r>
                        <a:rPr sz="900" dirty="1">
                          <a:solidFill>
                            <a:srgbClr val="000000"/>
                          </a:solidFill>
                          <a:latin typeface="Arial"/>
                        </a:rPr>
                        <a:t>xxxxxxxxx55892</a:t>
                      </a:r>
                    </a:p>
                  </a:txBody>
                  <a:tcPr>
                    <a:solidFill>
                      <a:srgbClr val="D5E3CF"/>
                    </a:solidFill>
                  </a:tcPr>
                </a:tc>
                <a:tc>
                  <a:txBody>
                    <a:bodyPr anchorCtr="0"/>
                    <a:lstStyle/>
                    <a:p>
                      <a:pPr algn="l"/>
                      <a:r>
                        <a:rPr sz="900" dirty="1">
                          <a:solidFill>
                            <a:srgbClr val="000000"/>
                          </a:solidFill>
                          <a:latin typeface="Arial"/>
                        </a:rPr>
                        <a:t>BDBL0001850</a:t>
                      </a:r>
                    </a:p>
                  </a:txBody>
                  <a:tcPr>
                    <a:solidFill>
                      <a:srgbClr val="D5E3CF"/>
                    </a:solidFill>
                  </a:tcPr>
                </a:tc>
                <a:tc>
                  <a:txBody>
                    <a:bodyPr anchorCtr="0"/>
                    <a:lstStyle/>
                    <a:p>
                      <a:pPr algn="l"/>
                      <a:r>
                        <a:rPr sz="900" dirty="1">
                          <a:solidFill>
                            <a:srgbClr val="000000"/>
                          </a:solidFill>
                          <a:latin typeface="Arial"/>
                        </a:rPr>
                        <a:t>PUSHPA AMRUT RATHOD</a:t>
                      </a: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CHINTAN AMRUT RATHOD</a:t>
                      </a:r>
                    </a:p>
                  </a:txBody>
                  <a:tcPr>
                    <a:solidFill>
                      <a:srgbClr val="D5E3CF"/>
                    </a:solidFill>
                  </a:tcPr>
                </a:tc>
                <a:tc>
                  <a:txBody>
                    <a:bodyPr anchorCtr="0"/>
                    <a:lstStyle/>
                    <a:p>
                      <a:pPr algn="l"/>
                      <a:r>
                        <a:rPr sz="900" dirty="1">
                          <a:solidFill>
                            <a:srgbClr val="000000"/>
                          </a:solidFill>
                          <a:latin typeface="Arial"/>
                        </a:rPr>
                        <a:t>4632365/95</a:t>
                      </a:r>
                    </a:p>
                  </a:txBody>
                  <a:tcPr>
                    <a:solidFill>
                      <a:srgbClr val="D5E3CF"/>
                    </a:solidFill>
                  </a:tcPr>
                </a:tc>
                <a:tc>
                  <a:txBody>
                    <a:bodyPr anchorCtr="0"/>
                    <a:lstStyle/>
                    <a:p>
                      <a:pPr algn="l"/>
                      <a:r>
                        <a:rPr sz="900" dirty="1">
                          <a:solidFill>
                            <a:srgbClr val="000000"/>
                          </a:solidFill>
                          <a:latin typeface="Arial"/>
                        </a:rPr>
                        <a:t>Bandhan ELSS Tax saver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xxxxxxxxxx72942</a:t>
                      </a:r>
                    </a:p>
                  </a:txBody>
                  <a:tcPr>
                    <a:solidFill>
                      <a:srgbClr val="D5E3CF"/>
                    </a:solidFill>
                  </a:tcPr>
                </a:tc>
                <a:tc>
                  <a:txBody>
                    <a:bodyPr anchorCtr="0"/>
                    <a:lstStyle/>
                    <a:p>
                      <a:pPr algn="l"/>
                      <a:r>
                        <a:rPr sz="900" dirty="1">
                          <a:solidFill>
                            <a:srgbClr val="000000"/>
                          </a:solidFill>
                          <a:latin typeface="Arial"/>
                        </a:rPr>
                        <a:t>UTIB0002478</a:t>
                      </a:r>
                    </a:p>
                  </a:txBody>
                  <a:tcPr>
                    <a:solidFill>
                      <a:srgbClr val="D5E3CF"/>
                    </a:solidFill>
                  </a:tcPr>
                </a:tc>
                <a:tc>
                  <a:txBody>
                    <a:bodyPr anchorCtr="0"/>
                    <a:lstStyle/>
                    <a:p>
                      <a:pPr algn="l"/>
                      <a:r>
                        <a:rPr sz="900" dirty="1">
                          <a:solidFill>
                            <a:srgbClr val="000000"/>
                          </a:solidFill>
                          <a:latin typeface="Arial"/>
                        </a:rPr>
                        <a:t>PUSHPA AMRUT RATHOD</a:t>
                      </a: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PUSHPA AMRUT RATHOD</a:t>
                      </a:r>
                    </a:p>
                  </a:txBody>
                  <a:tcPr>
                    <a:solidFill>
                      <a:srgbClr val="D5E3CF"/>
                    </a:solidFill>
                  </a:tcPr>
                </a:tc>
                <a:tc>
                  <a:txBody>
                    <a:bodyPr anchorCtr="0"/>
                    <a:lstStyle/>
                    <a:p>
                      <a:pPr algn="l"/>
                      <a:r>
                        <a:rPr sz="900" dirty="1">
                          <a:solidFill>
                            <a:srgbClr val="000000"/>
                          </a:solidFill>
                          <a:latin typeface="Arial"/>
                        </a:rPr>
                        <a:t>477336974257</a:t>
                      </a:r>
                    </a:p>
                  </a:txBody>
                  <a:tcPr>
                    <a:solidFill>
                      <a:srgbClr val="D5E3CF"/>
                    </a:solidFill>
                  </a:tcPr>
                </a:tc>
                <a:tc>
                  <a:txBody>
                    <a:bodyPr anchorCtr="0"/>
                    <a:lstStyle/>
                    <a:p>
                      <a:pPr algn="l"/>
                      <a:r>
                        <a:rPr sz="900" dirty="1">
                          <a:solidFill>
                            <a:srgbClr val="000000"/>
                          </a:solidFill>
                          <a:latin typeface="Arial"/>
                        </a:rPr>
                        <a:t>Nippon India Multi Cap Fund (G)</a:t>
                      </a:r>
                    </a:p>
                  </a:txBody>
                  <a:tcPr>
                    <a:solidFill>
                      <a:srgbClr val="D5E3CF"/>
                    </a:solidFill>
                  </a:tcPr>
                </a:tc>
                <a:tc>
                  <a:txBody>
                    <a:bodyPr anchorCtr="0"/>
                    <a:lstStyle/>
                    <a:p>
                      <a:pPr algn="l"/>
                      <a:r>
                        <a:rPr sz="900" dirty="1">
                          <a:solidFill>
                            <a:srgbClr val="000000"/>
                          </a:solidFill>
                          <a:latin typeface="Arial"/>
                        </a:rPr>
                        <a:t>Bandhan Bank</a:t>
                      </a:r>
                    </a:p>
                  </a:txBody>
                  <a:tcPr>
                    <a:solidFill>
                      <a:srgbClr val="D5E3CF"/>
                    </a:solidFill>
                  </a:tcPr>
                </a:tc>
                <a:tc>
                  <a:txBody>
                    <a:bodyPr anchorCtr="0"/>
                    <a:lstStyle/>
                    <a:p>
                      <a:pPr algn="l"/>
                      <a:r>
                        <a:rPr sz="900" dirty="1">
                          <a:solidFill>
                            <a:srgbClr val="000000"/>
                          </a:solidFill>
                          <a:latin typeface="Arial"/>
                        </a:rPr>
                        <a:t>xxxxxxxxx09532</a:t>
                      </a:r>
                    </a:p>
                  </a:txBody>
                  <a:tcPr>
                    <a:solidFill>
                      <a:srgbClr val="D5E3CF"/>
                    </a:solidFill>
                  </a:tcPr>
                </a:tc>
                <a:tc>
                  <a:txBody>
                    <a:bodyPr anchorCtr="0"/>
                    <a:lstStyle/>
                    <a:p>
                      <a:pPr algn="l"/>
                      <a:r>
                        <a:rPr sz="900" dirty="1">
                          <a:solidFill>
                            <a:srgbClr val="000000"/>
                          </a:solidFill>
                          <a:latin typeface="Arial"/>
                        </a:rPr>
                        <a:t>BDBL0001850</a:t>
                      </a:r>
                    </a:p>
                  </a:txBody>
                  <a:tcPr>
                    <a:solidFill>
                      <a:srgbClr val="D5E3CF"/>
                    </a:solidFill>
                  </a:tcPr>
                </a:tc>
                <a:tc>
                  <a:txBody>
                    <a:bodyPr anchorCtr="0"/>
                    <a:lstStyle/>
                    <a:p>
                      <a:pPr algn="l"/>
                      <a:r>
                        <a:rPr sz="900" dirty="1">
                          <a:solidFill>
                            <a:srgbClr val="000000"/>
                          </a:solidFill>
                          <a:latin typeface="Arial"/>
                        </a:rPr>
                        <a:t>AMRUTLAL MULJIBHAI RATHOD</a:t>
                      </a:r>
                    </a:p>
                  </a:txBody>
                  <a:tcPr>
                    <a:solidFill>
                      <a:srgbClr val="D5E3CF"/>
                    </a:solidFill>
                  </a:tcPr>
                </a:tc>
              </a:tr>
              <a:tr h="254000">
                <a:tc>
                  <a:txBody>
                    <a:bodyPr anchorCtr="0"/>
                    <a:lstStyle/>
                    <a:p>
                      <a:pPr algn="ctr"/>
                      <a:r>
                        <a:rPr sz="900" dirty="1">
                          <a:solidFill>
                            <a:srgbClr val="000000"/>
                          </a:solidFill>
                          <a:latin typeface="Arial"/>
                        </a:rPr>
                        <a:t>5</a:t>
                      </a:r>
                    </a:p>
                  </a:txBody>
                  <a:tcPr>
                    <a:solidFill>
                      <a:srgbClr val="D5E3CF"/>
                    </a:solidFill>
                  </a:tcPr>
                </a:tc>
                <a:tc>
                  <a:txBody>
                    <a:bodyPr anchorCtr="0"/>
                    <a:lstStyle/>
                    <a:p>
                      <a:pPr algn="l"/>
                      <a:r>
                        <a:rPr sz="900" dirty="1">
                          <a:solidFill>
                            <a:srgbClr val="000000"/>
                          </a:solidFill>
                          <a:latin typeface="Arial"/>
                        </a:rPr>
                        <a:t>PUSHPA AMRUT RATHOD</a:t>
                      </a:r>
                    </a:p>
                  </a:txBody>
                  <a:tcPr>
                    <a:solidFill>
                      <a:srgbClr val="D5E3CF"/>
                    </a:solidFill>
                  </a:tcPr>
                </a:tc>
                <a:tc>
                  <a:txBody>
                    <a:bodyPr anchorCtr="0"/>
                    <a:lstStyle/>
                    <a:p>
                      <a:pPr algn="l"/>
                      <a:r>
                        <a:rPr sz="900" dirty="1">
                          <a:solidFill>
                            <a:srgbClr val="000000"/>
                          </a:solidFill>
                          <a:latin typeface="Arial"/>
                        </a:rPr>
                        <a:t>4660412/53</a:t>
                      </a:r>
                    </a:p>
                  </a:txBody>
                  <a:tcPr>
                    <a:solidFill>
                      <a:srgbClr val="D5E3CF"/>
                    </a:solidFill>
                  </a:tcPr>
                </a:tc>
                <a:tc>
                  <a:txBody>
                    <a:bodyPr anchorCtr="0"/>
                    <a:lstStyle/>
                    <a:p>
                      <a:pPr algn="l"/>
                      <a:r>
                        <a:rPr sz="900" dirty="1">
                          <a:solidFill>
                            <a:srgbClr val="000000"/>
                          </a:solidFill>
                          <a:latin typeface="Arial"/>
                        </a:rPr>
                        <a:t>Bandhan Small Cap Fund Reg (G)</a:t>
                      </a:r>
                    </a:p>
                  </a:txBody>
                  <a:tcPr>
                    <a:solidFill>
                      <a:srgbClr val="D5E3CF"/>
                    </a:solidFill>
                  </a:tcPr>
                </a:tc>
                <a:tc>
                  <a:txBody>
                    <a:bodyPr anchorCtr="0"/>
                    <a:lstStyle/>
                    <a:p>
                      <a:pPr algn="l"/>
                      <a:r>
                        <a:rPr sz="900" dirty="1">
                          <a:solidFill>
                            <a:srgbClr val="000000"/>
                          </a:solidFill>
                          <a:latin typeface="Arial"/>
                        </a:rPr>
                        <a:t>Bandhan Bank</a:t>
                      </a:r>
                    </a:p>
                  </a:txBody>
                  <a:tcPr>
                    <a:solidFill>
                      <a:srgbClr val="D5E3CF"/>
                    </a:solidFill>
                  </a:tcPr>
                </a:tc>
                <a:tc>
                  <a:txBody>
                    <a:bodyPr anchorCtr="0"/>
                    <a:lstStyle/>
                    <a:p>
                      <a:pPr algn="l"/>
                      <a:r>
                        <a:rPr sz="900" dirty="1">
                          <a:solidFill>
                            <a:srgbClr val="000000"/>
                          </a:solidFill>
                          <a:latin typeface="Arial"/>
                        </a:rPr>
                        <a:t>xxxxxxxxx09532</a:t>
                      </a:r>
                    </a:p>
                  </a:txBody>
                  <a:tcPr>
                    <a:solidFill>
                      <a:srgbClr val="D5E3CF"/>
                    </a:solidFill>
                  </a:tcPr>
                </a:tc>
                <a:tc>
                  <a:txBody>
                    <a:bodyPr anchorCtr="0"/>
                    <a:lstStyle/>
                    <a:p>
                      <a:pPr algn="l"/>
                      <a:r>
                        <a:rPr sz="900" dirty="1">
                          <a:solidFill>
                            <a:srgbClr val="000000"/>
                          </a:solidFill>
                          <a:latin typeface="Arial"/>
                        </a:rPr>
                        <a:t>BDBL0001850</a:t>
                      </a:r>
                    </a:p>
                  </a:txBody>
                  <a:tcPr>
                    <a:solidFill>
                      <a:srgbClr val="D5E3CF"/>
                    </a:solidFill>
                  </a:tcPr>
                </a:tc>
                <a:tc>
                  <a:txBody>
                    <a:bodyPr anchorCtr="0"/>
                    <a:lstStyle/>
                    <a:p>
                      <a:pPr algn="l"/>
                      <a:r>
                        <a:rPr sz="900" dirty="1">
                          <a:solidFill>
                            <a:srgbClr val="000000"/>
                          </a:solidFill>
                          <a:latin typeface="Arial"/>
                        </a:rPr>
                        <a:t>AMRUTLAL MULJIBHAI RATHOD</a:t>
                      </a:r>
                    </a:p>
                  </a:txBody>
                  <a:tcPr>
                    <a:solidFill>
                      <a:srgbClr val="D5E3CF"/>
                    </a:solidFill>
                  </a:tcPr>
                </a:tc>
              </a:tr>
              <a:tr h="254000">
                <a:tc>
                  <a:txBody>
                    <a:bodyPr anchorCtr="0"/>
                    <a:lstStyle/>
                    <a:p>
                      <a:pPr algn="ctr"/>
                      <a:r>
                        <a:rPr sz="900" dirty="1">
                          <a:solidFill>
                            <a:srgbClr val="000000"/>
                          </a:solidFill>
                          <a:latin typeface="Arial"/>
                        </a:rPr>
                        <a:t>6</a:t>
                      </a:r>
                    </a:p>
                  </a:txBody>
                  <a:tcPr>
                    <a:solidFill>
                      <a:srgbClr val="D5E3CF"/>
                    </a:solidFill>
                  </a:tcPr>
                </a:tc>
                <a:tc>
                  <a:txBody>
                    <a:bodyPr anchorCtr="0"/>
                    <a:lstStyle/>
                    <a:p>
                      <a:pPr algn="l"/>
                      <a:r>
                        <a:rPr sz="900" dirty="1">
                          <a:solidFill>
                            <a:srgbClr val="000000"/>
                          </a:solidFill>
                          <a:latin typeface="Arial"/>
                        </a:rPr>
                        <a:t>RATHOD CHINTAN</a:t>
                      </a:r>
                    </a:p>
                  </a:txBody>
                  <a:tcPr>
                    <a:solidFill>
                      <a:srgbClr val="D5E3CF"/>
                    </a:solidFill>
                  </a:tcPr>
                </a:tc>
                <a:tc>
                  <a:txBody>
                    <a:bodyPr anchorCtr="0"/>
                    <a:lstStyle/>
                    <a:p>
                      <a:pPr algn="l"/>
                      <a:r>
                        <a:rPr sz="900" dirty="1">
                          <a:solidFill>
                            <a:srgbClr val="000000"/>
                          </a:solidFill>
                          <a:latin typeface="Arial"/>
                        </a:rPr>
                        <a:t>91099368803</a:t>
                      </a:r>
                    </a:p>
                  </a:txBody>
                  <a:tcPr>
                    <a:solidFill>
                      <a:srgbClr val="D5E3CF"/>
                    </a:solidFill>
                  </a:tcPr>
                </a:tc>
                <a:tc>
                  <a:txBody>
                    <a:bodyPr anchorCtr="0"/>
                    <a:lstStyle/>
                    <a:p>
                      <a:pPr algn="l"/>
                      <a:r>
                        <a:rPr sz="900" dirty="1">
                          <a:solidFill>
                            <a:srgbClr val="000000"/>
                          </a:solidFill>
                          <a:latin typeface="Arial"/>
                        </a:rPr>
                        <a:t>Axis Midcap Fund (G)</a:t>
                      </a:r>
                    </a:p>
                  </a:txBody>
                  <a:tcPr>
                    <a:solidFill>
                      <a:srgbClr val="D5E3CF"/>
                    </a:solidFill>
                  </a:tcPr>
                </a:tc>
                <a:tc>
                  <a:txBody>
                    <a:bodyPr anchorCtr="0"/>
                    <a:lstStyle/>
                    <a:p>
                      <a:pPr algn="l"/>
                      <a:r>
                        <a:rPr sz="900" dirty="1">
                          <a:solidFill>
                            <a:srgbClr val="000000"/>
                          </a:solidFill>
                          <a:latin typeface="Arial"/>
                        </a:rPr>
                        <a:t>AXIS BANK</a:t>
                      </a:r>
                    </a:p>
                  </a:txBody>
                  <a:tcPr>
                    <a:solidFill>
                      <a:srgbClr val="D5E3CF"/>
                    </a:solidFill>
                  </a:tcPr>
                </a:tc>
                <a:tc>
                  <a:txBody>
                    <a:bodyPr anchorCtr="0"/>
                    <a:lstStyle/>
                    <a:p>
                      <a:pPr algn="l"/>
                      <a:r>
                        <a:rPr sz="900" dirty="1">
                          <a:solidFill>
                            <a:srgbClr val="000000"/>
                          </a:solidFill>
                          <a:latin typeface="Arial"/>
                        </a:rPr>
                        <a:t>xxxxxxxxxx72942</a:t>
                      </a:r>
                    </a:p>
                  </a:txBody>
                  <a:tcPr>
                    <a:solidFill>
                      <a:srgbClr val="D5E3CF"/>
                    </a:solidFill>
                  </a:tcPr>
                </a:tc>
                <a:tc>
                  <a:txBody>
                    <a:bodyPr anchorCtr="0"/>
                    <a:lstStyle/>
                    <a:p>
                      <a:pPr algn="l"/>
                      <a:r>
                        <a:rPr sz="900" dirty="1">
                          <a:solidFill>
                            <a:srgbClr val="000000"/>
                          </a:solidFill>
                          <a:latin typeface="Arial"/>
                        </a:rPr>
                        <a:t>UTIB0002478</a:t>
                      </a:r>
                    </a:p>
                  </a:txBody>
                  <a:tcPr>
                    <a:solidFill>
                      <a:srgbClr val="D5E3CF"/>
                    </a:solidFill>
                  </a:tcPr>
                </a:tc>
                <a:tc>
                  <a:txBody>
                    <a:bodyPr anchorCtr="0"/>
                    <a:lstStyle/>
                    <a:p>
                      <a:pPr algn="l"/>
                      <a:r>
                        <a:rPr sz="900" dirty="1">
                          <a:solidFill>
                            <a:srgbClr val="000000"/>
                          </a:solidFill>
                          <a:latin typeface="Arial"/>
                        </a:rPr>
                        <a:t>PUSHPA RATHOD</a:t>
                      </a:r>
                    </a:p>
                  </a:txBody>
                  <a:tcPr>
                    <a:solidFill>
                      <a:srgbClr val="D5E3CF"/>
                    </a:solidFill>
                  </a:tcPr>
                </a:tc>
              </a:tr>
              <a:tr h="254000">
                <a:tc>
                  <a:txBody>
                    <a:bodyPr anchorCtr="0"/>
                    <a:lstStyle/>
                    <a:p>
                      <a:pPr algn="ctr"/>
                      <a:r>
                        <a:rPr sz="900" dirty="1">
                          <a:solidFill>
                            <a:srgbClr val="000000"/>
                          </a:solidFill>
                          <a:latin typeface="Arial"/>
                        </a:rPr>
                        <a:t>7</a:t>
                      </a:r>
                    </a:p>
                  </a:txBody>
                  <a:tcPr>
                    <a:solidFill>
                      <a:srgbClr val="D5E3CF"/>
                    </a:solidFill>
                  </a:tcPr>
                </a:tc>
                <a:tc>
                  <a:txBody>
                    <a:bodyPr anchorCtr="0"/>
                    <a:lstStyle/>
                    <a:p>
                      <a:pPr algn="l"/>
                      <a:r>
                        <a:rPr sz="900" dirty="1">
                          <a:solidFill>
                            <a:srgbClr val="000000"/>
                          </a:solidFill>
                          <a:latin typeface="Arial"/>
                        </a:rPr>
                        <a:t>RATHOD CHINTAN</a:t>
                      </a:r>
                    </a:p>
                  </a:txBody>
                  <a:tcPr>
                    <a:solidFill>
                      <a:srgbClr val="D5E3CF"/>
                    </a:solidFill>
                  </a:tcPr>
                </a:tc>
                <a:tc>
                  <a:txBody>
                    <a:bodyPr anchorCtr="0"/>
                    <a:lstStyle/>
                    <a:p>
                      <a:pPr algn="l"/>
                      <a:r>
                        <a:rPr sz="900" dirty="1">
                          <a:solidFill>
                            <a:srgbClr val="000000"/>
                          </a:solidFill>
                          <a:latin typeface="Arial"/>
                        </a:rPr>
                        <a:t>70411636981</a:t>
                      </a:r>
                    </a:p>
                  </a:txBody>
                  <a:tcPr>
                    <a:solidFill>
                      <a:srgbClr val="D5E3CF"/>
                    </a:solidFill>
                  </a:tcPr>
                </a:tc>
                <a:tc>
                  <a:txBody>
                    <a:bodyPr anchorCtr="0"/>
                    <a:lstStyle/>
                    <a:p>
                      <a:pPr algn="l"/>
                      <a:r>
                        <a:rPr sz="900" dirty="1">
                          <a:solidFill>
                            <a:srgbClr val="000000"/>
                          </a:solidFill>
                          <a:latin typeface="Arial"/>
                        </a:rPr>
                        <a:t>Mirae Asset ELSS Tax Saver Fund Reg (G)</a:t>
                      </a:r>
                    </a:p>
                  </a:txBody>
                  <a:tcPr>
                    <a:solidFill>
                      <a:srgbClr val="D5E3CF"/>
                    </a:solidFill>
                  </a:tcPr>
                </a:tc>
                <a:tc>
                  <a:txBody>
                    <a:bodyPr anchorCtr="0"/>
                    <a:lstStyle/>
                    <a:p>
                      <a:pPr algn="l"/>
                      <a:r>
                        <a:rPr sz="900" dirty="1">
                          <a:solidFill>
                            <a:srgbClr val="000000"/>
                          </a:solidFill>
                          <a:latin typeface="Arial"/>
                        </a:rPr>
                        <a:t>AXIS BANK</a:t>
                      </a:r>
                    </a:p>
                  </a:txBody>
                  <a:tcPr>
                    <a:solidFill>
                      <a:srgbClr val="D5E3CF"/>
                    </a:solidFill>
                  </a:tcPr>
                </a:tc>
                <a:tc>
                  <a:txBody>
                    <a:bodyPr anchorCtr="0"/>
                    <a:lstStyle/>
                    <a:p>
                      <a:pPr algn="l"/>
                      <a:r>
                        <a:rPr sz="900" dirty="1">
                          <a:solidFill>
                            <a:srgbClr val="000000"/>
                          </a:solidFill>
                          <a:latin typeface="Arial"/>
                        </a:rPr>
                        <a:t>xxxxxxxxxx72942</a:t>
                      </a:r>
                    </a:p>
                  </a:txBody>
                  <a:tcPr>
                    <a:solidFill>
                      <a:srgbClr val="D5E3CF"/>
                    </a:solidFill>
                  </a:tcPr>
                </a:tc>
                <a:tc>
                  <a:txBody>
                    <a:bodyPr anchorCtr="0"/>
                    <a:lstStyle/>
                    <a:p>
                      <a:pPr algn="l"/>
                      <a:r>
                        <a:rPr sz="900" dirty="1">
                          <a:solidFill>
                            <a:srgbClr val="000000"/>
                          </a:solidFill>
                          <a:latin typeface="Arial"/>
                        </a:rPr>
                        <a:t>UTIB0002478</a:t>
                      </a:r>
                    </a:p>
                  </a:txBody>
                  <a:tcPr>
                    <a:solidFill>
                      <a:srgbClr val="D5E3CF"/>
                    </a:solidFill>
                  </a:tcPr>
                </a:tc>
                <a:tc>
                  <a:txBody>
                    <a:bodyPr anchorCtr="0"/>
                    <a:lstStyle/>
                    <a:p>
                      <a:pPr algn="l"/>
                      <a:r>
                        <a:rPr sz="900" dirty="1">
                          <a:solidFill>
                            <a:srgbClr val="000000"/>
                          </a:solidFill>
                          <a:latin typeface="Arial"/>
                        </a:rPr>
                        <a:t>PUSHPA RATHOD</a:t>
                      </a:r>
                    </a:p>
                  </a:txBody>
                  <a:tcPr>
                    <a:solidFill>
                      <a:srgbClr val="D5E3CF"/>
                    </a:solidFill>
                  </a:tcPr>
                </a:tc>
              </a:tr>
              <a:tr h="254000">
                <a:tc>
                  <a:txBody>
                    <a:bodyPr anchorCtr="0"/>
                    <a:lstStyle/>
                    <a:p>
                      <a:pPr algn="ctr"/>
                      <a:r>
                        <a:rPr sz="900" dirty="1">
                          <a:solidFill>
                            <a:srgbClr val="000000"/>
                          </a:solidFill>
                        </a:rPr>
                        <a:t>8</a:t>
                      </a:r>
                    </a:p>
                  </a:txBody>
                  <a:tcPr>
                    <a:solidFill>
                      <a:srgbClr val="D5E3CF"/>
                    </a:solidFill>
                  </a:tcPr>
                </a:tc>
                <a:tc>
                  <a:txBody>
                    <a:bodyPr anchorCtr="0"/>
                    <a:lstStyle/>
                    <a:p>
                      <a:pPr algn="l"/>
                      <a:r>
                        <a:rPr sz="900" dirty="1">
                          <a:solidFill>
                            <a:srgbClr val="000000"/>
                          </a:solidFill>
                        </a:rPr>
                        <a:t>RATHOD CHINTAN</a:t>
                      </a:r>
                    </a:p>
                  </a:txBody>
                  <a:tcPr>
                    <a:solidFill>
                      <a:srgbClr val="D5E3CF"/>
                    </a:solidFill>
                  </a:tcPr>
                </a:tc>
                <a:tc>
                  <a:txBody>
                    <a:bodyPr anchorCtr="0"/>
                    <a:lstStyle/>
                    <a:p>
                      <a:pPr algn="l"/>
                      <a:r>
                        <a:rPr sz="900" dirty="1">
                          <a:solidFill>
                            <a:srgbClr val="000000"/>
                          </a:solidFill>
                        </a:rPr>
                        <a:t>7705495/70</a:t>
                      </a:r>
                    </a:p>
                  </a:txBody>
                  <a:tcPr>
                    <a:solidFill>
                      <a:srgbClr val="D5E3CF"/>
                    </a:solidFill>
                  </a:tcPr>
                </a:tc>
                <a:tc>
                  <a:txBody>
                    <a:bodyPr anchorCtr="0"/>
                    <a:lstStyle/>
                    <a:p>
                      <a:pPr algn="l"/>
                      <a:r>
                        <a:rPr sz="900" dirty="1">
                          <a:solidFill>
                            <a:srgbClr val="000000"/>
                          </a:solidFill>
                        </a:rPr>
                        <a:t>Kotak Equity Opportunities Fund (G)</a:t>
                      </a:r>
                    </a:p>
                  </a:txBody>
                  <a:tcPr>
                    <a:solidFill>
                      <a:srgbClr val="D5E3CF"/>
                    </a:solidFill>
                  </a:tcPr>
                </a:tc>
                <a:tc>
                  <a:txBody>
                    <a:bodyPr anchorCtr="0"/>
                    <a:lstStyle/>
                    <a:p>
                      <a:pPr algn="l"/>
                      <a:r>
                        <a:rPr sz="900" dirty="1">
                          <a:solidFill>
                            <a:srgbClr val="000000"/>
                          </a:solidFill>
                        </a:rPr>
                        <a:t>Axis Bank Ltd</a:t>
                      </a:r>
                    </a:p>
                  </a:txBody>
                  <a:tcPr>
                    <a:solidFill>
                      <a:srgbClr val="D5E3CF"/>
                    </a:solidFill>
                  </a:tcPr>
                </a:tc>
                <a:tc>
                  <a:txBody>
                    <a:bodyPr anchorCtr="0"/>
                    <a:lstStyle/>
                    <a:p>
                      <a:pPr algn="l"/>
                      <a:r>
                        <a:rPr sz="900" dirty="1">
                          <a:solidFill>
                            <a:srgbClr val="000000"/>
                          </a:solidFill>
                        </a:rPr>
                        <a:t>xxxxxxxxxx72942</a:t>
                      </a:r>
                    </a:p>
                  </a:txBody>
                  <a:tcPr>
                    <a:solidFill>
                      <a:srgbClr val="D5E3CF"/>
                    </a:solidFill>
                  </a:tcPr>
                </a:tc>
                <a:tc>
                  <a:txBody>
                    <a:bodyPr anchorCtr="0"/>
                    <a:lstStyle/>
                    <a:p>
                      <a:pPr algn="l"/>
                      <a:r>
                        <a:rPr sz="900" dirty="1">
                          <a:solidFill>
                            <a:srgbClr val="000000"/>
                          </a:solidFill>
                        </a:rPr>
                        <a:t>UTIB0002478</a:t>
                      </a:r>
                    </a:p>
                  </a:txBody>
                  <a:tcPr>
                    <a:solidFill>
                      <a:srgbClr val="D5E3CF"/>
                    </a:solidFill>
                  </a:tcPr>
                </a:tc>
                <a:tc>
                  <a:txBody>
                    <a:bodyPr anchorCtr="0"/>
                    <a:lstStyle/>
                    <a:p>
                      <a:pPr algn="l"/>
                      <a:r>
                        <a:rPr sz="900" dirty="1">
                          <a:solidFill>
                            <a:srgbClr val="000000"/>
                          </a:solidFill>
                        </a:rPr>
                        <a:t>PUSHPA RATHOD</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441960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AMRUTLAL MULJIBHAI RATHOD</a:t>
                      </a:r>
                    </a:p>
                  </a:txBody>
                  <a:tcPr>
                    <a:solidFill>
                      <a:srgbClr val="D5E3CF"/>
                    </a:solidFill>
                  </a:tcPr>
                </a:tc>
                <a:tc>
                  <a:txBody>
                    <a:bodyPr anchorCtr="0"/>
                    <a:lstStyle/>
                    <a:p>
                      <a:pPr algn="ctr"/>
                      <a:r>
                        <a:rPr sz="2000" dirty="1">
                          <a:solidFill>
                            <a:srgbClr val="000000"/>
                          </a:solidFill>
                        </a:rPr>
                        <a:t>₹ 44,000</a:t>
                      </a:r>
                    </a:p>
                  </a:txBody>
                  <a:tcPr>
                    <a:solidFill>
                      <a:srgbClr val="D5E3CF"/>
                    </a:solidFill>
                  </a:tcPr>
                </a:tc>
              </a:tr>
              <a:tr h="127000">
                <a:tc>
                  <a:txBody>
                    <a:bodyPr tIns="0" bIns="0" anchorCtr="0"/>
                    <a:lstStyle/>
                    <a:p>
                      <a:pPr algn="l"/>
                      <a:r>
                        <a:rPr sz="1800" dirty="1">
                          <a:solidFill>
                            <a:srgbClr val="000000"/>
                          </a:solidFill>
                        </a:rPr>
                        <a:t>HDFC Large And Mid Cap Fund Reg (G)</a:t>
                      </a:r>
                    </a:p>
                  </a:txBody>
                  <a:tcPr>
                    <a:solidFill>
                      <a:srgbClr val="D5E3CF"/>
                    </a:solidFill>
                  </a:tcPr>
                </a:tc>
                <a:tc>
                  <a:txBody>
                    <a:bodyPr anchorCtr="0"/>
                    <a:lstStyle/>
                    <a:p>
                      <a:pPr algn="r"/>
                      <a:r>
                        <a:rPr sz="1800" dirty="1">
                          <a:solidFill>
                            <a:srgbClr val="000000"/>
                          </a:solidFill>
                        </a:rPr>
                        <a:t>₹ 22,000</a:t>
                      </a:r>
                    </a:p>
                  </a:txBody>
                  <a:tcPr>
                    <a:solidFill>
                      <a:srgbClr val="D5E3CF"/>
                    </a:solidFill>
                  </a:tcPr>
                </a:tc>
              </a:tr>
              <a:tr h="127000">
                <a:tc>
                  <a:txBody>
                    <a:bodyPr tIns="0" bIns="0" anchorCtr="0"/>
                    <a:lstStyle/>
                    <a:p>
                      <a:pPr algn="l"/>
                      <a:r>
                        <a:rPr sz="1800" dirty="1">
                          <a:solidFill>
                            <a:srgbClr val="000000"/>
                          </a:solidFill>
                        </a:rPr>
                        <a:t>Invesco India Mid Cap Fund (G)</a:t>
                      </a:r>
                    </a:p>
                  </a:txBody>
                  <a:tcPr>
                    <a:solidFill>
                      <a:srgbClr val="D5E3CF"/>
                    </a:solidFill>
                  </a:tcPr>
                </a:tc>
                <a:tc>
                  <a:txBody>
                    <a:bodyPr anchorCtr="0"/>
                    <a:lstStyle/>
                    <a:p>
                      <a:pPr algn="r"/>
                      <a:r>
                        <a:rPr sz="1800" dirty="1">
                          <a:solidFill>
                            <a:srgbClr val="000000"/>
                          </a:solidFill>
                        </a:rPr>
                        <a:t>₹ 22,000</a:t>
                      </a:r>
                    </a:p>
                  </a:txBody>
                  <a:tcPr>
                    <a:solidFill>
                      <a:srgbClr val="D5E3CF"/>
                    </a:solidFill>
                  </a:tcPr>
                </a:tc>
              </a:tr>
              <a:tr h="127000">
                <a:tc>
                  <a:txBody>
                    <a:bodyPr tIns="0" bIns="0" anchorCtr="0"/>
                    <a:lstStyle/>
                    <a:p>
                      <a:pPr algn="ctr"/>
                      <a:r>
                        <a:rPr sz="2000" dirty="1">
                          <a:solidFill>
                            <a:srgbClr val="000000"/>
                          </a:solidFill>
                        </a:rPr>
                        <a:t>CHINTAN AMRUT RATHOD</a:t>
                      </a:r>
                    </a:p>
                  </a:txBody>
                  <a:tcPr>
                    <a:solidFill>
                      <a:srgbClr val="D5E3CF"/>
                    </a:solidFill>
                  </a:tcPr>
                </a:tc>
                <a:tc>
                  <a:txBody>
                    <a:bodyPr anchorCtr="0"/>
                    <a:lstStyle/>
                    <a:p>
                      <a:pPr algn="ctr"/>
                      <a:r>
                        <a:rPr sz="2000" dirty="1">
                          <a:solidFill>
                            <a:srgbClr val="000000"/>
                          </a:solidFill>
                        </a:rPr>
                        <a:t>₹ 15,000</a:t>
                      </a:r>
                    </a:p>
                  </a:txBody>
                  <a:tcPr>
                    <a:solidFill>
                      <a:srgbClr val="D5E3CF"/>
                    </a:solidFill>
                  </a:tcPr>
                </a:tc>
              </a:tr>
              <a:tr h="127000">
                <a:tc>
                  <a:txBody>
                    <a:bodyPr tIns="0" bIns="0" anchorCtr="0"/>
                    <a:lstStyle/>
                    <a:p>
                      <a:pPr algn="l"/>
                      <a:r>
                        <a:rPr sz="1800" dirty="1">
                          <a:solidFill>
                            <a:srgbClr val="000000"/>
                          </a:solidFill>
                        </a:rPr>
                        <a:t>Axis Midcap Fund (G)</a:t>
                      </a:r>
                    </a:p>
                  </a:txBody>
                  <a:tcPr>
                    <a:solidFill>
                      <a:srgbClr val="D5E3CF"/>
                    </a:solidFill>
                  </a:tcPr>
                </a:tc>
                <a:tc>
                  <a:txBody>
                    <a:bodyPr anchorCtr="0"/>
                    <a:lstStyle/>
                    <a:p>
                      <a:pPr algn="r"/>
                      <a:r>
                        <a:rPr sz="1800" dirty="1">
                          <a:solidFill>
                            <a:srgbClr val="000000"/>
                          </a:solidFill>
                        </a:rPr>
                        <a:t>₹ 3,500</a:t>
                      </a:r>
                    </a:p>
                  </a:txBody>
                  <a:tcPr>
                    <a:solidFill>
                      <a:srgbClr val="D5E3CF"/>
                    </a:solidFill>
                  </a:tcPr>
                </a:tc>
              </a:tr>
              <a:tr h="127000">
                <a:tc>
                  <a:txBody>
                    <a:bodyPr tIns="0" bIns="0" anchorCtr="0"/>
                    <a:lstStyle/>
                    <a:p>
                      <a:pPr algn="l"/>
                      <a:r>
                        <a:rPr sz="1800" dirty="1">
                          <a:solidFill>
                            <a:srgbClr val="000000"/>
                          </a:solidFill>
                        </a:rPr>
                        <a:t>Bandhan ELSS Tax saver Fund Reg (G)</a:t>
                      </a:r>
                    </a:p>
                  </a:txBody>
                  <a:tcPr>
                    <a:solidFill>
                      <a:srgbClr val="D5E3CF"/>
                    </a:solidFill>
                  </a:tcPr>
                </a:tc>
                <a:tc>
                  <a:txBody>
                    <a:bodyPr anchorCtr="0"/>
                    <a:lstStyle/>
                    <a:p>
                      <a:pPr algn="r"/>
                      <a:r>
                        <a:rPr sz="1800" dirty="1">
                          <a:solidFill>
                            <a:srgbClr val="000000"/>
                          </a:solidFill>
                        </a:rPr>
                        <a:t>₹ 8,000</a:t>
                      </a:r>
                    </a:p>
                  </a:txBody>
                  <a:tcPr>
                    <a:solidFill>
                      <a:srgbClr val="D5E3CF"/>
                    </a:solidFill>
                  </a:tcPr>
                </a:tc>
              </a:tr>
              <a:tr h="127000">
                <a:tc>
                  <a:txBody>
                    <a:bodyPr tIns="0" bIns="0" anchorCtr="0"/>
                    <a:lstStyle/>
                    <a:p>
                      <a:pPr algn="l"/>
                      <a:r>
                        <a:rPr sz="1800" dirty="1">
                          <a:solidFill>
                            <a:srgbClr val="000000"/>
                          </a:solidFill>
                        </a:rPr>
                        <a:t>Kotak Equity Opportunities Fund (G)</a:t>
                      </a:r>
                    </a:p>
                  </a:txBody>
                  <a:tcPr>
                    <a:solidFill>
                      <a:srgbClr val="D5E3CF"/>
                    </a:solidFill>
                  </a:tcPr>
                </a:tc>
                <a:tc>
                  <a:txBody>
                    <a:bodyPr anchorCtr="0"/>
                    <a:lstStyle/>
                    <a:p>
                      <a:pPr algn="r"/>
                      <a:r>
                        <a:rPr sz="1800" dirty="1">
                          <a:solidFill>
                            <a:srgbClr val="000000"/>
                          </a:solidFill>
                        </a:rPr>
                        <a:t>₹ 3,500</a:t>
                      </a:r>
                    </a:p>
                  </a:txBody>
                  <a:tcPr>
                    <a:solidFill>
                      <a:srgbClr val="D5E3CF"/>
                    </a:solidFill>
                  </a:tcPr>
                </a:tc>
              </a:tr>
              <a:tr h="127000">
                <a:tc>
                  <a:txBody>
                    <a:bodyPr tIns="0" bIns="0" anchorCtr="0"/>
                    <a:lstStyle/>
                    <a:p>
                      <a:pPr algn="ctr"/>
                      <a:r>
                        <a:rPr sz="2000" dirty="1">
                          <a:solidFill>
                            <a:srgbClr val="000000"/>
                          </a:solidFill>
                        </a:rPr>
                        <a:t>PUSHPA AMRUT RATHOD</a:t>
                      </a:r>
                    </a:p>
                  </a:txBody>
                  <a:tcPr>
                    <a:solidFill>
                      <a:srgbClr val="D5E3CF"/>
                    </a:solidFill>
                  </a:tcPr>
                </a:tc>
                <a:tc>
                  <a:txBody>
                    <a:bodyPr anchorCtr="0"/>
                    <a:lstStyle/>
                    <a:p>
                      <a:pPr algn="ctr"/>
                      <a:r>
                        <a:rPr sz="2000" dirty="1">
                          <a:solidFill>
                            <a:srgbClr val="000000"/>
                          </a:solidFill>
                        </a:rPr>
                        <a:t>₹ 44,000</a:t>
                      </a:r>
                    </a:p>
                  </a:txBody>
                  <a:tcPr>
                    <a:solidFill>
                      <a:srgbClr val="D5E3CF"/>
                    </a:solidFill>
                  </a:tcPr>
                </a:tc>
              </a:tr>
              <a:tr h="127000">
                <a:tc>
                  <a:txBody>
                    <a:bodyPr tIns="0" bIns="0" anchorCtr="0"/>
                    <a:lstStyle/>
                    <a:p>
                      <a:pPr algn="l"/>
                      <a:r>
                        <a:rPr sz="1800" dirty="1">
                          <a:solidFill>
                            <a:srgbClr val="000000"/>
                          </a:solidFill>
                        </a:rPr>
                        <a:t>Bandhan Small Cap Fund Reg (G)</a:t>
                      </a:r>
                    </a:p>
                  </a:txBody>
                  <a:tcPr>
                    <a:solidFill>
                      <a:srgbClr val="D5E3CF"/>
                    </a:solidFill>
                  </a:tcPr>
                </a:tc>
                <a:tc>
                  <a:txBody>
                    <a:bodyPr anchorCtr="0"/>
                    <a:lstStyle/>
                    <a:p>
                      <a:pPr algn="r"/>
                      <a:r>
                        <a:rPr sz="1800" dirty="1">
                          <a:solidFill>
                            <a:srgbClr val="000000"/>
                          </a:solidFill>
                        </a:rPr>
                        <a:t>₹ 22,000</a:t>
                      </a:r>
                    </a:p>
                  </a:txBody>
                  <a:tcPr>
                    <a:solidFill>
                      <a:srgbClr val="D5E3CF"/>
                    </a:solidFill>
                  </a:tcPr>
                </a:tc>
              </a:tr>
              <a:tr h="127000">
                <a:tc>
                  <a:txBody>
                    <a:bodyPr tIns="0" bIns="0" anchorCtr="0"/>
                    <a:lstStyle/>
                    <a:p>
                      <a:pPr algn="l"/>
                      <a:r>
                        <a:rPr sz="1800" dirty="1">
                          <a:solidFill>
                            <a:srgbClr val="000000"/>
                          </a:solidFill>
                        </a:rPr>
                        <a:t>Nippon India Multi Cap Fund (G)</a:t>
                      </a:r>
                    </a:p>
                  </a:txBody>
                  <a:tcPr>
                    <a:solidFill>
                      <a:srgbClr val="D5E3CF"/>
                    </a:solidFill>
                  </a:tcPr>
                </a:tc>
                <a:tc>
                  <a:txBody>
                    <a:bodyPr anchorCtr="0"/>
                    <a:lstStyle/>
                    <a:p>
                      <a:pPr algn="r"/>
                      <a:r>
                        <a:rPr sz="1800" dirty="1">
                          <a:solidFill>
                            <a:srgbClr val="000000"/>
                          </a:solidFill>
                        </a:rPr>
                        <a:t>₹ 22,000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1,03,000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326136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Invesco India Mid Cap Fund (G)</a:t>
                      </a:r>
                    </a:p>
                  </a:txBody>
                  <a:tcPr>
                    <a:solidFill>
                      <a:srgbClr val="D5E3CF"/>
                    </a:solidFill>
                  </a:tcPr>
                </a:tc>
                <a:tc>
                  <a:txBody>
                    <a:bodyPr anchorCtr="0"/>
                    <a:lstStyle/>
                    <a:p>
                      <a:pPr algn="r"/>
                      <a:r>
                        <a:rPr sz="1600" dirty="1">
                          <a:solidFill>
                            <a:srgbClr val="000000"/>
                          </a:solidFill>
                          <a:latin typeface="Arial"/>
                        </a:rPr>
                        <a:t>2,20,000</a:t>
                      </a:r>
                    </a:p>
                  </a:txBody>
                  <a:tcPr>
                    <a:solidFill>
                      <a:srgbClr val="D5E3CF"/>
                    </a:solidFill>
                  </a:tcPr>
                </a:tc>
                <a:tc>
                  <a:txBody>
                    <a:bodyPr anchorCtr="0"/>
                    <a:lstStyle/>
                    <a:p>
                      <a:pPr algn="r"/>
                      <a:r>
                        <a:rPr sz="1600" dirty="1">
                          <a:solidFill>
                            <a:srgbClr val="000000"/>
                          </a:solidFill>
                          <a:latin typeface="Arial"/>
                        </a:rPr>
                        <a:t>2,14,204</a:t>
                      </a:r>
                    </a:p>
                  </a:txBody>
                  <a:tcPr>
                    <a:solidFill>
                      <a:srgbClr val="D5E3CF"/>
                    </a:solidFill>
                  </a:tcPr>
                </a:tc>
                <a:tc>
                  <a:txBody>
                    <a:bodyPr anchorCtr="0"/>
                    <a:lstStyle/>
                    <a:p>
                      <a:pPr algn="r"/>
                      <a:r>
                        <a:rPr sz="1600" dirty="1">
                          <a:solidFill>
                            <a:srgbClr val="000000"/>
                          </a:solidFill>
                          <a:latin typeface="Arial"/>
                        </a:rPr>
                        <a:t>-6.42</a:t>
                      </a:r>
                    </a:p>
                  </a:txBody>
                  <a:tcPr>
                    <a:solidFill>
                      <a:srgbClr val="D5E3CF"/>
                    </a:solidFill>
                  </a:tcPr>
                </a:tc>
                <a:tc>
                  <a:txBody>
                    <a:bodyPr anchorCtr="0"/>
                    <a:lstStyle/>
                    <a:p>
                      <a:pPr algn="r"/>
                      <a:r>
                        <a:rPr sz="1600" dirty="1">
                          <a:solidFill>
                            <a:srgbClr val="000000"/>
                          </a:solidFill>
                          <a:latin typeface="Arial"/>
                        </a:rPr>
                        <a:t>14.11</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HDFC Large And Mid Cap Fund Reg (G)</a:t>
                      </a:r>
                    </a:p>
                  </a:txBody>
                  <a:tcPr>
                    <a:solidFill>
                      <a:srgbClr val="D5E3CF"/>
                    </a:solidFill>
                  </a:tcPr>
                </a:tc>
                <a:tc>
                  <a:txBody>
                    <a:bodyPr anchorCtr="0"/>
                    <a:lstStyle/>
                    <a:p>
                      <a:pPr algn="r"/>
                      <a:r>
                        <a:rPr sz="1600" dirty="1">
                          <a:solidFill>
                            <a:srgbClr val="000000"/>
                          </a:solidFill>
                          <a:latin typeface="Arial"/>
                        </a:rPr>
                        <a:t>2,20,001</a:t>
                      </a:r>
                    </a:p>
                  </a:txBody>
                  <a:tcPr>
                    <a:solidFill>
                      <a:srgbClr val="D5E3CF"/>
                    </a:solidFill>
                  </a:tcPr>
                </a:tc>
                <a:tc>
                  <a:txBody>
                    <a:bodyPr anchorCtr="0"/>
                    <a:lstStyle/>
                    <a:p>
                      <a:pPr algn="r"/>
                      <a:r>
                        <a:rPr sz="1600" dirty="1">
                          <a:solidFill>
                            <a:srgbClr val="000000"/>
                          </a:solidFill>
                          <a:latin typeface="Arial"/>
                        </a:rPr>
                        <a:t>2,04,511</a:t>
                      </a:r>
                    </a:p>
                  </a:txBody>
                  <a:tcPr>
                    <a:solidFill>
                      <a:srgbClr val="D5E3CF"/>
                    </a:solidFill>
                  </a:tcPr>
                </a:tc>
                <a:tc>
                  <a:txBody>
                    <a:bodyPr anchorCtr="0"/>
                    <a:lstStyle/>
                    <a:p>
                      <a:pPr algn="r"/>
                      <a:r>
                        <a:rPr sz="1600" dirty="1">
                          <a:solidFill>
                            <a:srgbClr val="000000"/>
                          </a:solidFill>
                          <a:latin typeface="Arial"/>
                        </a:rPr>
                        <a:t>-17.04</a:t>
                      </a:r>
                    </a:p>
                  </a:txBody>
                  <a:tcPr>
                    <a:solidFill>
                      <a:srgbClr val="D5E3CF"/>
                    </a:solidFill>
                  </a:tcPr>
                </a:tc>
                <a:tc>
                  <a:txBody>
                    <a:bodyPr anchorCtr="0"/>
                    <a:lstStyle/>
                    <a:p>
                      <a:pPr algn="r"/>
                      <a:r>
                        <a:rPr sz="1600" dirty="1">
                          <a:solidFill>
                            <a:srgbClr val="000000"/>
                          </a:solidFill>
                          <a:latin typeface="Arial"/>
                        </a:rPr>
                        <a:t>14.11</a:t>
                      </a:r>
                    </a:p>
                  </a:txBody>
                  <a:tcPr>
                    <a:solidFill>
                      <a:srgbClr val="D5E3CF"/>
                    </a:solidFill>
                  </a:tcPr>
                </a:tc>
              </a:tr>
              <a:tr h="317500">
                <a:tc>
                  <a:txBody>
                    <a:bodyPr anchorCtr="0"/>
                    <a:lstStyle/>
                    <a:p>
                      <a:pPr algn="r"/>
                      <a:r>
                        <a:rPr sz="1600" dirty="1">
                          <a:solidFill>
                            <a:srgbClr val="000000"/>
                          </a:solidFill>
                          <a:latin typeface="Arial"/>
                        </a:rPr>
                        <a:t>3</a:t>
                      </a:r>
                    </a:p>
                  </a:txBody>
                  <a:tcPr>
                    <a:solidFill>
                      <a:srgbClr val="D5E3CF"/>
                    </a:solidFill>
                  </a:tcPr>
                </a:tc>
                <a:tc>
                  <a:txBody>
                    <a:bodyPr anchorCtr="0"/>
                    <a:lstStyle/>
                    <a:p>
                      <a:pPr algn="l"/>
                      <a:r>
                        <a:rPr sz="1600" dirty="1">
                          <a:solidFill>
                            <a:srgbClr val="000000"/>
                          </a:solidFill>
                          <a:latin typeface="Arial"/>
                        </a:rPr>
                        <a:t>Mirae Asset ELSS Tax Saver Fund Reg (G)</a:t>
                      </a:r>
                    </a:p>
                  </a:txBody>
                  <a:tcPr>
                    <a:solidFill>
                      <a:srgbClr val="D5E3CF"/>
                    </a:solidFill>
                  </a:tcPr>
                </a:tc>
                <a:tc>
                  <a:txBody>
                    <a:bodyPr anchorCtr="0"/>
                    <a:lstStyle/>
                    <a:p>
                      <a:pPr algn="r"/>
                      <a:r>
                        <a:rPr sz="1600" dirty="1">
                          <a:solidFill>
                            <a:srgbClr val="000000"/>
                          </a:solidFill>
                          <a:latin typeface="Arial"/>
                        </a:rPr>
                        <a:t>2,57,000</a:t>
                      </a:r>
                    </a:p>
                  </a:txBody>
                  <a:tcPr>
                    <a:solidFill>
                      <a:srgbClr val="D5E3CF"/>
                    </a:solidFill>
                  </a:tcPr>
                </a:tc>
                <a:tc>
                  <a:txBody>
                    <a:bodyPr anchorCtr="0"/>
                    <a:lstStyle/>
                    <a:p>
                      <a:pPr algn="r"/>
                      <a:r>
                        <a:rPr sz="1600" dirty="1">
                          <a:solidFill>
                            <a:srgbClr val="000000"/>
                          </a:solidFill>
                          <a:latin typeface="Arial"/>
                        </a:rPr>
                        <a:t>4,70,064</a:t>
                      </a:r>
                    </a:p>
                  </a:txBody>
                  <a:tcPr>
                    <a:solidFill>
                      <a:srgbClr val="D5E3CF"/>
                    </a:solidFill>
                  </a:tcPr>
                </a:tc>
                <a:tc>
                  <a:txBody>
                    <a:bodyPr anchorCtr="0"/>
                    <a:lstStyle/>
                    <a:p>
                      <a:pPr algn="r"/>
                      <a:r>
                        <a:rPr sz="1600" dirty="1">
                          <a:solidFill>
                            <a:srgbClr val="000000"/>
                          </a:solidFill>
                          <a:latin typeface="Arial"/>
                        </a:rPr>
                        <a:t>17.91</a:t>
                      </a:r>
                    </a:p>
                  </a:txBody>
                  <a:tcPr>
                    <a:solidFill>
                      <a:srgbClr val="D5E3CF"/>
                    </a:solidFill>
                  </a:tcPr>
                </a:tc>
                <a:tc>
                  <a:txBody>
                    <a:bodyPr anchorCtr="0"/>
                    <a:lstStyle/>
                    <a:p>
                      <a:pPr algn="r"/>
                      <a:r>
                        <a:rPr sz="1600" dirty="1">
                          <a:solidFill>
                            <a:srgbClr val="000000"/>
                          </a:solidFill>
                          <a:latin typeface="Arial"/>
                        </a:rPr>
                        <a:t>16.48</a:t>
                      </a:r>
                    </a:p>
                  </a:txBody>
                  <a:tcPr>
                    <a:solidFill>
                      <a:srgbClr val="D5E3CF"/>
                    </a:solidFill>
                  </a:tcPr>
                </a:tc>
              </a:tr>
              <a:tr h="317500">
                <a:tc>
                  <a:txBody>
                    <a:bodyPr anchorCtr="0"/>
                    <a:lstStyle/>
                    <a:p>
                      <a:pPr algn="r"/>
                      <a:r>
                        <a:rPr sz="1600" dirty="1">
                          <a:solidFill>
                            <a:srgbClr val="000000"/>
                          </a:solidFill>
                          <a:latin typeface="Arial"/>
                        </a:rPr>
                        <a:t>4</a:t>
                      </a:r>
                    </a:p>
                  </a:txBody>
                  <a:tcPr>
                    <a:solidFill>
                      <a:srgbClr val="D5E3CF"/>
                    </a:solidFill>
                  </a:tcPr>
                </a:tc>
                <a:tc>
                  <a:txBody>
                    <a:bodyPr anchorCtr="0"/>
                    <a:lstStyle/>
                    <a:p>
                      <a:pPr algn="l"/>
                      <a:r>
                        <a:rPr sz="1600" dirty="1">
                          <a:solidFill>
                            <a:srgbClr val="000000"/>
                          </a:solidFill>
                          <a:latin typeface="Arial"/>
                        </a:rPr>
                        <a:t>Bandhan ELSS Tax saver Fund Reg (G)</a:t>
                      </a:r>
                    </a:p>
                  </a:txBody>
                  <a:tcPr>
                    <a:solidFill>
                      <a:srgbClr val="D5E3CF"/>
                    </a:solidFill>
                  </a:tcPr>
                </a:tc>
                <a:tc>
                  <a:txBody>
                    <a:bodyPr anchorCtr="0"/>
                    <a:lstStyle/>
                    <a:p>
                      <a:pPr algn="r"/>
                      <a:r>
                        <a:rPr sz="1600" dirty="1">
                          <a:solidFill>
                            <a:srgbClr val="000000"/>
                          </a:solidFill>
                          <a:latin typeface="Arial"/>
                        </a:rPr>
                        <a:t>72,000</a:t>
                      </a:r>
                    </a:p>
                  </a:txBody>
                  <a:tcPr>
                    <a:solidFill>
                      <a:srgbClr val="D5E3CF"/>
                    </a:solidFill>
                  </a:tcPr>
                </a:tc>
                <a:tc>
                  <a:txBody>
                    <a:bodyPr anchorCtr="0"/>
                    <a:lstStyle/>
                    <a:p>
                      <a:pPr algn="r"/>
                      <a:r>
                        <a:rPr sz="1600" dirty="1">
                          <a:solidFill>
                            <a:srgbClr val="000000"/>
                          </a:solidFill>
                          <a:latin typeface="Arial"/>
                        </a:rPr>
                        <a:t>66,461</a:t>
                      </a:r>
                    </a:p>
                  </a:txBody>
                  <a:tcPr>
                    <a:solidFill>
                      <a:srgbClr val="D5E3CF"/>
                    </a:solidFill>
                  </a:tcPr>
                </a:tc>
                <a:tc>
                  <a:txBody>
                    <a:bodyPr anchorCtr="0"/>
                    <a:lstStyle/>
                    <a:p>
                      <a:pPr algn="r"/>
                      <a:r>
                        <a:rPr sz="1600" dirty="1">
                          <a:solidFill>
                            <a:srgbClr val="000000"/>
                          </a:solidFill>
                          <a:latin typeface="Arial"/>
                        </a:rPr>
                        <a:t>-20.04</a:t>
                      </a:r>
                    </a:p>
                  </a:txBody>
                  <a:tcPr>
                    <a:solidFill>
                      <a:srgbClr val="D5E3CF"/>
                    </a:solidFill>
                  </a:tcPr>
                </a:tc>
                <a:tc>
                  <a:txBody>
                    <a:bodyPr anchorCtr="0"/>
                    <a:lstStyle/>
                    <a:p>
                      <a:pPr algn="r"/>
                      <a:r>
                        <a:rPr sz="1600" dirty="1">
                          <a:solidFill>
                            <a:srgbClr val="000000"/>
                          </a:solidFill>
                          <a:latin typeface="Arial"/>
                        </a:rPr>
                        <a:t>4.62</a:t>
                      </a:r>
                    </a:p>
                  </a:txBody>
                  <a:tcPr>
                    <a:solidFill>
                      <a:srgbClr val="D5E3CF"/>
                    </a:solidFill>
                  </a:tcPr>
                </a:tc>
              </a:tr>
              <a:tr h="317500">
                <a:tc>
                  <a:txBody>
                    <a:bodyPr anchorCtr="0"/>
                    <a:lstStyle/>
                    <a:p>
                      <a:pPr algn="r"/>
                      <a:r>
                        <a:rPr sz="1600" dirty="1">
                          <a:solidFill>
                            <a:srgbClr val="000000"/>
                          </a:solidFill>
                          <a:latin typeface="Arial"/>
                        </a:rPr>
                        <a:t>5</a:t>
                      </a:r>
                    </a:p>
                  </a:txBody>
                  <a:tcPr>
                    <a:solidFill>
                      <a:srgbClr val="D5E3CF"/>
                    </a:solidFill>
                  </a:tcPr>
                </a:tc>
                <a:tc>
                  <a:txBody>
                    <a:bodyPr anchorCtr="0"/>
                    <a:lstStyle/>
                    <a:p>
                      <a:pPr algn="l"/>
                      <a:r>
                        <a:rPr sz="1600" dirty="1">
                          <a:solidFill>
                            <a:srgbClr val="000000"/>
                          </a:solidFill>
                          <a:latin typeface="Arial"/>
                        </a:rPr>
                        <a:t>Kotak Equity Opportunities Fund (G)</a:t>
                      </a:r>
                    </a:p>
                  </a:txBody>
                  <a:tcPr>
                    <a:solidFill>
                      <a:srgbClr val="D5E3CF"/>
                    </a:solidFill>
                  </a:tcPr>
                </a:tc>
                <a:tc>
                  <a:txBody>
                    <a:bodyPr anchorCtr="0"/>
                    <a:lstStyle/>
                    <a:p>
                      <a:pPr algn="r"/>
                      <a:r>
                        <a:rPr sz="1600" dirty="1">
                          <a:solidFill>
                            <a:srgbClr val="000000"/>
                          </a:solidFill>
                          <a:latin typeface="Arial"/>
                        </a:rPr>
                        <a:t>1,75,001</a:t>
                      </a:r>
                    </a:p>
                  </a:txBody>
                  <a:tcPr>
                    <a:solidFill>
                      <a:srgbClr val="D5E3CF"/>
                    </a:solidFill>
                  </a:tcPr>
                </a:tc>
                <a:tc>
                  <a:txBody>
                    <a:bodyPr anchorCtr="0"/>
                    <a:lstStyle/>
                    <a:p>
                      <a:pPr algn="r"/>
                      <a:r>
                        <a:rPr sz="1600" dirty="1">
                          <a:solidFill>
                            <a:srgbClr val="000000"/>
                          </a:solidFill>
                          <a:latin typeface="Arial"/>
                        </a:rPr>
                        <a:t>2,46,498</a:t>
                      </a:r>
                    </a:p>
                  </a:txBody>
                  <a:tcPr>
                    <a:solidFill>
                      <a:srgbClr val="D5E3CF"/>
                    </a:solidFill>
                  </a:tcPr>
                </a:tc>
                <a:tc>
                  <a:txBody>
                    <a:bodyPr anchorCtr="0"/>
                    <a:lstStyle/>
                    <a:p>
                      <a:pPr algn="r"/>
                      <a:r>
                        <a:rPr sz="1600" dirty="1">
                          <a:solidFill>
                            <a:srgbClr val="000000"/>
                          </a:solidFill>
                          <a:latin typeface="Arial"/>
                        </a:rPr>
                        <a:t>17.59</a:t>
                      </a:r>
                    </a:p>
                  </a:txBody>
                  <a:tcPr>
                    <a:solidFill>
                      <a:srgbClr val="D5E3CF"/>
                    </a:solidFill>
                  </a:tcPr>
                </a:tc>
                <a:tc>
                  <a:txBody>
                    <a:bodyPr anchorCtr="0"/>
                    <a:lstStyle/>
                    <a:p>
                      <a:pPr algn="r"/>
                      <a:r>
                        <a:rPr sz="1600" dirty="1">
                          <a:solidFill>
                            <a:srgbClr val="000000"/>
                          </a:solidFill>
                          <a:latin typeface="Arial"/>
                        </a:rPr>
                        <a:t>11.23</a:t>
                      </a:r>
                    </a:p>
                  </a:txBody>
                  <a:tcPr>
                    <a:solidFill>
                      <a:srgbClr val="D5E3CF"/>
                    </a:solidFill>
                  </a:tcPr>
                </a:tc>
              </a:tr>
              <a:tr h="317500">
                <a:tc>
                  <a:txBody>
                    <a:bodyPr anchorCtr="0"/>
                    <a:lstStyle/>
                    <a:p>
                      <a:pPr algn="r"/>
                      <a:r>
                        <a:rPr sz="1600" dirty="1">
                          <a:solidFill>
                            <a:srgbClr val="000000"/>
                          </a:solidFill>
                          <a:latin typeface="Arial"/>
                        </a:rPr>
                        <a:t>6</a:t>
                      </a:r>
                    </a:p>
                  </a:txBody>
                  <a:tcPr>
                    <a:solidFill>
                      <a:srgbClr val="D5E3CF"/>
                    </a:solidFill>
                  </a:tcPr>
                </a:tc>
                <a:tc>
                  <a:txBody>
                    <a:bodyPr anchorCtr="0"/>
                    <a:lstStyle/>
                    <a:p>
                      <a:pPr algn="l"/>
                      <a:r>
                        <a:rPr sz="1600" dirty="1">
                          <a:solidFill>
                            <a:srgbClr val="000000"/>
                          </a:solidFill>
                          <a:latin typeface="Arial"/>
                        </a:rPr>
                        <a:t>Nippon India Multi Cap Fund (G)</a:t>
                      </a:r>
                    </a:p>
                  </a:txBody>
                  <a:tcPr>
                    <a:solidFill>
                      <a:srgbClr val="D5E3CF"/>
                    </a:solidFill>
                  </a:tcPr>
                </a:tc>
                <a:tc>
                  <a:txBody>
                    <a:bodyPr anchorCtr="0"/>
                    <a:lstStyle/>
                    <a:p>
                      <a:pPr algn="r"/>
                      <a:r>
                        <a:rPr sz="1600" dirty="1">
                          <a:solidFill>
                            <a:srgbClr val="000000"/>
                          </a:solidFill>
                          <a:latin typeface="Arial"/>
                        </a:rPr>
                        <a:t>2,20,000</a:t>
                      </a:r>
                    </a:p>
                  </a:txBody>
                  <a:tcPr>
                    <a:solidFill>
                      <a:srgbClr val="D5E3CF"/>
                    </a:solidFill>
                  </a:tcPr>
                </a:tc>
                <a:tc>
                  <a:txBody>
                    <a:bodyPr anchorCtr="0"/>
                    <a:lstStyle/>
                    <a:p>
                      <a:pPr algn="r"/>
                      <a:r>
                        <a:rPr sz="1600" dirty="1">
                          <a:solidFill>
                            <a:srgbClr val="000000"/>
                          </a:solidFill>
                          <a:latin typeface="Arial"/>
                        </a:rPr>
                        <a:t>2,01,221</a:t>
                      </a:r>
                    </a:p>
                  </a:txBody>
                  <a:tcPr>
                    <a:solidFill>
                      <a:srgbClr val="D5E3CF"/>
                    </a:solidFill>
                  </a:tcPr>
                </a:tc>
                <a:tc>
                  <a:txBody>
                    <a:bodyPr anchorCtr="0"/>
                    <a:lstStyle/>
                    <a:p>
                      <a:pPr algn="r"/>
                      <a:r>
                        <a:rPr sz="1600" dirty="1">
                          <a:solidFill>
                            <a:srgbClr val="000000"/>
                          </a:solidFill>
                          <a:latin typeface="Arial"/>
                        </a:rPr>
                        <a:t>-22.63</a:t>
                      </a:r>
                    </a:p>
                  </a:txBody>
                  <a:tcPr>
                    <a:solidFill>
                      <a:srgbClr val="D5E3CF"/>
                    </a:solidFill>
                  </a:tcPr>
                </a:tc>
                <a:tc>
                  <a:txBody>
                    <a:bodyPr anchorCtr="0"/>
                    <a:lstStyle/>
                    <a:p>
                      <a:pPr algn="r"/>
                      <a:r>
                        <a:rPr sz="1600" dirty="1">
                          <a:solidFill>
                            <a:srgbClr val="000000"/>
                          </a:solidFill>
                          <a:latin typeface="Arial"/>
                        </a:rPr>
                        <a:t>14.11</a:t>
                      </a:r>
                    </a:p>
                  </a:txBody>
                  <a:tcPr>
                    <a:solidFill>
                      <a:srgbClr val="D5E3CF"/>
                    </a:solidFill>
                  </a:tcPr>
                </a:tc>
              </a:tr>
              <a:tr h="317500">
                <a:tc>
                  <a:txBody>
                    <a:bodyPr anchorCtr="0"/>
                    <a:lstStyle/>
                    <a:p>
                      <a:pPr algn="r"/>
                      <a:r>
                        <a:rPr sz="1600" dirty="1">
                          <a:solidFill>
                            <a:srgbClr val="000000"/>
                          </a:solidFill>
                        </a:rPr>
                        <a:t>7</a:t>
                      </a:r>
                    </a:p>
                  </a:txBody>
                  <a:tcPr>
                    <a:solidFill>
                      <a:srgbClr val="D5E3CF"/>
                    </a:solidFill>
                  </a:tcPr>
                </a:tc>
                <a:tc>
                  <a:txBody>
                    <a:bodyPr anchorCtr="0"/>
                    <a:lstStyle/>
                    <a:p>
                      <a:pPr algn="l"/>
                      <a:r>
                        <a:rPr sz="1600" dirty="1">
                          <a:solidFill>
                            <a:srgbClr val="000000"/>
                          </a:solidFill>
                        </a:rPr>
                        <a:t>Bandhan Small Cap Fund Reg (G)</a:t>
                      </a:r>
                    </a:p>
                  </a:txBody>
                  <a:tcPr>
                    <a:solidFill>
                      <a:srgbClr val="D5E3CF"/>
                    </a:solidFill>
                  </a:tcPr>
                </a:tc>
                <a:tc>
                  <a:txBody>
                    <a:bodyPr anchorCtr="0"/>
                    <a:lstStyle/>
                    <a:p>
                      <a:pPr algn="r"/>
                      <a:r>
                        <a:rPr sz="1600" dirty="1">
                          <a:solidFill>
                            <a:srgbClr val="000000"/>
                          </a:solidFill>
                        </a:rPr>
                        <a:t>2,20,000</a:t>
                      </a:r>
                    </a:p>
                  </a:txBody>
                  <a:tcPr>
                    <a:solidFill>
                      <a:srgbClr val="D5E3CF"/>
                    </a:solidFill>
                  </a:tcPr>
                </a:tc>
                <a:tc>
                  <a:txBody>
                    <a:bodyPr anchorCtr="0"/>
                    <a:lstStyle/>
                    <a:p>
                      <a:pPr algn="r"/>
                      <a:r>
                        <a:rPr sz="1600" dirty="1">
                          <a:solidFill>
                            <a:srgbClr val="000000"/>
                          </a:solidFill>
                        </a:rPr>
                        <a:t>2,09,220</a:t>
                      </a:r>
                    </a:p>
                  </a:txBody>
                  <a:tcPr>
                    <a:solidFill>
                      <a:srgbClr val="D5E3CF"/>
                    </a:solidFill>
                  </a:tcPr>
                </a:tc>
                <a:tc>
                  <a:txBody>
                    <a:bodyPr anchorCtr="0"/>
                    <a:lstStyle/>
                    <a:p>
                      <a:pPr algn="r"/>
                      <a:r>
                        <a:rPr sz="1600" dirty="1">
                          <a:solidFill>
                            <a:srgbClr val="000000"/>
                          </a:solidFill>
                        </a:rPr>
                        <a:t>-13.07</a:t>
                      </a:r>
                    </a:p>
                  </a:txBody>
                  <a:tcPr>
                    <a:solidFill>
                      <a:srgbClr val="D5E3CF"/>
                    </a:solidFill>
                  </a:tcPr>
                </a:tc>
                <a:tc>
                  <a:txBody>
                    <a:bodyPr anchorCtr="0"/>
                    <a:lstStyle/>
                    <a:p>
                      <a:pPr algn="r"/>
                      <a:r>
                        <a:rPr sz="1600" dirty="1">
                          <a:solidFill>
                            <a:srgbClr val="000000"/>
                          </a:solidFill>
                        </a:rPr>
                        <a:t>14.11</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13,84,001.63</a:t>
                      </a:r>
                    </a:p>
                  </a:txBody>
                  <a:tcPr>
                    <a:solidFill>
                      <a:srgbClr val="70AD47"/>
                    </a:solidFill>
                  </a:tcPr>
                </a:tc>
                <a:tc>
                  <a:txBody>
                    <a:bodyPr anchorCtr="0"/>
                    <a:lstStyle/>
                    <a:p>
                      <a:pPr algn="r"/>
                      <a:r>
                        <a:rPr sz="1600" dirty="1">
                          <a:solidFill>
                            <a:srgbClr val="FFFFFF"/>
                          </a:solidFill>
                        </a:rPr>
                        <a:t>16,12,180.01</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88.77</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rPr>
                        <a:t>1</a:t>
                      </a:r>
                    </a:p>
                  </a:txBody>
                  <a:tcPr>
                    <a:solidFill>
                      <a:srgbClr val="FFE8CB"/>
                    </a:solidFill>
                  </a:tcPr>
                </a:tc>
                <a:tc>
                  <a:txBody>
                    <a:bodyPr anchorCtr="0"/>
                    <a:lstStyle/>
                    <a:p>
                      <a:pPr algn="l"/>
                      <a:r>
                        <a:rPr sz="1600" dirty="1">
                          <a:solidFill>
                            <a:srgbClr val="000000"/>
                          </a:solidFill>
                        </a:rPr>
                        <a:t>Axis Midcap Fund (G)</a:t>
                      </a:r>
                    </a:p>
                  </a:txBody>
                  <a:tcPr>
                    <a:solidFill>
                      <a:srgbClr val="FFE8CB"/>
                    </a:solidFill>
                  </a:tcPr>
                </a:tc>
                <a:tc>
                  <a:txBody>
                    <a:bodyPr anchorCtr="0"/>
                    <a:lstStyle/>
                    <a:p>
                      <a:pPr algn="r"/>
                      <a:r>
                        <a:rPr sz="1600" dirty="1">
                          <a:solidFill>
                            <a:srgbClr val="000000"/>
                          </a:solidFill>
                        </a:rPr>
                        <a:t>1,75,000</a:t>
                      </a:r>
                    </a:p>
                  </a:txBody>
                  <a:tcPr>
                    <a:solidFill>
                      <a:srgbClr val="FFE8CB"/>
                    </a:solidFill>
                  </a:tcPr>
                </a:tc>
                <a:tc>
                  <a:txBody>
                    <a:bodyPr anchorCtr="0"/>
                    <a:lstStyle/>
                    <a:p>
                      <a:pPr algn="r"/>
                      <a:r>
                        <a:rPr sz="1600" dirty="1">
                          <a:solidFill>
                            <a:srgbClr val="000000"/>
                          </a:solidFill>
                        </a:rPr>
                        <a:t>2,43,177</a:t>
                      </a:r>
                    </a:p>
                  </a:txBody>
                  <a:tcPr>
                    <a:solidFill>
                      <a:srgbClr val="FFE8CB"/>
                    </a:solidFill>
                  </a:tcPr>
                </a:tc>
                <a:tc>
                  <a:txBody>
                    <a:bodyPr anchorCtr="0"/>
                    <a:lstStyle/>
                    <a:p>
                      <a:pPr algn="r"/>
                      <a:r>
                        <a:rPr sz="1600" dirty="1">
                          <a:solidFill>
                            <a:srgbClr val="000000"/>
                          </a:solidFill>
                        </a:rPr>
                        <a:t>16.84</a:t>
                      </a:r>
                    </a:p>
                  </a:txBody>
                  <a:tcPr>
                    <a:solidFill>
                      <a:srgbClr val="FFE8CB"/>
                    </a:solidFill>
                  </a:tcPr>
                </a:tc>
                <a:tc>
                  <a:txBody>
                    <a:bodyPr anchorCtr="0"/>
                    <a:lstStyle/>
                    <a:p>
                      <a:pPr algn="r"/>
                      <a:r>
                        <a:rPr sz="1600" dirty="1">
                          <a:solidFill>
                            <a:srgbClr val="000000"/>
                          </a:solidFill>
                        </a:rPr>
                        <a:t>11.23</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1,75,000.41</a:t>
                      </a:r>
                    </a:p>
                  </a:txBody>
                  <a:tcPr>
                    <a:solidFill>
                      <a:srgbClr val="FFC000"/>
                    </a:solidFill>
                  </a:tcPr>
                </a:tc>
                <a:tc>
                  <a:txBody>
                    <a:bodyPr anchorCtr="0"/>
                    <a:lstStyle/>
                    <a:p>
                      <a:pPr algn="r"/>
                      <a:r>
                        <a:rPr sz="1600" dirty="1">
                          <a:solidFill>
                            <a:srgbClr val="FFFFFF"/>
                          </a:solidFill>
                        </a:rPr>
                        <a:t>2,43,177.29</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11.23</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281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5,07,504</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5,07,504</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1,14,000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1,14,000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1,14,000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1,14,000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8,33,144</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8,33,144</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2,11,640</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2,11,640</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37.27</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37.27</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8,33,144</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8,33,144</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10,24,001</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10,24,001</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10,24,001</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10,24,001</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18,55,356</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18,55,356</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-1,789</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-1,789</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-0.16</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-0.16</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15,59,002</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15,59,002</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15,59,002</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15,59,002</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18,55,356</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18,55,356</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2,96,354</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2,96,354</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12.56</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12.56</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(₹)15,59,002</a:t>
                      </a:r>
                    </a:p>
                  </a:txBody>
                  <a:tcPr anchor="ctr">
                    <a:solidFill>
                      <a:srgbClr val="D5E3CF"/>
                    </a:solidFill>
                  </a:tcPr>
                </a:tc>
                <a:tc>
                  <a:txBody>
                    <a:bodyPr anchorCtr="0"/>
                    <a:lstStyle/>
                    <a:p>
                      <a:pPr algn="ctr"/>
                      <a:r>
                        <a:rPr dirty="1">
                          <a:solidFill>
                            <a:srgbClr val="000000"/>
                          </a:solidFill>
                          <a:latin typeface="Arial Rounded MT Bold"/>
                        </a:rPr>
                        <a:t>(₹)18,55,357</a:t>
                      </a:r>
                    </a:p>
                  </a:txBody>
                  <a:tcPr anchor="ctr">
                    <a:solidFill>
                      <a:srgbClr val="D5E3CF"/>
                    </a:solidFill>
                  </a:tcPr>
                </a:tc>
                <a:tc>
                  <a:txBody>
                    <a:bodyPr anchorCtr="0"/>
                    <a:lstStyle/>
                    <a:p>
                      <a:pPr algn="ctr"/>
                      <a:r>
                        <a:rPr dirty="1">
                          <a:solidFill>
                            <a:srgbClr val="000000"/>
                          </a:solidFill>
                          <a:latin typeface="Arial Rounded MT Bold"/>
                        </a:rPr>
                        <a:t>(₹)2,96,355</a:t>
                      </a:r>
                    </a:p>
                  </a:txBody>
                  <a:tcPr anchor="ctr">
                    <a:solidFill>
                      <a:srgbClr val="D5E3CF"/>
                    </a:solidFill>
                  </a:tcPr>
                </a:tc>
                <a:tc>
                  <a:txBody>
                    <a:bodyPr anchorCtr="0"/>
                    <a:lstStyle/>
                    <a:p>
                      <a:pPr algn="ctr"/>
                      <a:r>
                        <a:rPr dirty="1">
                          <a:solidFill>
                            <a:srgbClr val="000000"/>
                          </a:solidFill>
                          <a:latin typeface="Arial Rounded MT Bold"/>
                        </a:rPr>
                        <a:t>14.11%</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2025-01-28T04:27:50.5136278Z</dcterms:created>
  <dcterms:modified xsi:type="dcterms:W3CDTF">2025-01-28T04:27:50.5136278Z</dcterms:modified>
</cp:coreProperties>
</file>