
<file path=[Content_Types].xml><?xml version="1.0" encoding="utf-8"?>
<Types xmlns="http://schemas.openxmlformats.org/package/2006/content-types">
  <Default Extension="jpeg" ContentType="image/jpeg"/>
  <Default Extension="xlsx" ContentType="application/vnd.openxmlformats-officedocument.spreadsheetml.sheet"/>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Spire.Presentation for .NET 6.9.2.0-->
<p:presentation xmlns:a="http://schemas.openxmlformats.org/drawingml/2006/main" xmlns:r="http://schemas.openxmlformats.org/officeDocument/2006/relationships" xmlns:p="http://schemas.openxmlformats.org/presentationml/2006/main" saveSubsetFonts="1">
  <p:sldMasterIdLst>
    <p:sldMasterId r:id="rId1" id="2147483648"/>
  </p:sldMasterIdLst>
  <p:sldIdLst>
    <p:sldId r:id="rId2" id="256"/>
    <p:sldId r:id="rId7" id="257"/>
    <p:sldId r:id="rId8" id="258"/>
    <p:sldId r:id="rId9" id="259"/>
    <p:sldId r:id="rId10" id="260"/>
    <p:sldId r:id="rId11" id="261"/>
    <p:sldId r:id="rId12" id="262"/>
    <p:sldId r:id="rId13" id="263"/>
    <p:sldId r:id="rId14" id="264"/>
    <p:sldId r:id="rId15" id="265"/>
    <p:sldId r:id="rId16" id="266"/>
    <p:sldId r:id="rId17" id="267"/>
    <p:sldId r:id="rId18" id="268"/>
    <p:sldId r:id="rId19" id="269"/>
    <p:sldId r:id="rId20" id="270"/>
    <p:sldId r:id="rId21" id="271"/>
    <p:sldId r:id="rId22" id="272"/>
    <p:sldId r:id="rId23" id="273"/>
    <p:sldId r:id="rId24" id="274"/>
    <p:sldId r:id="rId25" id="275"/>
    <p:sldId r:id="rId26" id="276"/>
  </p:sldIdLst>
  <p:sldSz cx="12700000" cy="8890000"/>
  <p:notesSz cx="6858000" cy="9144000"/>
  <p:custDataLst>
    <p:tags r:id="rId27"/>
  </p:custDataLst>
  <p:defaultText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slide" Target="slides/slide1.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slide" Target="slides/slide20.xml" /><Relationship Id="rId26" Type="http://schemas.openxmlformats.org/officeDocument/2006/relationships/slide" Target="slides/slide21.xml" /><Relationship Id="rId27" Type="http://schemas.openxmlformats.org/officeDocument/2006/relationships/tags" Target="tags/tag1.xml" /><Relationship Id="rId3" Type="http://schemas.openxmlformats.org/officeDocument/2006/relationships/presProps" Target="presProps.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a60718cd-33f1-4846-be52-404c818f79c9.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7f503019-eeb8-47ee-abb8-f6696bae8a43.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e51d1e7a-d308-40e4-b8d9-6b2610713c1a.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6fb5c713-0284-4f3f-9ca5-1451fbaec39e.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2b96e45d-37cf-416a-9152-304cf8d3689b.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b21b97ef-e4a0-4576-a25d-b3763b176054.xlsx" /></Relationships>
</file>

<file path=ppt/charts/chart1.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lineChart>
        <c:axId val="67451136"/>
        <c:axId val="66437120"/>
        <c:grouping val="standard"/>
        <c:varyColors val="0"/>
        <c:ser>
          <c:idx val="1"/>
          <c:order val="0"/>
          <c:tx>
            <c:strRef>
              <c:f>Sheet1!$B$1</c:f>
              <c:strCache>
                <c:ptCount val="1"/>
                <c:pt idx="0">
                  <c:v>Net Investment [ Rs. 14,99,895 ]</c:v>
                </c:pt>
              </c:strCache>
            </c:strRef>
          </c:tx>
          <c:spPr>
            <a:ln w="38100">
              <a:solidFill>
                <a:srgbClr val="4169E1"/>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29-Jun-2022</c:v>
                </c:pt>
                <c:pt idx="1">
                  <c:v>18-Jul-2022</c:v>
                </c:pt>
                <c:pt idx="2">
                  <c:v>06-Aug-2022</c:v>
                </c:pt>
                <c:pt idx="3">
                  <c:v>25-Aug-2022</c:v>
                </c:pt>
                <c:pt idx="4">
                  <c:v>12-Sep-2022</c:v>
                </c:pt>
                <c:pt idx="5">
                  <c:v>01-Oct-2022</c:v>
                </c:pt>
                <c:pt idx="6">
                  <c:v>20-Oct-2022</c:v>
                </c:pt>
                <c:pt idx="7">
                  <c:v>08-Nov-2022</c:v>
                </c:pt>
                <c:pt idx="8">
                  <c:v>27-Nov-2022</c:v>
                </c:pt>
                <c:pt idx="9">
                  <c:v>16-Dec-2022</c:v>
                </c:pt>
                <c:pt idx="10">
                  <c:v>03-Jan-2023</c:v>
                </c:pt>
                <c:pt idx="11">
                  <c:v>22-Jan-2023</c:v>
                </c:pt>
                <c:pt idx="12">
                  <c:v>10-Feb-2023</c:v>
                </c:pt>
                <c:pt idx="13">
                  <c:v>01-Mar-2023</c:v>
                </c:pt>
                <c:pt idx="14">
                  <c:v>20-Mar-2023</c:v>
                </c:pt>
                <c:pt idx="15">
                  <c:v>08-Apr-2023</c:v>
                </c:pt>
                <c:pt idx="16">
                  <c:v>26-Apr-2023</c:v>
                </c:pt>
                <c:pt idx="17">
                  <c:v>15-May-2023</c:v>
                </c:pt>
                <c:pt idx="18">
                  <c:v>03-Jun-2023</c:v>
                </c:pt>
                <c:pt idx="19">
                  <c:v>22-Jun-2023</c:v>
                </c:pt>
                <c:pt idx="20">
                  <c:v>11-Jul-2023</c:v>
                </c:pt>
                <c:pt idx="21">
                  <c:v>30-Jul-2023</c:v>
                </c:pt>
                <c:pt idx="22">
                  <c:v>17-Aug-2023</c:v>
                </c:pt>
                <c:pt idx="23">
                  <c:v>05-Sep-2023</c:v>
                </c:pt>
                <c:pt idx="24">
                  <c:v>24-Sep-2023</c:v>
                </c:pt>
                <c:pt idx="25">
                  <c:v>13-Oct-2023</c:v>
                </c:pt>
                <c:pt idx="26">
                  <c:v>01-Nov-2023</c:v>
                </c:pt>
                <c:pt idx="27">
                  <c:v>20-Nov-2023</c:v>
                </c:pt>
                <c:pt idx="28">
                  <c:v>09-Dec-2023</c:v>
                </c:pt>
                <c:pt idx="29">
                  <c:v>27-Dec-2023</c:v>
                </c:pt>
                <c:pt idx="30">
                  <c:v>15-Jan-2024</c:v>
                </c:pt>
                <c:pt idx="31">
                  <c:v>03-Feb-2024</c:v>
                </c:pt>
                <c:pt idx="32">
                  <c:v>22-Feb-2024</c:v>
                </c:pt>
                <c:pt idx="33">
                  <c:v>12-Mar-2024</c:v>
                </c:pt>
                <c:pt idx="34">
                  <c:v>31-Mar-2024</c:v>
                </c:pt>
                <c:pt idx="35">
                  <c:v>18-Apr-2024</c:v>
                </c:pt>
                <c:pt idx="36">
                  <c:v>07-May-2024</c:v>
                </c:pt>
                <c:pt idx="37">
                  <c:v>26-May-2024</c:v>
                </c:pt>
                <c:pt idx="38">
                  <c:v>14-Jun-2024</c:v>
                </c:pt>
                <c:pt idx="39">
                  <c:v>03-Jul-2024</c:v>
                </c:pt>
                <c:pt idx="40">
                  <c:v>22-Jul-2024</c:v>
                </c:pt>
                <c:pt idx="41">
                  <c:v>09-Aug-2024</c:v>
                </c:pt>
                <c:pt idx="42">
                  <c:v>28-Aug-2024</c:v>
                </c:pt>
                <c:pt idx="43">
                  <c:v>16-Sep-2024</c:v>
                </c:pt>
                <c:pt idx="44">
                  <c:v>05-Oct-2024</c:v>
                </c:pt>
                <c:pt idx="45">
                  <c:v>24-Oct-2024</c:v>
                </c:pt>
                <c:pt idx="46">
                  <c:v>12-Nov-2024</c:v>
                </c:pt>
                <c:pt idx="47">
                  <c:v>30-Nov-2024</c:v>
                </c:pt>
                <c:pt idx="48">
                  <c:v>19-Dec-2024</c:v>
                </c:pt>
                <c:pt idx="49">
                  <c:v>07-Jan-2025</c:v>
                </c:pt>
                <c:pt idx="50">
                  <c:v>26-Jan-2025</c:v>
                </c:pt>
              </c:strCache>
            </c:strRef>
          </c:cat>
          <c:val>
            <c:numRef>
              <c:f>'Sheet1'!$B$2:$B$52</c:f>
              <c:numCache>
                <c:formatCode>General</c:formatCode>
                <c:ptCount val="51"/>
                <c:pt idx="0">
                  <c:v>1999900</c:v>
                </c:pt>
                <c:pt idx="1">
                  <c:v>1999900</c:v>
                </c:pt>
                <c:pt idx="2">
                  <c:v>1999900</c:v>
                </c:pt>
                <c:pt idx="3">
                  <c:v>1999900</c:v>
                </c:pt>
                <c:pt idx="4">
                  <c:v>1999900</c:v>
                </c:pt>
                <c:pt idx="5">
                  <c:v>1999900</c:v>
                </c:pt>
                <c:pt idx="6">
                  <c:v>1999900</c:v>
                </c:pt>
                <c:pt idx="7">
                  <c:v>1999900</c:v>
                </c:pt>
                <c:pt idx="8">
                  <c:v>1999900</c:v>
                </c:pt>
                <c:pt idx="9">
                  <c:v>1999900</c:v>
                </c:pt>
                <c:pt idx="10">
                  <c:v>1999900</c:v>
                </c:pt>
                <c:pt idx="11">
                  <c:v>1999900</c:v>
                </c:pt>
                <c:pt idx="12">
                  <c:v>1999900</c:v>
                </c:pt>
                <c:pt idx="13">
                  <c:v>1999900</c:v>
                </c:pt>
                <c:pt idx="14">
                  <c:v>1999900</c:v>
                </c:pt>
                <c:pt idx="15">
                  <c:v>1999900</c:v>
                </c:pt>
                <c:pt idx="16">
                  <c:v>1999900</c:v>
                </c:pt>
                <c:pt idx="17">
                  <c:v>1999900</c:v>
                </c:pt>
                <c:pt idx="18">
                  <c:v>1999900</c:v>
                </c:pt>
                <c:pt idx="19">
                  <c:v>1999900</c:v>
                </c:pt>
                <c:pt idx="20">
                  <c:v>1999900</c:v>
                </c:pt>
                <c:pt idx="21">
                  <c:v>1999900</c:v>
                </c:pt>
                <c:pt idx="22">
                  <c:v>1499895.01</c:v>
                </c:pt>
                <c:pt idx="23">
                  <c:v>1499895.01</c:v>
                </c:pt>
                <c:pt idx="24">
                  <c:v>1499895.01</c:v>
                </c:pt>
                <c:pt idx="25">
                  <c:v>1499895.01</c:v>
                </c:pt>
                <c:pt idx="26">
                  <c:v>1499895.01</c:v>
                </c:pt>
                <c:pt idx="27">
                  <c:v>1499895.01</c:v>
                </c:pt>
                <c:pt idx="28">
                  <c:v>1499895.01</c:v>
                </c:pt>
                <c:pt idx="29">
                  <c:v>1499895.01</c:v>
                </c:pt>
                <c:pt idx="30">
                  <c:v>1499895.01</c:v>
                </c:pt>
                <c:pt idx="31">
                  <c:v>1499895.01</c:v>
                </c:pt>
                <c:pt idx="32">
                  <c:v>1499895.01</c:v>
                </c:pt>
                <c:pt idx="33">
                  <c:v>1499895.01</c:v>
                </c:pt>
                <c:pt idx="34">
                  <c:v>1499895.01</c:v>
                </c:pt>
                <c:pt idx="35">
                  <c:v>1499895.01</c:v>
                </c:pt>
                <c:pt idx="36">
                  <c:v>1499895.01</c:v>
                </c:pt>
                <c:pt idx="37">
                  <c:v>1499895.01</c:v>
                </c:pt>
                <c:pt idx="38">
                  <c:v>1499895.01</c:v>
                </c:pt>
                <c:pt idx="39">
                  <c:v>1499895.01</c:v>
                </c:pt>
                <c:pt idx="40">
                  <c:v>1499895.01</c:v>
                </c:pt>
                <c:pt idx="41">
                  <c:v>1499895.01</c:v>
                </c:pt>
                <c:pt idx="42">
                  <c:v>1499895.01</c:v>
                </c:pt>
                <c:pt idx="43">
                  <c:v>1499895.01</c:v>
                </c:pt>
                <c:pt idx="44">
                  <c:v>1499895.01</c:v>
                </c:pt>
                <c:pt idx="45">
                  <c:v>1499895.01</c:v>
                </c:pt>
                <c:pt idx="46">
                  <c:v>1499895.01</c:v>
                </c:pt>
                <c:pt idx="47">
                  <c:v>1499895.01</c:v>
                </c:pt>
                <c:pt idx="48">
                  <c:v>1499895.01</c:v>
                </c:pt>
                <c:pt idx="49">
                  <c:v>1499895.01</c:v>
                </c:pt>
                <c:pt idx="50">
                  <c:v>1499895.01</c:v>
                </c:pt>
              </c:numCache>
            </c:numRef>
          </c:val>
          <c:smooth val="0"/>
        </c:ser>
        <c:ser>
          <c:idx val="2"/>
          <c:order val="1"/>
          <c:tx>
            <c:strRef>
              <c:f>Sheet1!$C$1</c:f>
              <c:strCache>
                <c:ptCount val="1"/>
                <c:pt idx="0">
                  <c:v>Market Value [ Rs. 24,94,789 ]</c:v>
                </c:pt>
              </c:strCache>
            </c:strRef>
          </c:tx>
          <c:spPr>
            <a:ln w="38100">
              <a:solidFill>
                <a:srgbClr val="BC8F8F"/>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29-Jun-2022</c:v>
                </c:pt>
                <c:pt idx="1">
                  <c:v>18-Jul-2022</c:v>
                </c:pt>
                <c:pt idx="2">
                  <c:v>06-Aug-2022</c:v>
                </c:pt>
                <c:pt idx="3">
                  <c:v>25-Aug-2022</c:v>
                </c:pt>
                <c:pt idx="4">
                  <c:v>12-Sep-2022</c:v>
                </c:pt>
                <c:pt idx="5">
                  <c:v>01-Oct-2022</c:v>
                </c:pt>
                <c:pt idx="6">
                  <c:v>20-Oct-2022</c:v>
                </c:pt>
                <c:pt idx="7">
                  <c:v>08-Nov-2022</c:v>
                </c:pt>
                <c:pt idx="8">
                  <c:v>27-Nov-2022</c:v>
                </c:pt>
                <c:pt idx="9">
                  <c:v>16-Dec-2022</c:v>
                </c:pt>
                <c:pt idx="10">
                  <c:v>03-Jan-2023</c:v>
                </c:pt>
                <c:pt idx="11">
                  <c:v>22-Jan-2023</c:v>
                </c:pt>
                <c:pt idx="12">
                  <c:v>10-Feb-2023</c:v>
                </c:pt>
                <c:pt idx="13">
                  <c:v>01-Mar-2023</c:v>
                </c:pt>
                <c:pt idx="14">
                  <c:v>20-Mar-2023</c:v>
                </c:pt>
                <c:pt idx="15">
                  <c:v>08-Apr-2023</c:v>
                </c:pt>
                <c:pt idx="16">
                  <c:v>26-Apr-2023</c:v>
                </c:pt>
                <c:pt idx="17">
                  <c:v>15-May-2023</c:v>
                </c:pt>
                <c:pt idx="18">
                  <c:v>03-Jun-2023</c:v>
                </c:pt>
                <c:pt idx="19">
                  <c:v>22-Jun-2023</c:v>
                </c:pt>
                <c:pt idx="20">
                  <c:v>11-Jul-2023</c:v>
                </c:pt>
                <c:pt idx="21">
                  <c:v>30-Jul-2023</c:v>
                </c:pt>
                <c:pt idx="22">
                  <c:v>17-Aug-2023</c:v>
                </c:pt>
                <c:pt idx="23">
                  <c:v>05-Sep-2023</c:v>
                </c:pt>
                <c:pt idx="24">
                  <c:v>24-Sep-2023</c:v>
                </c:pt>
                <c:pt idx="25">
                  <c:v>13-Oct-2023</c:v>
                </c:pt>
                <c:pt idx="26">
                  <c:v>01-Nov-2023</c:v>
                </c:pt>
                <c:pt idx="27">
                  <c:v>20-Nov-2023</c:v>
                </c:pt>
                <c:pt idx="28">
                  <c:v>09-Dec-2023</c:v>
                </c:pt>
                <c:pt idx="29">
                  <c:v>27-Dec-2023</c:v>
                </c:pt>
                <c:pt idx="30">
                  <c:v>15-Jan-2024</c:v>
                </c:pt>
                <c:pt idx="31">
                  <c:v>03-Feb-2024</c:v>
                </c:pt>
                <c:pt idx="32">
                  <c:v>22-Feb-2024</c:v>
                </c:pt>
                <c:pt idx="33">
                  <c:v>12-Mar-2024</c:v>
                </c:pt>
                <c:pt idx="34">
                  <c:v>31-Mar-2024</c:v>
                </c:pt>
                <c:pt idx="35">
                  <c:v>18-Apr-2024</c:v>
                </c:pt>
                <c:pt idx="36">
                  <c:v>07-May-2024</c:v>
                </c:pt>
                <c:pt idx="37">
                  <c:v>26-May-2024</c:v>
                </c:pt>
                <c:pt idx="38">
                  <c:v>14-Jun-2024</c:v>
                </c:pt>
                <c:pt idx="39">
                  <c:v>03-Jul-2024</c:v>
                </c:pt>
                <c:pt idx="40">
                  <c:v>22-Jul-2024</c:v>
                </c:pt>
                <c:pt idx="41">
                  <c:v>09-Aug-2024</c:v>
                </c:pt>
                <c:pt idx="42">
                  <c:v>28-Aug-2024</c:v>
                </c:pt>
                <c:pt idx="43">
                  <c:v>16-Sep-2024</c:v>
                </c:pt>
                <c:pt idx="44">
                  <c:v>05-Oct-2024</c:v>
                </c:pt>
                <c:pt idx="45">
                  <c:v>24-Oct-2024</c:v>
                </c:pt>
                <c:pt idx="46">
                  <c:v>12-Nov-2024</c:v>
                </c:pt>
                <c:pt idx="47">
                  <c:v>30-Nov-2024</c:v>
                </c:pt>
                <c:pt idx="48">
                  <c:v>19-Dec-2024</c:v>
                </c:pt>
                <c:pt idx="49">
                  <c:v>07-Jan-2025</c:v>
                </c:pt>
                <c:pt idx="50">
                  <c:v>26-Jan-2025</c:v>
                </c:pt>
              </c:strCache>
            </c:strRef>
          </c:cat>
          <c:val>
            <c:numRef>
              <c:f>'Sheet1'!$C$2:$C$52</c:f>
              <c:numCache>
                <c:formatCode>General</c:formatCode>
                <c:ptCount val="51"/>
                <c:pt idx="0">
                  <c:v>1999900</c:v>
                </c:pt>
                <c:pt idx="1">
                  <c:v>2097820</c:v>
                </c:pt>
                <c:pt idx="2">
                  <c:v>2211919</c:v>
                </c:pt>
                <c:pt idx="3">
                  <c:v>2264180</c:v>
                </c:pt>
                <c:pt idx="4">
                  <c:v>2363609</c:v>
                </c:pt>
                <c:pt idx="5">
                  <c:v>2260757</c:v>
                </c:pt>
                <c:pt idx="6">
                  <c:v>2258978</c:v>
                </c:pt>
                <c:pt idx="7">
                  <c:v>2297628</c:v>
                </c:pt>
                <c:pt idx="8">
                  <c:v>2291428</c:v>
                </c:pt>
                <c:pt idx="9">
                  <c:v>2280424</c:v>
                </c:pt>
                <c:pt idx="10">
                  <c:v>2256819</c:v>
                </c:pt>
                <c:pt idx="11">
                  <c:v>2219837</c:v>
                </c:pt>
                <c:pt idx="12">
                  <c:v>2221353</c:v>
                </c:pt>
                <c:pt idx="13">
                  <c:v>2194212</c:v>
                </c:pt>
                <c:pt idx="14">
                  <c:v>2132044</c:v>
                </c:pt>
                <c:pt idx="15">
                  <c:v>2167314</c:v>
                </c:pt>
                <c:pt idx="16">
                  <c:v>2174387</c:v>
                </c:pt>
                <c:pt idx="17">
                  <c:v>2278082</c:v>
                </c:pt>
                <c:pt idx="18">
                  <c:v>2339295</c:v>
                </c:pt>
                <c:pt idx="19">
                  <c:v>2413106</c:v>
                </c:pt>
                <c:pt idx="20">
                  <c:v>2450284</c:v>
                </c:pt>
                <c:pt idx="21">
                  <c:v>2488748</c:v>
                </c:pt>
                <c:pt idx="22">
                  <c:v>1984153</c:v>
                </c:pt>
                <c:pt idx="23">
                  <c:v>2072245</c:v>
                </c:pt>
                <c:pt idx="24">
                  <c:v>2029693</c:v>
                </c:pt>
                <c:pt idx="25">
                  <c:v>2052090</c:v>
                </c:pt>
                <c:pt idx="26">
                  <c:v>1978393</c:v>
                </c:pt>
                <c:pt idx="27">
                  <c:v>2093354</c:v>
                </c:pt>
                <c:pt idx="28">
                  <c:v>2175943</c:v>
                </c:pt>
                <c:pt idx="29">
                  <c:v>2217955</c:v>
                </c:pt>
                <c:pt idx="30">
                  <c:v>2276783</c:v>
                </c:pt>
                <c:pt idx="31">
                  <c:v>2248071</c:v>
                </c:pt>
                <c:pt idx="32">
                  <c:v>2265741</c:v>
                </c:pt>
                <c:pt idx="33">
                  <c:v>2207701</c:v>
                </c:pt>
                <c:pt idx="34">
                  <c:v>2251549</c:v>
                </c:pt>
                <c:pt idx="35">
                  <c:v>2298710</c:v>
                </c:pt>
                <c:pt idx="36">
                  <c:v>2325513</c:v>
                </c:pt>
                <c:pt idx="37">
                  <c:v>2434549</c:v>
                </c:pt>
                <c:pt idx="38">
                  <c:v>2607890</c:v>
                </c:pt>
                <c:pt idx="39">
                  <c:v>2676985</c:v>
                </c:pt>
                <c:pt idx="40">
                  <c:v>2653750</c:v>
                </c:pt>
                <c:pt idx="41">
                  <c:v>2666027</c:v>
                </c:pt>
                <c:pt idx="42">
                  <c:v>2752082</c:v>
                </c:pt>
                <c:pt idx="43">
                  <c:v>2825147</c:v>
                </c:pt>
                <c:pt idx="44">
                  <c:v>2773393</c:v>
                </c:pt>
                <c:pt idx="45">
                  <c:v>2689648</c:v>
                </c:pt>
                <c:pt idx="46">
                  <c:v>2646195</c:v>
                </c:pt>
                <c:pt idx="47">
                  <c:v>2697367</c:v>
                </c:pt>
                <c:pt idx="48">
                  <c:v>2772814</c:v>
                </c:pt>
                <c:pt idx="49">
                  <c:v>2723453</c:v>
                </c:pt>
                <c:pt idx="50">
                  <c:v>2494789</c:v>
                </c:pt>
              </c:numCache>
            </c:numRef>
          </c:val>
          <c:smooth val="0"/>
        </c:ser>
        <c:marker/>
      </c:line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14,99,895 ]</a:t>
            </a:r>
          </a:p>
        </c:txPr>
      </c:legendEntry>
      <c:legendEntry>
        <c:idx val="1"/>
        <c:txPr>
          <a:bodyPr/>
          <a:lstStyle/>
          <a:p>
            <a:pPr>
              <a:defRPr sz="1400">
                <a:solidFill>
                  <a:prstClr val="black"/>
                </a:solidFill>
                <a:latin typeface="Arial Unicode MS"/>
              </a:defRPr>
            </a:pPr>
            <a:r>
              <a:t>Market Value [ Rs. 24,94,789 ]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col"/>
        <c:grouping val="clustered"/>
        <c:varyColors val="0"/>
        <c:ser>
          <c:idx val="1"/>
          <c:order val="0"/>
          <c:tx>
            <c:strRef>
              <c:f>Sheet1!$B$1</c:f>
              <c:strCache>
                <c:ptCount val="1"/>
                <c:pt idx="0">
                  <c:v>Net Investment [ Rs. 14,99,895 ]</c:v>
                </c:pt>
              </c:strCache>
            </c:strRef>
          </c:tx>
          <c:spPr>
            <a:ln w="38100">
              <a:solidFill>
                <a:srgbClr val="4169E1"/>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29-Jun-2022</c:v>
                </c:pt>
                <c:pt idx="1">
                  <c:v>18-Jul-2022</c:v>
                </c:pt>
                <c:pt idx="2">
                  <c:v>06-Aug-2022</c:v>
                </c:pt>
                <c:pt idx="3">
                  <c:v>25-Aug-2022</c:v>
                </c:pt>
                <c:pt idx="4">
                  <c:v>12-Sep-2022</c:v>
                </c:pt>
                <c:pt idx="5">
                  <c:v>01-Oct-2022</c:v>
                </c:pt>
                <c:pt idx="6">
                  <c:v>20-Oct-2022</c:v>
                </c:pt>
                <c:pt idx="7">
                  <c:v>08-Nov-2022</c:v>
                </c:pt>
                <c:pt idx="8">
                  <c:v>27-Nov-2022</c:v>
                </c:pt>
                <c:pt idx="9">
                  <c:v>16-Dec-2022</c:v>
                </c:pt>
                <c:pt idx="10">
                  <c:v>03-Jan-2023</c:v>
                </c:pt>
                <c:pt idx="11">
                  <c:v>22-Jan-2023</c:v>
                </c:pt>
                <c:pt idx="12">
                  <c:v>10-Feb-2023</c:v>
                </c:pt>
                <c:pt idx="13">
                  <c:v>01-Mar-2023</c:v>
                </c:pt>
                <c:pt idx="14">
                  <c:v>20-Mar-2023</c:v>
                </c:pt>
                <c:pt idx="15">
                  <c:v>08-Apr-2023</c:v>
                </c:pt>
                <c:pt idx="16">
                  <c:v>26-Apr-2023</c:v>
                </c:pt>
                <c:pt idx="17">
                  <c:v>15-May-2023</c:v>
                </c:pt>
                <c:pt idx="18">
                  <c:v>03-Jun-2023</c:v>
                </c:pt>
                <c:pt idx="19">
                  <c:v>22-Jun-2023</c:v>
                </c:pt>
                <c:pt idx="20">
                  <c:v>11-Jul-2023</c:v>
                </c:pt>
                <c:pt idx="21">
                  <c:v>30-Jul-2023</c:v>
                </c:pt>
                <c:pt idx="22">
                  <c:v>17-Aug-2023</c:v>
                </c:pt>
                <c:pt idx="23">
                  <c:v>05-Sep-2023</c:v>
                </c:pt>
                <c:pt idx="24">
                  <c:v>24-Sep-2023</c:v>
                </c:pt>
                <c:pt idx="25">
                  <c:v>13-Oct-2023</c:v>
                </c:pt>
                <c:pt idx="26">
                  <c:v>01-Nov-2023</c:v>
                </c:pt>
                <c:pt idx="27">
                  <c:v>20-Nov-2023</c:v>
                </c:pt>
                <c:pt idx="28">
                  <c:v>09-Dec-2023</c:v>
                </c:pt>
                <c:pt idx="29">
                  <c:v>27-Dec-2023</c:v>
                </c:pt>
                <c:pt idx="30">
                  <c:v>15-Jan-2024</c:v>
                </c:pt>
                <c:pt idx="31">
                  <c:v>03-Feb-2024</c:v>
                </c:pt>
                <c:pt idx="32">
                  <c:v>22-Feb-2024</c:v>
                </c:pt>
                <c:pt idx="33">
                  <c:v>12-Mar-2024</c:v>
                </c:pt>
                <c:pt idx="34">
                  <c:v>31-Mar-2024</c:v>
                </c:pt>
                <c:pt idx="35">
                  <c:v>18-Apr-2024</c:v>
                </c:pt>
                <c:pt idx="36">
                  <c:v>07-May-2024</c:v>
                </c:pt>
                <c:pt idx="37">
                  <c:v>26-May-2024</c:v>
                </c:pt>
                <c:pt idx="38">
                  <c:v>14-Jun-2024</c:v>
                </c:pt>
                <c:pt idx="39">
                  <c:v>03-Jul-2024</c:v>
                </c:pt>
                <c:pt idx="40">
                  <c:v>22-Jul-2024</c:v>
                </c:pt>
                <c:pt idx="41">
                  <c:v>09-Aug-2024</c:v>
                </c:pt>
                <c:pt idx="42">
                  <c:v>28-Aug-2024</c:v>
                </c:pt>
                <c:pt idx="43">
                  <c:v>16-Sep-2024</c:v>
                </c:pt>
                <c:pt idx="44">
                  <c:v>05-Oct-2024</c:v>
                </c:pt>
                <c:pt idx="45">
                  <c:v>24-Oct-2024</c:v>
                </c:pt>
                <c:pt idx="46">
                  <c:v>12-Nov-2024</c:v>
                </c:pt>
                <c:pt idx="47">
                  <c:v>30-Nov-2024</c:v>
                </c:pt>
                <c:pt idx="48">
                  <c:v>19-Dec-2024</c:v>
                </c:pt>
                <c:pt idx="49">
                  <c:v>07-Jan-2025</c:v>
                </c:pt>
                <c:pt idx="50">
                  <c:v>26-Jan-2025</c:v>
                </c:pt>
              </c:strCache>
            </c:strRef>
          </c:cat>
          <c:val>
            <c:numRef>
              <c:f>'Sheet1'!$B$2:$B$52</c:f>
              <c:numCache>
                <c:formatCode>General</c:formatCode>
                <c:ptCount val="51"/>
                <c:pt idx="0">
                  <c:v>1999900</c:v>
                </c:pt>
                <c:pt idx="1">
                  <c:v>1999900</c:v>
                </c:pt>
                <c:pt idx="2">
                  <c:v>1999900</c:v>
                </c:pt>
                <c:pt idx="3">
                  <c:v>1999900</c:v>
                </c:pt>
                <c:pt idx="4">
                  <c:v>1999900</c:v>
                </c:pt>
                <c:pt idx="5">
                  <c:v>1999900</c:v>
                </c:pt>
                <c:pt idx="6">
                  <c:v>1999900</c:v>
                </c:pt>
                <c:pt idx="7">
                  <c:v>1999900</c:v>
                </c:pt>
                <c:pt idx="8">
                  <c:v>1999900</c:v>
                </c:pt>
                <c:pt idx="9">
                  <c:v>1999900</c:v>
                </c:pt>
                <c:pt idx="10">
                  <c:v>1999900</c:v>
                </c:pt>
                <c:pt idx="11">
                  <c:v>1999900</c:v>
                </c:pt>
                <c:pt idx="12">
                  <c:v>1999900</c:v>
                </c:pt>
                <c:pt idx="13">
                  <c:v>1999900</c:v>
                </c:pt>
                <c:pt idx="14">
                  <c:v>1999900</c:v>
                </c:pt>
                <c:pt idx="15">
                  <c:v>1999900</c:v>
                </c:pt>
                <c:pt idx="16">
                  <c:v>1999900</c:v>
                </c:pt>
                <c:pt idx="17">
                  <c:v>1999900</c:v>
                </c:pt>
                <c:pt idx="18">
                  <c:v>1999900</c:v>
                </c:pt>
                <c:pt idx="19">
                  <c:v>1999900</c:v>
                </c:pt>
                <c:pt idx="20">
                  <c:v>1999900</c:v>
                </c:pt>
                <c:pt idx="21">
                  <c:v>1999900</c:v>
                </c:pt>
                <c:pt idx="22">
                  <c:v>1499895.01</c:v>
                </c:pt>
                <c:pt idx="23">
                  <c:v>1499895.01</c:v>
                </c:pt>
                <c:pt idx="24">
                  <c:v>1499895.01</c:v>
                </c:pt>
                <c:pt idx="25">
                  <c:v>1499895.01</c:v>
                </c:pt>
                <c:pt idx="26">
                  <c:v>1499895.01</c:v>
                </c:pt>
                <c:pt idx="27">
                  <c:v>1499895.01</c:v>
                </c:pt>
                <c:pt idx="28">
                  <c:v>1499895.01</c:v>
                </c:pt>
                <c:pt idx="29">
                  <c:v>1499895.01</c:v>
                </c:pt>
                <c:pt idx="30">
                  <c:v>1499895.01</c:v>
                </c:pt>
                <c:pt idx="31">
                  <c:v>1499895.01</c:v>
                </c:pt>
                <c:pt idx="32">
                  <c:v>1499895.01</c:v>
                </c:pt>
                <c:pt idx="33">
                  <c:v>1499895.01</c:v>
                </c:pt>
                <c:pt idx="34">
                  <c:v>1499895.01</c:v>
                </c:pt>
                <c:pt idx="35">
                  <c:v>1499895.01</c:v>
                </c:pt>
                <c:pt idx="36">
                  <c:v>1499895.01</c:v>
                </c:pt>
                <c:pt idx="37">
                  <c:v>1499895.01</c:v>
                </c:pt>
                <c:pt idx="38">
                  <c:v>1499895.01</c:v>
                </c:pt>
                <c:pt idx="39">
                  <c:v>1499895.01</c:v>
                </c:pt>
                <c:pt idx="40">
                  <c:v>1499895.01</c:v>
                </c:pt>
                <c:pt idx="41">
                  <c:v>1499895.01</c:v>
                </c:pt>
                <c:pt idx="42">
                  <c:v>1499895.01</c:v>
                </c:pt>
                <c:pt idx="43">
                  <c:v>1499895.01</c:v>
                </c:pt>
                <c:pt idx="44">
                  <c:v>1499895.01</c:v>
                </c:pt>
                <c:pt idx="45">
                  <c:v>1499895.01</c:v>
                </c:pt>
                <c:pt idx="46">
                  <c:v>1499895.01</c:v>
                </c:pt>
                <c:pt idx="47">
                  <c:v>1499895.01</c:v>
                </c:pt>
                <c:pt idx="48">
                  <c:v>1499895.01</c:v>
                </c:pt>
                <c:pt idx="49">
                  <c:v>1499895.01</c:v>
                </c:pt>
                <c:pt idx="50">
                  <c:v>1499895.01</c:v>
                </c:pt>
              </c:numCache>
            </c:numRef>
          </c:val>
          <c:shape val="box"/>
        </c:ser>
        <c:ser>
          <c:idx val="2"/>
          <c:order val="1"/>
          <c:tx>
            <c:strRef>
              <c:f>Sheet1!$C$1</c:f>
              <c:strCache>
                <c:ptCount val="1"/>
                <c:pt idx="0">
                  <c:v>Market Value [ Rs. 24,94,789 ]</c:v>
                </c:pt>
              </c:strCache>
            </c:strRef>
          </c:tx>
          <c:spPr>
            <a:ln w="38100">
              <a:solidFill>
                <a:srgbClr val="BC8F8F"/>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29-Jun-2022</c:v>
                </c:pt>
                <c:pt idx="1">
                  <c:v>18-Jul-2022</c:v>
                </c:pt>
                <c:pt idx="2">
                  <c:v>06-Aug-2022</c:v>
                </c:pt>
                <c:pt idx="3">
                  <c:v>25-Aug-2022</c:v>
                </c:pt>
                <c:pt idx="4">
                  <c:v>12-Sep-2022</c:v>
                </c:pt>
                <c:pt idx="5">
                  <c:v>01-Oct-2022</c:v>
                </c:pt>
                <c:pt idx="6">
                  <c:v>20-Oct-2022</c:v>
                </c:pt>
                <c:pt idx="7">
                  <c:v>08-Nov-2022</c:v>
                </c:pt>
                <c:pt idx="8">
                  <c:v>27-Nov-2022</c:v>
                </c:pt>
                <c:pt idx="9">
                  <c:v>16-Dec-2022</c:v>
                </c:pt>
                <c:pt idx="10">
                  <c:v>03-Jan-2023</c:v>
                </c:pt>
                <c:pt idx="11">
                  <c:v>22-Jan-2023</c:v>
                </c:pt>
                <c:pt idx="12">
                  <c:v>10-Feb-2023</c:v>
                </c:pt>
                <c:pt idx="13">
                  <c:v>01-Mar-2023</c:v>
                </c:pt>
                <c:pt idx="14">
                  <c:v>20-Mar-2023</c:v>
                </c:pt>
                <c:pt idx="15">
                  <c:v>08-Apr-2023</c:v>
                </c:pt>
                <c:pt idx="16">
                  <c:v>26-Apr-2023</c:v>
                </c:pt>
                <c:pt idx="17">
                  <c:v>15-May-2023</c:v>
                </c:pt>
                <c:pt idx="18">
                  <c:v>03-Jun-2023</c:v>
                </c:pt>
                <c:pt idx="19">
                  <c:v>22-Jun-2023</c:v>
                </c:pt>
                <c:pt idx="20">
                  <c:v>11-Jul-2023</c:v>
                </c:pt>
                <c:pt idx="21">
                  <c:v>30-Jul-2023</c:v>
                </c:pt>
                <c:pt idx="22">
                  <c:v>17-Aug-2023</c:v>
                </c:pt>
                <c:pt idx="23">
                  <c:v>05-Sep-2023</c:v>
                </c:pt>
                <c:pt idx="24">
                  <c:v>24-Sep-2023</c:v>
                </c:pt>
                <c:pt idx="25">
                  <c:v>13-Oct-2023</c:v>
                </c:pt>
                <c:pt idx="26">
                  <c:v>01-Nov-2023</c:v>
                </c:pt>
                <c:pt idx="27">
                  <c:v>20-Nov-2023</c:v>
                </c:pt>
                <c:pt idx="28">
                  <c:v>09-Dec-2023</c:v>
                </c:pt>
                <c:pt idx="29">
                  <c:v>27-Dec-2023</c:v>
                </c:pt>
                <c:pt idx="30">
                  <c:v>15-Jan-2024</c:v>
                </c:pt>
                <c:pt idx="31">
                  <c:v>03-Feb-2024</c:v>
                </c:pt>
                <c:pt idx="32">
                  <c:v>22-Feb-2024</c:v>
                </c:pt>
                <c:pt idx="33">
                  <c:v>12-Mar-2024</c:v>
                </c:pt>
                <c:pt idx="34">
                  <c:v>31-Mar-2024</c:v>
                </c:pt>
                <c:pt idx="35">
                  <c:v>18-Apr-2024</c:v>
                </c:pt>
                <c:pt idx="36">
                  <c:v>07-May-2024</c:v>
                </c:pt>
                <c:pt idx="37">
                  <c:v>26-May-2024</c:v>
                </c:pt>
                <c:pt idx="38">
                  <c:v>14-Jun-2024</c:v>
                </c:pt>
                <c:pt idx="39">
                  <c:v>03-Jul-2024</c:v>
                </c:pt>
                <c:pt idx="40">
                  <c:v>22-Jul-2024</c:v>
                </c:pt>
                <c:pt idx="41">
                  <c:v>09-Aug-2024</c:v>
                </c:pt>
                <c:pt idx="42">
                  <c:v>28-Aug-2024</c:v>
                </c:pt>
                <c:pt idx="43">
                  <c:v>16-Sep-2024</c:v>
                </c:pt>
                <c:pt idx="44">
                  <c:v>05-Oct-2024</c:v>
                </c:pt>
                <c:pt idx="45">
                  <c:v>24-Oct-2024</c:v>
                </c:pt>
                <c:pt idx="46">
                  <c:v>12-Nov-2024</c:v>
                </c:pt>
                <c:pt idx="47">
                  <c:v>30-Nov-2024</c:v>
                </c:pt>
                <c:pt idx="48">
                  <c:v>19-Dec-2024</c:v>
                </c:pt>
                <c:pt idx="49">
                  <c:v>07-Jan-2025</c:v>
                </c:pt>
                <c:pt idx="50">
                  <c:v>26-Jan-2025</c:v>
                </c:pt>
              </c:strCache>
            </c:strRef>
          </c:cat>
          <c:val>
            <c:numRef>
              <c:f>'Sheet1'!$C$2:$C$52</c:f>
              <c:numCache>
                <c:formatCode>General</c:formatCode>
                <c:ptCount val="51"/>
                <c:pt idx="0">
                  <c:v>1999900</c:v>
                </c:pt>
                <c:pt idx="1">
                  <c:v>2097820</c:v>
                </c:pt>
                <c:pt idx="2">
                  <c:v>2211919</c:v>
                </c:pt>
                <c:pt idx="3">
                  <c:v>2264180</c:v>
                </c:pt>
                <c:pt idx="4">
                  <c:v>2363609</c:v>
                </c:pt>
                <c:pt idx="5">
                  <c:v>2260757</c:v>
                </c:pt>
                <c:pt idx="6">
                  <c:v>2258978</c:v>
                </c:pt>
                <c:pt idx="7">
                  <c:v>2297628</c:v>
                </c:pt>
                <c:pt idx="8">
                  <c:v>2291428</c:v>
                </c:pt>
                <c:pt idx="9">
                  <c:v>2280424</c:v>
                </c:pt>
                <c:pt idx="10">
                  <c:v>2256819</c:v>
                </c:pt>
                <c:pt idx="11">
                  <c:v>2219837</c:v>
                </c:pt>
                <c:pt idx="12">
                  <c:v>2221353</c:v>
                </c:pt>
                <c:pt idx="13">
                  <c:v>2194212</c:v>
                </c:pt>
                <c:pt idx="14">
                  <c:v>2132044</c:v>
                </c:pt>
                <c:pt idx="15">
                  <c:v>2167314</c:v>
                </c:pt>
                <c:pt idx="16">
                  <c:v>2174387</c:v>
                </c:pt>
                <c:pt idx="17">
                  <c:v>2278082</c:v>
                </c:pt>
                <c:pt idx="18">
                  <c:v>2339295</c:v>
                </c:pt>
                <c:pt idx="19">
                  <c:v>2413106</c:v>
                </c:pt>
                <c:pt idx="20">
                  <c:v>2450284</c:v>
                </c:pt>
                <c:pt idx="21">
                  <c:v>2488748</c:v>
                </c:pt>
                <c:pt idx="22">
                  <c:v>1984153</c:v>
                </c:pt>
                <c:pt idx="23">
                  <c:v>2072245</c:v>
                </c:pt>
                <c:pt idx="24">
                  <c:v>2029693</c:v>
                </c:pt>
                <c:pt idx="25">
                  <c:v>2052090</c:v>
                </c:pt>
                <c:pt idx="26">
                  <c:v>1978393</c:v>
                </c:pt>
                <c:pt idx="27">
                  <c:v>2093354</c:v>
                </c:pt>
                <c:pt idx="28">
                  <c:v>2175943</c:v>
                </c:pt>
                <c:pt idx="29">
                  <c:v>2217955</c:v>
                </c:pt>
                <c:pt idx="30">
                  <c:v>2276783</c:v>
                </c:pt>
                <c:pt idx="31">
                  <c:v>2248071</c:v>
                </c:pt>
                <c:pt idx="32">
                  <c:v>2265741</c:v>
                </c:pt>
                <c:pt idx="33">
                  <c:v>2207701</c:v>
                </c:pt>
                <c:pt idx="34">
                  <c:v>2251549</c:v>
                </c:pt>
                <c:pt idx="35">
                  <c:v>2298710</c:v>
                </c:pt>
                <c:pt idx="36">
                  <c:v>2325513</c:v>
                </c:pt>
                <c:pt idx="37">
                  <c:v>2434549</c:v>
                </c:pt>
                <c:pt idx="38">
                  <c:v>2607890</c:v>
                </c:pt>
                <c:pt idx="39">
                  <c:v>2676985</c:v>
                </c:pt>
                <c:pt idx="40">
                  <c:v>2653750</c:v>
                </c:pt>
                <c:pt idx="41">
                  <c:v>2666027</c:v>
                </c:pt>
                <c:pt idx="42">
                  <c:v>2752082</c:v>
                </c:pt>
                <c:pt idx="43">
                  <c:v>2825147</c:v>
                </c:pt>
                <c:pt idx="44">
                  <c:v>2773393</c:v>
                </c:pt>
                <c:pt idx="45">
                  <c:v>2689648</c:v>
                </c:pt>
                <c:pt idx="46">
                  <c:v>2646195</c:v>
                </c:pt>
                <c:pt idx="47">
                  <c:v>2697367</c:v>
                </c:pt>
                <c:pt idx="48">
                  <c:v>2772814</c:v>
                </c:pt>
                <c:pt idx="49">
                  <c:v>2723453</c:v>
                </c:pt>
                <c:pt idx="50">
                  <c:v>2494789</c:v>
                </c:pt>
              </c:numCache>
            </c:numRef>
          </c:val>
          <c:shape val="box"/>
        </c:ser>
        <c:gapWidth/>
        <c:overlap/>
      </c:bar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14,99,895 ]</a:t>
            </a:r>
          </a:p>
        </c:txPr>
      </c:legendEntry>
      <c:legendEntry>
        <c:idx val="1"/>
        <c:txPr>
          <a:bodyPr/>
          <a:lstStyle/>
          <a:p>
            <a:pPr>
              <a:defRPr sz="1400">
                <a:solidFill>
                  <a:prstClr val="black"/>
                </a:solidFill>
                <a:latin typeface="Arial Unicode MS"/>
              </a:defRPr>
            </a:pPr>
            <a:r>
              <a:t>Market Value [ Rs. 24,94,789 ]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'Sheet1'!$D$2:$D$3</c:f>
              <c:strCache>
                <c:ptCount val="2"/>
                <c:pt idx="0">
                  <c:v>Equity -  Rs. 24,19,705 [96.99 %]</c:v>
                </c:pt>
                <c:pt idx="1">
                  <c:v>Debt -  Rs. 75,085 [3.01 %]</c:v>
                </c:pt>
              </c:strCache>
            </c:strRef>
          </c:cat>
          <c:val>
            <c:numRef>
              <c:f>'Sheet1'!$C$2:$C$3</c:f>
              <c:numCache>
                <c:formatCode>General</c:formatCode>
                <c:ptCount val="2"/>
                <c:pt idx="0">
                  <c:v>96.99</c:v>
                </c:pt>
                <c:pt idx="1">
                  <c:v>3.01</c:v>
                </c:pt>
              </c:numCache>
            </c:numRef>
          </c:val>
          <c:dPt>
            <c:idx val="0"/>
            <c:invertIfNegative/>
          </c:dPt>
          <c:dPt>
            <c:idx val="1"/>
            <c:invertIfNegative/>
          </c:dPt>
        </c:ser>
      </c:pie3DChart>
    </c:plotArea>
    <c:legend>
      <c:legendPos val="r"/>
      <c:legendEntry>
        <c:idx val="0"/>
        <c:txPr>
          <a:bodyPr/>
          <a:lstStyle/>
          <a:p>
            <a:pPr>
              <a:defRPr/>
            </a:pPr>
            <a:r>
              <a:t>Equity -  Rs. 24,19,705 [96.99 %]</a:t>
            </a:r>
          </a:p>
        </c:txPr>
      </c:legendEntry>
      <c:legendEntry>
        <c:idx val="1"/>
        <c:txPr>
          <a:bodyPr/>
          <a:lstStyle/>
          <a:p>
            <a:pPr>
              <a:defRPr/>
            </a:pPr>
            <a:r>
              <a:t>Debt -  Rs. 75,085 [3.01 %]</a:t>
            </a:r>
          </a:p>
        </c:txPr>
      </c:legendEntry>
      <c:layout/>
      <c:overlay val="0"/>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title>
      <c:tx>
        <c:rich>
          <a:bodyPr anchorCtr="1"/>
          <a:lstStyle/>
          <a:p>
            <a:pPr>
              <a:defRPr/>
            </a:pPr>
            <a:r>
              <a:t>Equity Market Cap Exposures</a:t>
            </a:r>
          </a:p>
        </c:rich>
      </c:tx>
      <c:layout>
        <c:manualLayout>
          <c:xMode val="edge"/>
          <c:yMode val="edge"/>
          <c:h val="0.075"/>
        </c:manualLayout>
      </c:layout>
      <c:overlay val="0"/>
    </c:title>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'Sheet1'!$D$2:$D$4</c:f>
              <c:strCache>
                <c:ptCount val="3"/>
                <c:pt idx="0">
                  <c:v>Large Cap : 19.76 %</c:v>
                </c:pt>
                <c:pt idx="1">
                  <c:v>Mid Cap : 47.09 %</c:v>
                </c:pt>
                <c:pt idx="2">
                  <c:v>Small Cap : 33.15 %</c:v>
                </c:pt>
              </c:strCache>
            </c:strRef>
          </c:cat>
          <c:val>
            <c:numRef>
              <c:f>'Sheet1'!$C$2:$C$4</c:f>
              <c:numCache>
                <c:formatCode>General</c:formatCode>
                <c:ptCount val="3"/>
                <c:pt idx="0">
                  <c:v>19.7617294117042</c:v>
                </c:pt>
                <c:pt idx="1">
                  <c:v>47.0925535620493</c:v>
                </c:pt>
                <c:pt idx="2">
                  <c:v>33.1457170262465</c:v>
                </c:pt>
              </c:numCache>
            </c:numRef>
          </c:val>
          <c:dPt>
            <c:idx val="0"/>
            <c:invertIfNegative/>
          </c:dPt>
          <c:dPt>
            <c:idx val="1"/>
            <c:invertIfNegative/>
          </c:dPt>
          <c:dPt>
            <c:idx val="2"/>
            <c:invertIfNegative/>
          </c:dPt>
        </c:ser>
      </c:pie3DChart>
    </c:plotArea>
    <c:legend>
      <c:legendPos val="r"/>
      <c:legendEntry>
        <c:idx val="0"/>
        <c:txPr>
          <a:bodyPr/>
          <a:lstStyle/>
          <a:p>
            <a:pPr>
              <a:defRPr/>
            </a:pPr>
            <a:r>
              <a:t>Large Cap : 19.76 %</a:t>
            </a:r>
          </a:p>
        </c:txPr>
      </c:legendEntry>
      <c:legendEntry>
        <c:idx val="1"/>
        <c:txPr>
          <a:bodyPr/>
          <a:lstStyle/>
          <a:p>
            <a:pPr>
              <a:defRPr/>
            </a:pPr>
            <a:r>
              <a:t>Mid Cap : 47.09 %</a:t>
            </a:r>
          </a:p>
        </c:txPr>
      </c:legendEntry>
      <c:legendEntry>
        <c:idx val="2"/>
        <c:txPr>
          <a:bodyPr/>
          <a:lstStyle/>
          <a:p>
            <a:pPr>
              <a:defRPr/>
            </a:pPr>
            <a:r>
              <a:t>Small Cap : 33.15 %</a:t>
            </a:r>
          </a:p>
        </c:txPr>
      </c:legendEntry>
      <c:layout/>
      <c:overlay val="0"/>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Consumer Durables</c:v>
                </c:pt>
                <c:pt idx="1">
                  <c:v>Retail</c:v>
                </c:pt>
                <c:pt idx="2">
                  <c:v>Automobile</c:v>
                </c:pt>
                <c:pt idx="3">
                  <c:v>Industrial Products</c:v>
                </c:pt>
                <c:pt idx="4">
                  <c:v>Healthcare</c:v>
                </c:pt>
                <c:pt idx="5">
                  <c:v>Software &amp; Services</c:v>
                </c:pt>
                <c:pt idx="6">
                  <c:v>Banking &amp; Financial</c:v>
                </c:pt>
                <c:pt idx="7">
                  <c:v>Pharma &amp; Biotech</c:v>
                </c:pt>
                <c:pt idx="8">
                  <c:v>Finance &amp; Investments</c:v>
                </c:pt>
                <c:pt idx="9">
                  <c:v>Construction</c:v>
                </c:pt>
              </c:strCache>
            </c:strRef>
          </c:cat>
          <c:val>
            <c:numRef>
              <c:f>'Sheet1'!$B$2:$B$11</c:f>
              <c:numCache>
                <c:formatCode>General</c:formatCode>
                <c:ptCount val="10"/>
                <c:pt idx="0">
                  <c:v>10.9876263574879</c:v>
                </c:pt>
                <c:pt idx="1">
                  <c:v>9.79627282395258</c:v>
                </c:pt>
                <c:pt idx="2">
                  <c:v>8.65450220687778</c:v>
                </c:pt>
                <c:pt idx="3">
                  <c:v>7.98931150444138</c:v>
                </c:pt>
                <c:pt idx="4">
                  <c:v>7.72492088827674</c:v>
                </c:pt>
                <c:pt idx="5">
                  <c:v>6.94373056789615</c:v>
                </c:pt>
                <c:pt idx="6">
                  <c:v>5.57695134272606</c:v>
                </c:pt>
                <c:pt idx="7">
                  <c:v>5.06235379933784</c:v>
                </c:pt>
                <c:pt idx="8">
                  <c:v>4.38313283487405</c:v>
                </c:pt>
                <c:pt idx="9">
                  <c:v>4.10842944333068</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a:pPr>
          </a:p>
        </c:txPr>
        <c:crossAx val="66437120"/>
        <c:crosses val="autoZero"/>
        <c:auto val="1"/>
        <c:lblAlgn val="ctr"/>
        <c:lblOffset val="100"/>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'Sheet1'!$A$2:$A$3</c:f>
              <c:strCache>
                <c:ptCount val="2"/>
                <c:pt idx="0">
                  <c:v>PGIM India Mutual Fund [66.33]</c:v>
                </c:pt>
                <c:pt idx="1">
                  <c:v>Kotak Mutual Fund [33.67]</c:v>
                </c:pt>
              </c:strCache>
            </c:strRef>
          </c:cat>
          <c:val>
            <c:numRef>
              <c:f>'Sheet1'!$B$2:$B$3</c:f>
              <c:numCache>
                <c:formatCode>General</c:formatCode>
                <c:ptCount val="2"/>
                <c:pt idx="0">
                  <c:v>66.33</c:v>
                </c:pt>
                <c:pt idx="1">
                  <c:v>33.67</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sz="1200"/>
            </a:pPr>
          </a:p>
        </c:txPr>
        <c:crossAx val="66437120"/>
        <c:crosses val="autoZero"/>
        <c:auto val="1"/>
        <c:lblAlgn val="ctr"/>
        <c:lblOffset val="100"/>
        <c:tickLblSkip val="1"/>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1"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idx="1"/>
          </p:nvPr>
        </p:nvSpPr>
        <p:spPr/>
        <p:txBody>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1"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type="obj"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type="obj"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type="obj"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5000" y="8239713"/>
            <a:ext cx="2963333" cy="473310"/>
          </a:xfrm>
        </p:spPr>
        <p:txBody>
          <a:bodyPr/>
          <a:lstStyle/>
          <a:p>
            <a:fld id="{E8FD0B7A-F5DD-4F40-B4CB-3B2C354B893A}" type="datetimeFigureOut">
              <a:rPr lang="en-US" smtClean="0"/>
              <a:t>3/4/2014</a:t>
            </a:fld>
            <a:endParaRPr lang="en-US"/>
          </a:p>
        </p:txBody>
      </p:sp>
      <p:sp>
        <p:nvSpPr>
          <p:cNvPr id="3" name="Footer Placeholder 2"/>
          <p:cNvSpPr>
            <a:spLocks noGrp="1"/>
          </p:cNvSpPr>
          <p:nvPr>
            <p:ph type="ftr" sz="quarter" idx="11"/>
          </p:nvPr>
        </p:nvSpPr>
        <p:spPr>
          <a:xfrm>
            <a:off x="4339167" y="8239713"/>
            <a:ext cx="4021667" cy="473310"/>
          </a:xfrm>
        </p:spPr>
        <p:txBody>
          <a:bodyPr/>
          <a:lstStyle/>
          <a:p>
            <a:endParaRPr lang="en-US"/>
          </a:p>
        </p:txBody>
      </p:sp>
      <p:sp>
        <p:nvSpPr>
          <p:cNvPr id="4" name="Slide Number Placeholder 3"/>
          <p:cNvSpPr>
            <a:spLocks noGrp="1"/>
          </p:cNvSpPr>
          <p:nvPr>
            <p:ph type="sldNum" sz="quarter" idx="12"/>
          </p:nvPr>
        </p:nvSpPr>
        <p:spPr>
          <a:xfrm>
            <a:off x="9101666" y="8239713"/>
            <a:ext cx="2963333" cy="473310"/>
          </a:xfrm>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1" smtClean="0"/>
              <a:t>Click to edit Master title style</a:t>
            </a:r>
            <a:endParaRPr lang="en-US"/>
          </a:p>
        </p:txBody>
      </p:sp>
      <p:sp>
        <p:nvSpPr>
          <p:cNvPr id="3" name="Content Placeholder 2"/>
          <p:cNvSpPr>
            <a:spLocks noGrp="1"/>
          </p:cNvSpPr>
          <p:nvPr>
            <p:ph type="obj"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1"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p:spPr>
        <p:txBody>
          <a:bodyPr vert="horz" lIns="91440" tIns="45720" rIns="91440" bIns="45720" rtlCol="0" anchor="ctr">
            <a:normAutofit fontScale="90000"/>
          </a:bodyPr>
          <a:lstStyle/>
          <a:p>
            <a:r>
              <a:rPr lang="en-US" dirty="1"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457200" y="6356350"/>
            <a:ext cx="2133600" cy="365125"/>
          </a:xfrm>
          <a:prstGeom prst="rect"/>
        </p:spPr>
        <p:txBody>
          <a:bodyPr vert="horz" lIns="91440" tIns="45720" rIns="91440" bIns="45720" rtlCol="0" anchor="ctr"/>
          <a:lstStyle>
            <a:lvl1pPr algn="l">
              <a:defRPr sz="1556">
                <a:solidFill>
                  <a:schemeClr val="tx1">
                    <a:tint val="75000"/>
                  </a:schemeClr>
                </a:solidFill>
              </a:defRPr>
            </a:lvl1pPr>
          </a:lstStyle>
          <a:p>
            <a:fld id="{E8FD0B7A-F5DD-4F40-B4CB-3B2C354B893A}"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p:spPr>
        <p:txBody>
          <a:bodyPr vert="horz" lIns="91440" tIns="45720" rIns="91440" bIns="45720" rtlCol="0" anchor="ctr"/>
          <a:lstStyle>
            <a:lvl1pPr algn="ctr">
              <a:defRPr sz="15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p:spPr>
        <p:txBody>
          <a:bodyPr vert="horz" lIns="91440" tIns="45720" rIns="91440" bIns="45720" rtlCol="0" anchor="ctr"/>
          <a:lstStyle>
            <a:lvl1pPr algn="r">
              <a:defRPr sz="1556">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fast"/>
  <p:timing>
    <p:tnLst>
      <p:par>
        <p:cTn id="1" restart="never" nodeType="tmRoot"/>
      </p:par>
    </p:tnLst>
  </p:timing>
  <p:txStyles>
    <p:titleStyle>
      <a:lvl1pPr algn="ctr" defTabSz="914400" rtl="0" eaLnBrk="1" latinLnBrk="0" hangingPunct="1">
        <a:spcBef>
          <a:spcPct val="0"/>
        </a:spcBef>
        <a:buNone/>
        <a:defRPr sz="5704"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148"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63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11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9pPr>
    </p:bodyStyle>
    <p:other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chart" Target="../charts/chart4.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2.xml.rels>&#65279;<?xml version="1.0" encoding="utf-8" standalone="yes"?><Relationships xmlns="http://schemas.openxmlformats.org/package/2006/relationships"><Relationship Id="rId1" Type="http://schemas.openxmlformats.org/officeDocument/2006/relationships/chart" Target="../charts/chart5.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3.xml.rels>&#65279;<?xml version="1.0" encoding="utf-8" standalone="yes"?><Relationships xmlns="http://schemas.openxmlformats.org/package/2006/relationships"><Relationship Id="rId1" Type="http://schemas.openxmlformats.org/officeDocument/2006/relationships/chart" Target="../charts/chart6.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chart" Target="../charts/chart1.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chart" Target="../charts/chart2.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chart" Target="../charts/chart3.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W E L C O M 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1">
                <a:solidFill>
                  <a:srgbClr val="000000"/>
                </a:solidFill>
                <a:latin typeface="Arial"/>
              </a:rPr>
              <a:t>Annual Discussion FY 2025 </a:t>
            </a: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000000"/>
                </a:solidFill>
                <a:latin typeface="Arial"/>
              </a:rPr>
              <a:t>ANJALI RAJENDRA RANGNEKAR</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1">
                <a:solidFill>
                  <a:srgbClr val="000000"/>
                </a:solidFill>
                <a:latin typeface="Arial"/>
              </a:rPr>
              <a:t>26-01-2025</a:t>
            </a:r>
          </a:p>
        </p:txBody>
      </p:sp>
    </p:spTree>
  </p:cSld>
  <p:clrMapOvr>
    <a:masterClrMapping/>
  </p:clrMapOvr>
  <p:transition spd="fast"/>
  <p:timing>
    <p:tnLst>
      <p:par>
        <p:cTn id="1"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Allocation As 26-01-2025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10</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Stocks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11</a:t>
            </a:r>
          </a:p>
        </p:txBody>
      </p:sp>
      <p:graphicFrame>
        <p:nvGraphicFramePr>
          <p:cNvPr id="5" name="New Table"/>
          <p:cNvGraphicFramePr>
            <a:graphicFrameLocks noGrp="1"/>
          </p:cNvGraphicFramePr>
          <p:nvPr/>
        </p:nvGraphicFramePr>
        <p:xfrm>
          <a:off x="1270000" y="1524000"/>
          <a:ext cx="10160000" cy="4389120"/>
        </p:xfrm>
        <a:graphic>
          <a:graphicData uri="http://schemas.openxmlformats.org/drawingml/2006/table">
            <a:tbl>
              <a:tblPr firstRow="1" bandRow="1"/>
              <a:tblGrid>
                <a:gridCol w="762000"/>
                <a:gridCol w="5715000"/>
                <a:gridCol w="1778000"/>
                <a:gridCol w="1905000"/>
              </a:tblGrid>
              <a:tr h="317500">
                <a:tc>
                  <a:txBody>
                    <a:bodyPr anchorCtr="0"/>
                    <a:lstStyle/>
                    <a:p>
                      <a:pPr algn="ctr"/>
                      <a:r>
                        <a:rPr dirty="1">
                          <a:solidFill>
                            <a:srgbClr val="FFFFFF"/>
                          </a:solidFill>
                        </a:rPr>
                        <a:t>SNo</a:t>
                      </a:r>
                    </a:p>
                  </a:txBody>
                  <a:tcPr anchor="ctr">
                    <a:solidFill>
                      <a:srgbClr val="70AD47"/>
                    </a:solidFill>
                  </a:tcPr>
                </a:tc>
                <a:tc>
                  <a:txBody>
                    <a:bodyPr anchorCtr="0"/>
                    <a:lstStyle/>
                    <a:p>
                      <a:pPr algn="ctr"/>
                      <a:r>
                        <a:rPr dirty="1">
                          <a:solidFill>
                            <a:srgbClr val="FFFFFF"/>
                          </a:solidFill>
                        </a:rPr>
                        <a:t>Name Of The Stock</a:t>
                      </a:r>
                    </a:p>
                  </a:txBody>
                  <a:tcPr anchor="ctr">
                    <a:solidFill>
                      <a:srgbClr val="70AD47"/>
                    </a:solidFill>
                  </a:tcPr>
                </a:tc>
                <a:tc>
                  <a:txBody>
                    <a:bodyPr anchorCtr="0"/>
                    <a:lstStyle/>
                    <a:p>
                      <a:pPr algn="ctr"/>
                      <a:r>
                        <a:rPr dirty="1">
                          <a:solidFill>
                            <a:srgbClr val="FFFFFF"/>
                          </a:solidFill>
                        </a:rPr>
                        <a:t>Allocation %</a:t>
                      </a:r>
                    </a:p>
                  </a:txBody>
                  <a:tcPr anchor="ctr">
                    <a:solidFill>
                      <a:srgbClr val="70AD47"/>
                    </a:solidFill>
                  </a:tcPr>
                </a:tc>
                <a:tc>
                  <a:txBody>
                    <a:bodyPr anchorCtr="0"/>
                    <a:lstStyle/>
                    <a:p>
                      <a:pPr algn="ctr"/>
                      <a:r>
                        <a:rPr dirty="1">
                          <a:solidFill>
                            <a:srgbClr val="FFFFFF"/>
                          </a:solidFill>
                        </a:rPr>
                        <a:t>Amount Rs.</a:t>
                      </a:r>
                    </a:p>
                  </a:txBody>
                  <a:tcPr>
                    <a:solidFill>
                      <a:srgbClr val="70AD47"/>
                    </a:solidFill>
                  </a:tcPr>
                </a:tc>
              </a:tr>
              <a:tr h="317500">
                <a:tc>
                  <a:txBody>
                    <a:bodyPr anchorCtr="0"/>
                    <a:lstStyle/>
                    <a:p>
                      <a:pPr algn="ctr"/>
                      <a:r>
                        <a:rPr dirty="1">
                          <a:solidFill>
                            <a:srgbClr val="000000"/>
                          </a:solidFill>
                        </a:rPr>
                        <a:t>1</a:t>
                      </a:r>
                    </a:p>
                  </a:txBody>
                  <a:tcPr anchor="ctr">
                    <a:solidFill>
                      <a:srgbClr val="D5E3CF"/>
                    </a:solidFill>
                  </a:tcPr>
                </a:tc>
                <a:tc>
                  <a:txBody>
                    <a:bodyPr anchorCtr="0"/>
                    <a:lstStyle/>
                    <a:p>
                      <a:pPr algn="ctr"/>
                      <a:r>
                        <a:rPr dirty="1">
                          <a:solidFill>
                            <a:srgbClr val="000000"/>
                          </a:solidFill>
                        </a:rPr>
                        <a:t>Persistent Systems Limited</a:t>
                      </a:r>
                    </a:p>
                  </a:txBody>
                  <a:tcPr anchor="ctr">
                    <a:solidFill>
                      <a:srgbClr val="D5E3CF"/>
                    </a:solidFill>
                  </a:tcPr>
                </a:tc>
                <a:tc>
                  <a:txBody>
                    <a:bodyPr anchorCtr="0"/>
                    <a:lstStyle/>
                    <a:p>
                      <a:pPr algn="ctr"/>
                      <a:r>
                        <a:rPr dirty="1">
                          <a:solidFill>
                            <a:srgbClr val="000000"/>
                          </a:solidFill>
                        </a:rPr>
                        <a:t>2.32%</a:t>
                      </a:r>
                    </a:p>
                  </a:txBody>
                  <a:tcPr anchor="ctr">
                    <a:solidFill>
                      <a:srgbClr val="D5E3CF"/>
                    </a:solidFill>
                  </a:tcPr>
                </a:tc>
                <a:tc>
                  <a:txBody>
                    <a:bodyPr anchorCtr="0"/>
                    <a:lstStyle/>
                    <a:p>
                      <a:pPr algn="r"/>
                      <a:r>
                        <a:rPr dirty="1">
                          <a:solidFill>
                            <a:srgbClr val="000000"/>
                          </a:solidFill>
                        </a:rPr>
                        <a:t>57,886</a:t>
                      </a:r>
                    </a:p>
                  </a:txBody>
                  <a:tcPr>
                    <a:solidFill>
                      <a:srgbClr val="D5E3CF"/>
                    </a:solidFill>
                  </a:tcPr>
                </a:tc>
              </a:tr>
              <a:tr h="317500">
                <a:tc>
                  <a:txBody>
                    <a:bodyPr anchorCtr="0"/>
                    <a:lstStyle/>
                    <a:p>
                      <a:pPr algn="ctr"/>
                      <a:r>
                        <a:rPr dirty="1">
                          <a:solidFill>
                            <a:srgbClr val="000000"/>
                          </a:solidFill>
                        </a:rPr>
                        <a:t>2</a:t>
                      </a:r>
                    </a:p>
                  </a:txBody>
                  <a:tcPr anchor="ctr">
                    <a:solidFill>
                      <a:srgbClr val="D5E3CF"/>
                    </a:solidFill>
                  </a:tcPr>
                </a:tc>
                <a:tc>
                  <a:txBody>
                    <a:bodyPr anchorCtr="0"/>
                    <a:lstStyle/>
                    <a:p>
                      <a:pPr algn="ctr"/>
                      <a:r>
                        <a:rPr dirty="1">
                          <a:solidFill>
                            <a:srgbClr val="000000"/>
                          </a:solidFill>
                        </a:rPr>
                        <a:t>DIXON TECHNOLOGIES (INDI LTD</a:t>
                      </a:r>
                    </a:p>
                  </a:txBody>
                  <a:tcPr anchor="ctr">
                    <a:solidFill>
                      <a:srgbClr val="D5E3CF"/>
                    </a:solidFill>
                  </a:tcPr>
                </a:tc>
                <a:tc>
                  <a:txBody>
                    <a:bodyPr anchorCtr="0"/>
                    <a:lstStyle/>
                    <a:p>
                      <a:pPr algn="ctr"/>
                      <a:r>
                        <a:rPr dirty="1">
                          <a:solidFill>
                            <a:srgbClr val="000000"/>
                          </a:solidFill>
                        </a:rPr>
                        <a:t>2.28%</a:t>
                      </a:r>
                    </a:p>
                  </a:txBody>
                  <a:tcPr anchor="ctr">
                    <a:solidFill>
                      <a:srgbClr val="D5E3CF"/>
                    </a:solidFill>
                  </a:tcPr>
                </a:tc>
                <a:tc>
                  <a:txBody>
                    <a:bodyPr anchorCtr="0"/>
                    <a:lstStyle/>
                    <a:p>
                      <a:pPr algn="r"/>
                      <a:r>
                        <a:rPr dirty="1">
                          <a:solidFill>
                            <a:srgbClr val="000000"/>
                          </a:solidFill>
                        </a:rPr>
                        <a:t>56,828</a:t>
                      </a:r>
                    </a:p>
                  </a:txBody>
                  <a:tcPr anchor="ctr">
                    <a:solidFill>
                      <a:srgbClr val="D5E3CF"/>
                    </a:solidFill>
                  </a:tcPr>
                </a:tc>
              </a:tr>
              <a:tr h="317500">
                <a:tc>
                  <a:txBody>
                    <a:bodyPr anchorCtr="0"/>
                    <a:lstStyle/>
                    <a:p>
                      <a:pPr algn="ctr"/>
                      <a:r>
                        <a:rPr dirty="1">
                          <a:solidFill>
                            <a:srgbClr val="000000"/>
                          </a:solidFill>
                        </a:rPr>
                        <a:t>3</a:t>
                      </a:r>
                    </a:p>
                  </a:txBody>
                  <a:tcPr anchor="ctr">
                    <a:solidFill>
                      <a:srgbClr val="D5E3CF"/>
                    </a:solidFill>
                  </a:tcPr>
                </a:tc>
                <a:tc>
                  <a:txBody>
                    <a:bodyPr anchorCtr="0"/>
                    <a:lstStyle/>
                    <a:p>
                      <a:pPr algn="ctr"/>
                      <a:r>
                        <a:rPr dirty="1">
                          <a:solidFill>
                            <a:srgbClr val="000000"/>
                          </a:solidFill>
                        </a:rPr>
                        <a:t>Max Healthcare Institute Limited</a:t>
                      </a:r>
                    </a:p>
                  </a:txBody>
                  <a:tcPr anchor="ctr">
                    <a:solidFill>
                      <a:srgbClr val="D5E3CF"/>
                    </a:solidFill>
                  </a:tcPr>
                </a:tc>
                <a:tc>
                  <a:txBody>
                    <a:bodyPr anchorCtr="0"/>
                    <a:lstStyle/>
                    <a:p>
                      <a:pPr algn="ctr"/>
                      <a:r>
                        <a:rPr dirty="1">
                          <a:solidFill>
                            <a:srgbClr val="000000"/>
                          </a:solidFill>
                        </a:rPr>
                        <a:t>2.27%</a:t>
                      </a:r>
                    </a:p>
                  </a:txBody>
                  <a:tcPr anchor="ctr">
                    <a:solidFill>
                      <a:srgbClr val="D5E3CF"/>
                    </a:solidFill>
                  </a:tcPr>
                </a:tc>
                <a:tc>
                  <a:txBody>
                    <a:bodyPr anchorCtr="0"/>
                    <a:lstStyle/>
                    <a:p>
                      <a:pPr algn="r"/>
                      <a:r>
                        <a:rPr dirty="1">
                          <a:solidFill>
                            <a:srgbClr val="000000"/>
                          </a:solidFill>
                        </a:rPr>
                        <a:t>56,592</a:t>
                      </a:r>
                    </a:p>
                  </a:txBody>
                  <a:tcPr anchor="ctr">
                    <a:solidFill>
                      <a:srgbClr val="D5E3CF"/>
                    </a:solidFill>
                  </a:tcPr>
                </a:tc>
              </a:tr>
              <a:tr h="317500">
                <a:tc>
                  <a:txBody>
                    <a:bodyPr anchorCtr="0"/>
                    <a:lstStyle/>
                    <a:p>
                      <a:pPr algn="ctr"/>
                      <a:r>
                        <a:rPr dirty="1">
                          <a:solidFill>
                            <a:srgbClr val="000000"/>
                          </a:solidFill>
                        </a:rPr>
                        <a:t>4</a:t>
                      </a:r>
                    </a:p>
                  </a:txBody>
                  <a:tcPr anchor="ctr">
                    <a:solidFill>
                      <a:srgbClr val="D5E3CF"/>
                    </a:solidFill>
                  </a:tcPr>
                </a:tc>
                <a:tc>
                  <a:txBody>
                    <a:bodyPr anchorCtr="0"/>
                    <a:lstStyle/>
                    <a:p>
                      <a:pPr algn="ctr"/>
                      <a:r>
                        <a:rPr dirty="1">
                          <a:solidFill>
                            <a:srgbClr val="000000"/>
                          </a:solidFill>
                        </a:rPr>
                        <a:t>BLUE STAR LIMITED</a:t>
                      </a:r>
                    </a:p>
                  </a:txBody>
                  <a:tcPr anchor="ctr">
                    <a:solidFill>
                      <a:srgbClr val="D5E3CF"/>
                    </a:solidFill>
                  </a:tcPr>
                </a:tc>
                <a:tc>
                  <a:txBody>
                    <a:bodyPr anchorCtr="0"/>
                    <a:lstStyle/>
                    <a:p>
                      <a:pPr algn="ctr"/>
                      <a:r>
                        <a:rPr dirty="1">
                          <a:solidFill>
                            <a:srgbClr val="000000"/>
                          </a:solidFill>
                        </a:rPr>
                        <a:t>1.93%</a:t>
                      </a:r>
                    </a:p>
                  </a:txBody>
                  <a:tcPr anchor="ctr">
                    <a:solidFill>
                      <a:srgbClr val="D5E3CF"/>
                    </a:solidFill>
                  </a:tcPr>
                </a:tc>
                <a:tc>
                  <a:txBody>
                    <a:bodyPr anchorCtr="0"/>
                    <a:lstStyle/>
                    <a:p>
                      <a:pPr algn="r"/>
                      <a:r>
                        <a:rPr dirty="1">
                          <a:solidFill>
                            <a:srgbClr val="000000"/>
                          </a:solidFill>
                        </a:rPr>
                        <a:t>48,124</a:t>
                      </a:r>
                    </a:p>
                  </a:txBody>
                  <a:tcPr anchor="ctr">
                    <a:solidFill>
                      <a:srgbClr val="D5E3CF"/>
                    </a:solidFill>
                  </a:tcPr>
                </a:tc>
              </a:tr>
              <a:tr h="317500">
                <a:tc>
                  <a:txBody>
                    <a:bodyPr anchorCtr="0"/>
                    <a:lstStyle/>
                    <a:p>
                      <a:pPr algn="ctr"/>
                      <a:r>
                        <a:rPr dirty="1">
                          <a:solidFill>
                            <a:srgbClr val="000000"/>
                          </a:solidFill>
                        </a:rPr>
                        <a:t>5</a:t>
                      </a:r>
                    </a:p>
                  </a:txBody>
                  <a:tcPr anchor="ctr">
                    <a:solidFill>
                      <a:srgbClr val="D5E3CF"/>
                    </a:solidFill>
                  </a:tcPr>
                </a:tc>
                <a:tc>
                  <a:txBody>
                    <a:bodyPr anchorCtr="0"/>
                    <a:lstStyle/>
                    <a:p>
                      <a:pPr algn="ctr"/>
                      <a:r>
                        <a:rPr dirty="1">
                          <a:solidFill>
                            <a:srgbClr val="000000"/>
                          </a:solidFill>
                        </a:rPr>
                        <a:t>J K CEMENT LTD</a:t>
                      </a:r>
                    </a:p>
                  </a:txBody>
                  <a:tcPr anchor="ctr">
                    <a:solidFill>
                      <a:srgbClr val="D5E3CF"/>
                    </a:solidFill>
                  </a:tcPr>
                </a:tc>
                <a:tc>
                  <a:txBody>
                    <a:bodyPr anchorCtr="0"/>
                    <a:lstStyle/>
                    <a:p>
                      <a:pPr algn="ctr"/>
                      <a:r>
                        <a:rPr dirty="1">
                          <a:solidFill>
                            <a:srgbClr val="000000"/>
                          </a:solidFill>
                        </a:rPr>
                        <a:t>1.77%</a:t>
                      </a:r>
                    </a:p>
                  </a:txBody>
                  <a:tcPr anchor="ctr">
                    <a:solidFill>
                      <a:srgbClr val="D5E3CF"/>
                    </a:solidFill>
                  </a:tcPr>
                </a:tc>
                <a:tc>
                  <a:txBody>
                    <a:bodyPr anchorCtr="0"/>
                    <a:lstStyle/>
                    <a:p>
                      <a:pPr algn="r"/>
                      <a:r>
                        <a:rPr dirty="1">
                          <a:solidFill>
                            <a:srgbClr val="000000"/>
                          </a:solidFill>
                        </a:rPr>
                        <a:t>44,270</a:t>
                      </a:r>
                    </a:p>
                  </a:txBody>
                  <a:tcPr anchor="ctr">
                    <a:solidFill>
                      <a:srgbClr val="D5E3CF"/>
                    </a:solidFill>
                  </a:tcPr>
                </a:tc>
              </a:tr>
              <a:tr h="317500">
                <a:tc>
                  <a:txBody>
                    <a:bodyPr anchorCtr="0"/>
                    <a:lstStyle/>
                    <a:p>
                      <a:pPr algn="ctr"/>
                      <a:r>
                        <a:rPr dirty="1">
                          <a:solidFill>
                            <a:srgbClr val="000000"/>
                          </a:solidFill>
                        </a:rPr>
                        <a:t>6</a:t>
                      </a:r>
                    </a:p>
                  </a:txBody>
                  <a:tcPr anchor="ctr">
                    <a:solidFill>
                      <a:srgbClr val="D5E3CF"/>
                    </a:solidFill>
                  </a:tcPr>
                </a:tc>
                <a:tc>
                  <a:txBody>
                    <a:bodyPr anchorCtr="0"/>
                    <a:lstStyle/>
                    <a:p>
                      <a:pPr algn="ctr"/>
                      <a:r>
                        <a:rPr dirty="1">
                          <a:solidFill>
                            <a:srgbClr val="000000"/>
                          </a:solidFill>
                        </a:rPr>
                        <a:t>Minda Industries Ltd</a:t>
                      </a:r>
                    </a:p>
                  </a:txBody>
                  <a:tcPr anchor="ctr">
                    <a:solidFill>
                      <a:srgbClr val="D5E3CF"/>
                    </a:solidFill>
                  </a:tcPr>
                </a:tc>
                <a:tc>
                  <a:txBody>
                    <a:bodyPr anchorCtr="0"/>
                    <a:lstStyle/>
                    <a:p>
                      <a:pPr algn="ctr"/>
                      <a:r>
                        <a:rPr dirty="1">
                          <a:solidFill>
                            <a:srgbClr val="000000"/>
                          </a:solidFill>
                        </a:rPr>
                        <a:t>1.76%</a:t>
                      </a:r>
                    </a:p>
                  </a:txBody>
                  <a:tcPr anchor="ctr">
                    <a:solidFill>
                      <a:srgbClr val="D5E3CF"/>
                    </a:solidFill>
                  </a:tcPr>
                </a:tc>
                <a:tc>
                  <a:txBody>
                    <a:bodyPr anchorCtr="0"/>
                    <a:lstStyle/>
                    <a:p>
                      <a:pPr algn="r"/>
                      <a:r>
                        <a:rPr dirty="1">
                          <a:solidFill>
                            <a:srgbClr val="000000"/>
                          </a:solidFill>
                        </a:rPr>
                        <a:t>43,942</a:t>
                      </a:r>
                    </a:p>
                  </a:txBody>
                  <a:tcPr anchor="ctr">
                    <a:solidFill>
                      <a:srgbClr val="D5E3CF"/>
                    </a:solidFill>
                  </a:tcPr>
                </a:tc>
              </a:tr>
              <a:tr h="317500">
                <a:tc>
                  <a:txBody>
                    <a:bodyPr anchorCtr="0"/>
                    <a:lstStyle/>
                    <a:p>
                      <a:pPr algn="ctr"/>
                      <a:r>
                        <a:rPr dirty="1">
                          <a:solidFill>
                            <a:srgbClr val="000000"/>
                          </a:solidFill>
                        </a:rPr>
                        <a:t>7</a:t>
                      </a:r>
                    </a:p>
                  </a:txBody>
                  <a:tcPr anchor="ctr">
                    <a:solidFill>
                      <a:srgbClr val="D5E3CF"/>
                    </a:solidFill>
                  </a:tcPr>
                </a:tc>
                <a:tc>
                  <a:txBody>
                    <a:bodyPr anchorCtr="0"/>
                    <a:lstStyle/>
                    <a:p>
                      <a:pPr algn="ctr"/>
                      <a:r>
                        <a:rPr dirty="1">
                          <a:solidFill>
                            <a:srgbClr val="000000"/>
                          </a:solidFill>
                        </a:rPr>
                        <a:t>Solar Industries India Limited</a:t>
                      </a:r>
                    </a:p>
                  </a:txBody>
                  <a:tcPr anchor="ctr">
                    <a:solidFill>
                      <a:srgbClr val="D5E3CF"/>
                    </a:solidFill>
                  </a:tcPr>
                </a:tc>
                <a:tc>
                  <a:txBody>
                    <a:bodyPr anchorCtr="0"/>
                    <a:lstStyle/>
                    <a:p>
                      <a:pPr algn="ctr"/>
                      <a:r>
                        <a:rPr dirty="1">
                          <a:solidFill>
                            <a:srgbClr val="000000"/>
                          </a:solidFill>
                        </a:rPr>
                        <a:t>1.69%</a:t>
                      </a:r>
                    </a:p>
                  </a:txBody>
                  <a:tcPr anchor="ctr">
                    <a:solidFill>
                      <a:srgbClr val="D5E3CF"/>
                    </a:solidFill>
                  </a:tcPr>
                </a:tc>
                <a:tc>
                  <a:txBody>
                    <a:bodyPr anchorCtr="0"/>
                    <a:lstStyle/>
                    <a:p>
                      <a:pPr algn="r"/>
                      <a:r>
                        <a:rPr dirty="1">
                          <a:solidFill>
                            <a:srgbClr val="000000"/>
                          </a:solidFill>
                        </a:rPr>
                        <a:t>42,274</a:t>
                      </a:r>
                    </a:p>
                  </a:txBody>
                  <a:tcPr anchor="ctr">
                    <a:solidFill>
                      <a:srgbClr val="D5E3CF"/>
                    </a:solidFill>
                  </a:tcPr>
                </a:tc>
              </a:tr>
              <a:tr h="317500">
                <a:tc>
                  <a:txBody>
                    <a:bodyPr anchorCtr="0"/>
                    <a:lstStyle/>
                    <a:p>
                      <a:pPr algn="ctr"/>
                      <a:r>
                        <a:rPr dirty="1">
                          <a:solidFill>
                            <a:srgbClr val="000000"/>
                          </a:solidFill>
                        </a:rPr>
                        <a:t>8</a:t>
                      </a:r>
                    </a:p>
                  </a:txBody>
                  <a:tcPr anchor="ctr">
                    <a:solidFill>
                      <a:srgbClr val="D5E3CF"/>
                    </a:solidFill>
                  </a:tcPr>
                </a:tc>
                <a:tc>
                  <a:txBody>
                    <a:bodyPr anchorCtr="0"/>
                    <a:lstStyle/>
                    <a:p>
                      <a:pPr algn="ctr"/>
                      <a:r>
                        <a:rPr dirty="1">
                          <a:solidFill>
                            <a:srgbClr val="000000"/>
                          </a:solidFill>
                        </a:rPr>
                        <a:t>INFO EDGE (INDI LTD</a:t>
                      </a:r>
                    </a:p>
                  </a:txBody>
                  <a:tcPr anchor="ctr">
                    <a:solidFill>
                      <a:srgbClr val="D5E3CF"/>
                    </a:solidFill>
                  </a:tcPr>
                </a:tc>
                <a:tc>
                  <a:txBody>
                    <a:bodyPr anchorCtr="0"/>
                    <a:lstStyle/>
                    <a:p>
                      <a:pPr algn="ctr"/>
                      <a:r>
                        <a:rPr dirty="1">
                          <a:solidFill>
                            <a:srgbClr val="000000"/>
                          </a:solidFill>
                        </a:rPr>
                        <a:t>1.64%</a:t>
                      </a:r>
                    </a:p>
                  </a:txBody>
                  <a:tcPr anchor="ctr">
                    <a:solidFill>
                      <a:srgbClr val="D5E3CF"/>
                    </a:solidFill>
                  </a:tcPr>
                </a:tc>
                <a:tc>
                  <a:txBody>
                    <a:bodyPr anchorCtr="0"/>
                    <a:lstStyle/>
                    <a:p>
                      <a:pPr algn="r"/>
                      <a:r>
                        <a:rPr dirty="1">
                          <a:solidFill>
                            <a:srgbClr val="000000"/>
                          </a:solidFill>
                        </a:rPr>
                        <a:t>40,999</a:t>
                      </a:r>
                    </a:p>
                  </a:txBody>
                  <a:tcPr anchor="ctr">
                    <a:solidFill>
                      <a:srgbClr val="D5E3CF"/>
                    </a:solidFill>
                  </a:tcPr>
                </a:tc>
              </a:tr>
              <a:tr h="317500">
                <a:tc>
                  <a:txBody>
                    <a:bodyPr anchorCtr="0"/>
                    <a:lstStyle/>
                    <a:p>
                      <a:pPr algn="ctr"/>
                      <a:r>
                        <a:rPr dirty="1">
                          <a:solidFill>
                            <a:srgbClr val="000000"/>
                          </a:solidFill>
                        </a:rPr>
                        <a:t>9</a:t>
                      </a:r>
                    </a:p>
                  </a:txBody>
                  <a:tcPr anchor="ctr">
                    <a:solidFill>
                      <a:srgbClr val="D5E3CF"/>
                    </a:solidFill>
                  </a:tcPr>
                </a:tc>
                <a:tc>
                  <a:txBody>
                    <a:bodyPr anchorCtr="0"/>
                    <a:lstStyle/>
                    <a:p>
                      <a:pPr algn="ctr"/>
                      <a:r>
                        <a:rPr dirty="1">
                          <a:solidFill>
                            <a:srgbClr val="000000"/>
                          </a:solidFill>
                        </a:rPr>
                        <a:t>Varun Beverages Limited</a:t>
                      </a:r>
                    </a:p>
                  </a:txBody>
                  <a:tcPr anchor="ctr">
                    <a:solidFill>
                      <a:srgbClr val="D5E3CF"/>
                    </a:solidFill>
                  </a:tcPr>
                </a:tc>
                <a:tc>
                  <a:txBody>
                    <a:bodyPr anchorCtr="0"/>
                    <a:lstStyle/>
                    <a:p>
                      <a:pPr algn="ctr"/>
                      <a:r>
                        <a:rPr dirty="1">
                          <a:solidFill>
                            <a:srgbClr val="000000"/>
                          </a:solidFill>
                        </a:rPr>
                        <a:t>1.59%</a:t>
                      </a:r>
                    </a:p>
                  </a:txBody>
                  <a:tcPr anchor="ctr">
                    <a:solidFill>
                      <a:srgbClr val="D5E3CF"/>
                    </a:solidFill>
                  </a:tcPr>
                </a:tc>
                <a:tc>
                  <a:txBody>
                    <a:bodyPr anchorCtr="0"/>
                    <a:lstStyle/>
                    <a:p>
                      <a:pPr algn="r"/>
                      <a:r>
                        <a:rPr dirty="1">
                          <a:solidFill>
                            <a:srgbClr val="000000"/>
                          </a:solidFill>
                        </a:rPr>
                        <a:t>39,724</a:t>
                      </a:r>
                    </a:p>
                  </a:txBody>
                  <a:tcPr anchor="ctr">
                    <a:solidFill>
                      <a:srgbClr val="D5E3CF"/>
                    </a:solidFill>
                  </a:tcPr>
                </a:tc>
              </a:tr>
              <a:tr h="317500">
                <a:tc>
                  <a:txBody>
                    <a:bodyPr anchorCtr="0"/>
                    <a:lstStyle/>
                    <a:p>
                      <a:pPr algn="ctr"/>
                      <a:r>
                        <a:rPr dirty="1">
                          <a:solidFill>
                            <a:srgbClr val="000000"/>
                          </a:solidFill>
                        </a:rPr>
                        <a:t>10</a:t>
                      </a:r>
                    </a:p>
                  </a:txBody>
                  <a:tcPr anchor="ctr">
                    <a:solidFill>
                      <a:srgbClr val="D5E3CF"/>
                    </a:solidFill>
                  </a:tcPr>
                </a:tc>
                <a:tc>
                  <a:txBody>
                    <a:bodyPr anchorCtr="0"/>
                    <a:lstStyle/>
                    <a:p>
                      <a:pPr algn="ctr"/>
                      <a:r>
                        <a:rPr dirty="1">
                          <a:solidFill>
                            <a:srgbClr val="000000"/>
                          </a:solidFill>
                        </a:rPr>
                        <a:t>ICICI LOMBARD GENERAL INSURANC</a:t>
                      </a:r>
                    </a:p>
                  </a:txBody>
                  <a:tcPr anchor="ctr">
                    <a:solidFill>
                      <a:srgbClr val="D5E3CF"/>
                    </a:solidFill>
                  </a:tcPr>
                </a:tc>
                <a:tc>
                  <a:txBody>
                    <a:bodyPr anchorCtr="0"/>
                    <a:lstStyle/>
                    <a:p>
                      <a:pPr algn="ctr"/>
                      <a:r>
                        <a:rPr dirty="1">
                          <a:solidFill>
                            <a:srgbClr val="000000"/>
                          </a:solidFill>
                        </a:rPr>
                        <a:t>1.52%</a:t>
                      </a:r>
                    </a:p>
                  </a:txBody>
                  <a:tcPr anchor="ctr">
                    <a:solidFill>
                      <a:srgbClr val="D5E3CF"/>
                    </a:solidFill>
                  </a:tcPr>
                </a:tc>
                <a:tc>
                  <a:txBody>
                    <a:bodyPr anchorCtr="0"/>
                    <a:lstStyle/>
                    <a:p>
                      <a:pPr algn="r"/>
                      <a:r>
                        <a:rPr dirty="1">
                          <a:solidFill>
                            <a:srgbClr val="000000"/>
                          </a:solidFill>
                        </a:rPr>
                        <a:t>37,873</a:t>
                      </a:r>
                    </a:p>
                  </a:txBody>
                  <a:tcPr anchor="ctr">
                    <a:solidFill>
                      <a:srgbClr val="D5E3CF"/>
                    </a:solidFill>
                  </a:tcPr>
                </a:tc>
              </a:tr>
              <a:tr h="317500">
                <a:tc>
                  <a:txBody>
                    <a:bodyPr anchorCtr="0"/>
                    <a:lstStyle/>
                    <a:p>
                      <a:pPr algn="ctr"/>
                      <a:endParaRPr>
                        <a:solidFill>
                          <a:srgbClr val="FFFFFF"/>
                        </a:solidFill>
                      </a:endParaRPr>
                    </a:p>
                  </a:txBody>
                  <a:tcPr anchor="ctr">
                    <a:solidFill>
                      <a:srgbClr val="70AD47"/>
                    </a:solidFill>
                  </a:tcPr>
                </a:tc>
                <a:tc>
                  <a:txBody>
                    <a:bodyPr anchorCtr="0"/>
                    <a:lstStyle/>
                    <a:p>
                      <a:pPr algn="ctr"/>
                      <a:r>
                        <a:rPr dirty="1">
                          <a:solidFill>
                            <a:srgbClr val="FFFFFF"/>
                          </a:solidFill>
                        </a:rPr>
                        <a:t>Total</a:t>
                      </a:r>
                    </a:p>
                  </a:txBody>
                  <a:tcPr anchor="ctr">
                    <a:solidFill>
                      <a:srgbClr val="70AD47"/>
                    </a:solidFill>
                  </a:tcPr>
                </a:tc>
                <a:tc>
                  <a:txBody>
                    <a:bodyPr anchorCtr="0"/>
                    <a:lstStyle/>
                    <a:p>
                      <a:pPr algn="ctr"/>
                      <a:r>
                        <a:rPr dirty="1">
                          <a:solidFill>
                            <a:srgbClr val="FFFFFF"/>
                          </a:solidFill>
                        </a:rPr>
                        <a:t>18.78%</a:t>
                      </a:r>
                    </a:p>
                  </a:txBody>
                  <a:tcPr>
                    <a:solidFill>
                      <a:srgbClr val="70AD47"/>
                    </a:solidFill>
                  </a:tcPr>
                </a:tc>
                <a:tc>
                  <a:txBody>
                    <a:bodyPr anchorCtr="0"/>
                    <a:lstStyle/>
                    <a:p>
                      <a:pPr algn="r"/>
                      <a:r>
                        <a:rPr dirty="1">
                          <a:solidFill>
                            <a:srgbClr val="FFFFFF"/>
                          </a:solidFill>
                        </a:rPr>
                        <a:t>4,68,511</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Sectors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12</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AMC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13</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Applicants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14</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270000"/>
                <a:gridCol w="3810000"/>
                <a:gridCol w="1905000"/>
                <a:gridCol w="1905000"/>
                <a:gridCol w="1270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Applicant Name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ctr"/>
                      <a:r>
                        <a:rPr sz="1600" dirty="1">
                          <a:solidFill>
                            <a:srgbClr val="000000"/>
                          </a:solidFill>
                        </a:rPr>
                        <a:t>1</a:t>
                      </a:r>
                    </a:p>
                  </a:txBody>
                  <a:tcPr>
                    <a:solidFill>
                      <a:srgbClr val="D5E3CF"/>
                    </a:solidFill>
                  </a:tcPr>
                </a:tc>
                <a:tc>
                  <a:txBody>
                    <a:bodyPr anchorCtr="0"/>
                    <a:lstStyle/>
                    <a:p>
                      <a:pPr algn="l"/>
                      <a:r>
                        <a:rPr sz="1600" dirty="1">
                          <a:solidFill>
                            <a:srgbClr val="000000"/>
                          </a:solidFill>
                        </a:rPr>
                        <a:t>ANJALI RAJENDRA RANGNEKAR</a:t>
                      </a:r>
                    </a:p>
                  </a:txBody>
                  <a:tcPr>
                    <a:solidFill>
                      <a:srgbClr val="D5E3CF"/>
                    </a:solidFill>
                  </a:tcPr>
                </a:tc>
                <a:tc>
                  <a:txBody>
                    <a:bodyPr anchorCtr="0"/>
                    <a:lstStyle/>
                    <a:p>
                      <a:pPr algn="r"/>
                      <a:r>
                        <a:rPr sz="1600" dirty="1">
                          <a:solidFill>
                            <a:srgbClr val="000000"/>
                          </a:solidFill>
                        </a:rPr>
                        <a:t>15,90,407</a:t>
                      </a:r>
                    </a:p>
                  </a:txBody>
                  <a:tcPr>
                    <a:solidFill>
                      <a:srgbClr val="D5E3CF"/>
                    </a:solidFill>
                  </a:tcPr>
                </a:tc>
                <a:tc>
                  <a:txBody>
                    <a:bodyPr anchorCtr="0"/>
                    <a:lstStyle/>
                    <a:p>
                      <a:pPr algn="r"/>
                      <a:r>
                        <a:rPr sz="1600" dirty="1">
                          <a:solidFill>
                            <a:srgbClr val="000000"/>
                          </a:solidFill>
                        </a:rPr>
                        <a:t>24,94,789</a:t>
                      </a:r>
                    </a:p>
                  </a:txBody>
                  <a:tcPr>
                    <a:solidFill>
                      <a:srgbClr val="D5E3CF"/>
                    </a:solidFill>
                  </a:tcPr>
                </a:tc>
                <a:tc>
                  <a:txBody>
                    <a:bodyPr anchorCtr="0"/>
                    <a:lstStyle/>
                    <a:p>
                      <a:pPr algn="r"/>
                      <a:r>
                        <a:rPr sz="1600" dirty="1">
                          <a:solidFill>
                            <a:srgbClr val="000000"/>
                          </a:solidFill>
                        </a:rPr>
                        <a:t>19.10</a:t>
                      </a:r>
                    </a:p>
                  </a:txBody>
                  <a:tcPr>
                    <a:solidFill>
                      <a:srgbClr val="D5E3CF"/>
                    </a:solidFill>
                  </a:tcPr>
                </a:tc>
                <a:tc>
                  <a:txBody>
                    <a:bodyPr anchorCtr="0"/>
                    <a:lstStyle/>
                    <a:p>
                      <a:pPr algn="r"/>
                      <a:r>
                        <a:rPr sz="1600" dirty="1">
                          <a:solidFill>
                            <a:srgbClr val="000000"/>
                          </a:solidFill>
                        </a:rPr>
                        <a:t>100.00</a:t>
                      </a:r>
                    </a:p>
                  </a:txBody>
                  <a:tcPr>
                    <a:solidFill>
                      <a:srgbClr val="D5E3CF"/>
                    </a:solidFill>
                  </a:tcPr>
                </a:tc>
              </a:tr>
              <a:tr h="317500">
                <a:tc>
                  <a:txBody>
                    <a:bodyPr anchorCtr="0"/>
                    <a:lstStyle/>
                    <a:p>
                      <a:pPr algn="ctr"/>
                      <a:endParaRPr sz="1600">
                        <a:solidFill>
                          <a:srgbClr val="FFFFFF"/>
                        </a:solidFill>
                        <a:latin typeface="Arial Bold"/>
                      </a:endParaRPr>
                    </a:p>
                  </a:txBody>
                  <a:tcPr>
                    <a:solidFill>
                      <a:srgbClr val="70AD47"/>
                    </a:solidFill>
                  </a:tcPr>
                </a:tc>
                <a:tc>
                  <a:txBody>
                    <a:bodyPr anchorCtr="0"/>
                    <a:lstStyle/>
                    <a:p>
                      <a:pPr algn="l"/>
                      <a:r>
                        <a:rPr sz="1600" dirty="1">
                          <a:solidFill>
                            <a:srgbClr val="FFFFFF"/>
                          </a:solidFill>
                          <a:latin typeface="Arial Bold"/>
                        </a:rPr>
                        <a:t>Total</a:t>
                      </a:r>
                    </a:p>
                  </a:txBody>
                  <a:tcPr>
                    <a:solidFill>
                      <a:srgbClr val="70AD47"/>
                    </a:solidFill>
                  </a:tcPr>
                </a:tc>
                <a:tc>
                  <a:txBody>
                    <a:bodyPr anchorCtr="0"/>
                    <a:lstStyle/>
                    <a:p>
                      <a:pPr algn="r"/>
                      <a:r>
                        <a:rPr sz="1600" dirty="1">
                          <a:solidFill>
                            <a:srgbClr val="FFFFFF"/>
                          </a:solidFill>
                          <a:latin typeface="Arial Bold"/>
                        </a:rPr>
                        <a:t>15,90,407</a:t>
                      </a:r>
                    </a:p>
                  </a:txBody>
                  <a:tcPr>
                    <a:solidFill>
                      <a:srgbClr val="70AD47"/>
                    </a:solidFill>
                  </a:tcPr>
                </a:tc>
                <a:tc>
                  <a:txBody>
                    <a:bodyPr anchorCtr="0"/>
                    <a:lstStyle/>
                    <a:p>
                      <a:pPr algn="r"/>
                      <a:r>
                        <a:rPr sz="1600" dirty="1">
                          <a:solidFill>
                            <a:srgbClr val="FFFFFF"/>
                          </a:solidFill>
                          <a:latin typeface="Arial Bold"/>
                        </a:rPr>
                        <a:t>24,94,789</a:t>
                      </a:r>
                    </a:p>
                  </a:txBody>
                  <a:tcPr>
                    <a:solidFill>
                      <a:srgbClr val="70AD47"/>
                    </a:solidFill>
                  </a:tcPr>
                </a:tc>
                <a:tc>
                  <a:txBody>
                    <a:bodyPr anchorCtr="0"/>
                    <a:lstStyle/>
                    <a:p>
                      <a:pPr algn="r"/>
                      <a:r>
                        <a:rPr sz="1600" dirty="1">
                          <a:solidFill>
                            <a:srgbClr val="FFFFFF"/>
                          </a:solidFill>
                          <a:latin typeface="Arial Bold"/>
                        </a:rPr>
                        <a:t>19.10</a:t>
                      </a:r>
                    </a:p>
                  </a:txBody>
                  <a:tcPr>
                    <a:solidFill>
                      <a:srgbClr val="70AD47"/>
                    </a:solidFill>
                  </a:tcPr>
                </a:tc>
                <a:tc>
                  <a:txBody>
                    <a:bodyPr anchorCtr="0"/>
                    <a:lstStyle/>
                    <a:p>
                      <a:pPr algn="r"/>
                      <a:r>
                        <a:rPr sz="1600" dirty="1">
                          <a:solidFill>
                            <a:srgbClr val="FFFFFF"/>
                          </a:solidFill>
                          <a:latin typeface="Arial Bold"/>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15</a:t>
            </a:r>
          </a:p>
        </p:txBody>
      </p:sp>
      <p:graphicFrame>
        <p:nvGraphicFramePr>
          <p:cNvPr id="5" name="New Table"/>
          <p:cNvGraphicFramePr>
            <a:graphicFrameLocks noGrp="1"/>
          </p:cNvGraphicFramePr>
          <p:nvPr/>
        </p:nvGraphicFramePr>
        <p:xfrm>
          <a:off x="254000" y="1016000"/>
          <a:ext cx="12319000" cy="125984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latin typeface="Arial"/>
                        </a:rPr>
                        <a:t>1</a:t>
                      </a:r>
                    </a:p>
                  </a:txBody>
                  <a:tcPr>
                    <a:solidFill>
                      <a:srgbClr val="D5E3CF"/>
                    </a:solidFill>
                  </a:tcPr>
                </a:tc>
                <a:tc>
                  <a:txBody>
                    <a:bodyPr anchorCtr="0"/>
                    <a:lstStyle/>
                    <a:p>
                      <a:pPr algn="l"/>
                      <a:r>
                        <a:rPr sz="900" dirty="1">
                          <a:solidFill>
                            <a:srgbClr val="000000"/>
                          </a:solidFill>
                          <a:latin typeface="Arial"/>
                        </a:rPr>
                        <a:t>ANJALI RAJENDRA RANGNEKAR</a:t>
                      </a:r>
                    </a:p>
                  </a:txBody>
                  <a:tcPr>
                    <a:solidFill>
                      <a:srgbClr val="D5E3CF"/>
                    </a:solidFill>
                  </a:tcPr>
                </a:tc>
                <a:tc>
                  <a:txBody>
                    <a:bodyPr anchorCtr="0"/>
                    <a:lstStyle/>
                    <a:p>
                      <a:pPr algn="l"/>
                      <a:r>
                        <a:rPr sz="900" dirty="1">
                          <a:solidFill>
                            <a:srgbClr val="000000"/>
                          </a:solidFill>
                          <a:latin typeface="Arial"/>
                        </a:rPr>
                        <a:t>10794807/96</a:t>
                      </a:r>
                    </a:p>
                  </a:txBody>
                  <a:tcPr>
                    <a:solidFill>
                      <a:srgbClr val="D5E3CF"/>
                    </a:solidFill>
                  </a:tcPr>
                </a:tc>
                <a:tc>
                  <a:txBody>
                    <a:bodyPr anchorCtr="0"/>
                    <a:lstStyle/>
                    <a:p>
                      <a:pPr algn="l"/>
                      <a:r>
                        <a:rPr sz="900" dirty="1">
                          <a:solidFill>
                            <a:srgbClr val="000000"/>
                          </a:solidFill>
                          <a:latin typeface="Arial"/>
                        </a:rPr>
                        <a:t>Kotak Smallcap Fund (G)</a:t>
                      </a:r>
                    </a:p>
                  </a:txBody>
                  <a:tcPr>
                    <a:solidFill>
                      <a:srgbClr val="D5E3CF"/>
                    </a:solidFill>
                  </a:tcPr>
                </a:tc>
                <a:tc>
                  <a:txBody>
                    <a:bodyPr anchorCtr="0"/>
                    <a:lstStyle/>
                    <a:p>
                      <a:pPr algn="l"/>
                      <a:r>
                        <a:rPr sz="900" dirty="1">
                          <a:solidFill>
                            <a:srgbClr val="000000"/>
                          </a:solidFill>
                          <a:latin typeface="Arial"/>
                        </a:rPr>
                        <a:t>Canara Bank</a:t>
                      </a:r>
                    </a:p>
                  </a:txBody>
                  <a:tcPr>
                    <a:solidFill>
                      <a:srgbClr val="D5E3CF"/>
                    </a:solidFill>
                  </a:tcPr>
                </a:tc>
                <a:tc>
                  <a:txBody>
                    <a:bodyPr anchorCtr="0"/>
                    <a:lstStyle/>
                    <a:p>
                      <a:pPr algn="l"/>
                      <a:r>
                        <a:rPr sz="900" dirty="1">
                          <a:solidFill>
                            <a:srgbClr val="000000"/>
                          </a:solidFill>
                          <a:latin typeface="Arial"/>
                        </a:rPr>
                        <a:t>xxxxxxxxx01763</a:t>
                      </a:r>
                    </a:p>
                  </a:txBody>
                  <a:tcPr>
                    <a:solidFill>
                      <a:srgbClr val="D5E3CF"/>
                    </a:solidFill>
                  </a:tcPr>
                </a:tc>
                <a:tc>
                  <a:txBody>
                    <a:bodyPr anchorCtr="0"/>
                    <a:lstStyle/>
                    <a:p>
                      <a:pPr algn="l"/>
                      <a:r>
                        <a:rPr sz="900" dirty="1">
                          <a:solidFill>
                            <a:srgbClr val="000000"/>
                          </a:solidFill>
                          <a:latin typeface="Arial"/>
                        </a:rPr>
                        <a:t>CNRB0015032</a:t>
                      </a:r>
                    </a:p>
                  </a:txBody>
                  <a:tcPr>
                    <a:solidFill>
                      <a:srgbClr val="D5E3CF"/>
                    </a:solidFill>
                  </a:tcPr>
                </a:tc>
                <a:tc>
                  <a:txBody>
                    <a:bodyPr anchorCtr="0"/>
                    <a:lstStyle/>
                    <a:p>
                      <a:pPr algn="l"/>
                      <a:r>
                        <a:rPr sz="900" dirty="1">
                          <a:solidFill>
                            <a:srgbClr val="000000"/>
                          </a:solidFill>
                          <a:latin typeface="Arial"/>
                        </a:rPr>
                        <a:t>KEERTI RAJENDRA RANGNEKAR</a:t>
                      </a:r>
                    </a:p>
                  </a:txBody>
                  <a:tcPr>
                    <a:solidFill>
                      <a:srgbClr val="D5E3CF"/>
                    </a:solidFill>
                  </a:tcPr>
                </a:tc>
              </a:tr>
              <a:tr h="254000">
                <a:tc>
                  <a:txBody>
                    <a:bodyPr anchorCtr="0"/>
                    <a:lstStyle/>
                    <a:p>
                      <a:pPr algn="ctr"/>
                      <a:r>
                        <a:rPr sz="900" dirty="1">
                          <a:solidFill>
                            <a:srgbClr val="000000"/>
                          </a:solidFill>
                          <a:latin typeface="Arial"/>
                        </a:rPr>
                        <a:t>2</a:t>
                      </a:r>
                    </a:p>
                  </a:txBody>
                  <a:tcPr>
                    <a:solidFill>
                      <a:srgbClr val="D5E3CF"/>
                    </a:solidFill>
                  </a:tcPr>
                </a:tc>
                <a:tc>
                  <a:txBody>
                    <a:bodyPr anchorCtr="0"/>
                    <a:lstStyle/>
                    <a:p>
                      <a:pPr algn="l"/>
                      <a:r>
                        <a:rPr sz="900" dirty="1">
                          <a:solidFill>
                            <a:srgbClr val="000000"/>
                          </a:solidFill>
                          <a:latin typeface="Arial"/>
                        </a:rPr>
                        <a:t>ANJALI RAJENDRA RANGNEKAR</a:t>
                      </a:r>
                    </a:p>
                  </a:txBody>
                  <a:tcPr>
                    <a:solidFill>
                      <a:srgbClr val="D5E3CF"/>
                    </a:solidFill>
                  </a:tcPr>
                </a:tc>
                <a:tc>
                  <a:txBody>
                    <a:bodyPr anchorCtr="0"/>
                    <a:lstStyle/>
                    <a:p>
                      <a:pPr algn="l"/>
                      <a:r>
                        <a:rPr sz="900" dirty="1">
                          <a:solidFill>
                            <a:srgbClr val="000000"/>
                          </a:solidFill>
                          <a:latin typeface="Arial"/>
                        </a:rPr>
                        <a:t>91014325555</a:t>
                      </a:r>
                    </a:p>
                  </a:txBody>
                  <a:tcPr>
                    <a:solidFill>
                      <a:srgbClr val="D5E3CF"/>
                    </a:solidFill>
                  </a:tcPr>
                </a:tc>
                <a:tc>
                  <a:txBody>
                    <a:bodyPr anchorCtr="0"/>
                    <a:lstStyle/>
                    <a:p>
                      <a:pPr algn="l"/>
                      <a:r>
                        <a:rPr sz="900" dirty="1">
                          <a:solidFill>
                            <a:srgbClr val="000000"/>
                          </a:solidFill>
                          <a:latin typeface="Arial"/>
                        </a:rPr>
                        <a:t>PGIM India Mid Cap Opp Fund Reg (G)</a:t>
                      </a:r>
                    </a:p>
                  </a:txBody>
                  <a:tcPr>
                    <a:solidFill>
                      <a:srgbClr val="D5E3CF"/>
                    </a:solidFill>
                  </a:tcPr>
                </a:tc>
                <a:tc>
                  <a:txBody>
                    <a:bodyPr anchorCtr="0"/>
                    <a:lstStyle/>
                    <a:p>
                      <a:pPr algn="l"/>
                      <a:r>
                        <a:rPr sz="900" dirty="1">
                          <a:solidFill>
                            <a:srgbClr val="000000"/>
                          </a:solidFill>
                          <a:latin typeface="Arial"/>
                        </a:rPr>
                        <a:t>CANARA BANK</a:t>
                      </a:r>
                    </a:p>
                  </a:txBody>
                  <a:tcPr>
                    <a:solidFill>
                      <a:srgbClr val="D5E3CF"/>
                    </a:solidFill>
                  </a:tcPr>
                </a:tc>
                <a:tc>
                  <a:txBody>
                    <a:bodyPr anchorCtr="0"/>
                    <a:lstStyle/>
                    <a:p>
                      <a:pPr algn="l"/>
                      <a:r>
                        <a:rPr sz="900" dirty="1">
                          <a:solidFill>
                            <a:srgbClr val="000000"/>
                          </a:solidFill>
                          <a:latin typeface="Arial"/>
                        </a:rPr>
                        <a:t>xxxxxxxxx01763</a:t>
                      </a:r>
                    </a:p>
                  </a:txBody>
                  <a:tcPr>
                    <a:solidFill>
                      <a:srgbClr val="D5E3CF"/>
                    </a:solidFill>
                  </a:tcPr>
                </a:tc>
                <a:tc>
                  <a:txBody>
                    <a:bodyPr anchorCtr="0"/>
                    <a:lstStyle/>
                    <a:p>
                      <a:pPr algn="l"/>
                      <a:r>
                        <a:rPr sz="900" dirty="1">
                          <a:solidFill>
                            <a:srgbClr val="000000"/>
                          </a:solidFill>
                          <a:latin typeface="Arial"/>
                        </a:rPr>
                        <a:t>CNRB0015032</a:t>
                      </a:r>
                    </a:p>
                  </a:txBody>
                  <a:tcPr>
                    <a:solidFill>
                      <a:srgbClr val="D5E3CF"/>
                    </a:solidFill>
                  </a:tcPr>
                </a:tc>
                <a:tc>
                  <a:txBody>
                    <a:bodyPr anchorCtr="0"/>
                    <a:lstStyle/>
                    <a:p>
                      <a:pPr algn="l"/>
                      <a:r>
                        <a:rPr sz="900" dirty="1">
                          <a:solidFill>
                            <a:srgbClr val="000000"/>
                          </a:solidFill>
                          <a:latin typeface="Arial"/>
                        </a:rPr>
                        <a:t>KEERTI RAJENDRA RANGNEKAR</a:t>
                      </a:r>
                    </a:p>
                  </a:txBody>
                  <a:tcPr>
                    <a:solidFill>
                      <a:srgbClr val="D5E3CF"/>
                    </a:solidFill>
                  </a:tcPr>
                </a:tc>
              </a:tr>
              <a:tr h="254000">
                <a:tc>
                  <a:txBody>
                    <a:bodyPr anchorCtr="0"/>
                    <a:lstStyle/>
                    <a:p>
                      <a:pPr algn="ctr"/>
                      <a:r>
                        <a:rPr sz="900" dirty="1">
                          <a:solidFill>
                            <a:srgbClr val="000000"/>
                          </a:solidFill>
                        </a:rPr>
                        <a:t>3</a:t>
                      </a:r>
                    </a:p>
                  </a:txBody>
                  <a:tcPr>
                    <a:solidFill>
                      <a:srgbClr val="D5E3CF"/>
                    </a:solidFill>
                  </a:tcPr>
                </a:tc>
                <a:tc>
                  <a:txBody>
                    <a:bodyPr anchorCtr="0"/>
                    <a:lstStyle/>
                    <a:p>
                      <a:pPr algn="l"/>
                      <a:r>
                        <a:rPr sz="900" dirty="1">
                          <a:solidFill>
                            <a:srgbClr val="000000"/>
                          </a:solidFill>
                        </a:rPr>
                        <a:t>ANJALI RAJENDRA RANGNEKAR</a:t>
                      </a:r>
                    </a:p>
                  </a:txBody>
                  <a:tcPr>
                    <a:solidFill>
                      <a:srgbClr val="D5E3CF"/>
                    </a:solidFill>
                  </a:tcPr>
                </a:tc>
                <a:tc>
                  <a:txBody>
                    <a:bodyPr anchorCtr="0"/>
                    <a:lstStyle/>
                    <a:p>
                      <a:pPr algn="l"/>
                      <a:r>
                        <a:rPr sz="900" dirty="1">
                          <a:solidFill>
                            <a:srgbClr val="000000"/>
                          </a:solidFill>
                        </a:rPr>
                        <a:t>91014326264</a:t>
                      </a:r>
                    </a:p>
                  </a:txBody>
                  <a:tcPr>
                    <a:solidFill>
                      <a:srgbClr val="D5E3CF"/>
                    </a:solidFill>
                  </a:tcPr>
                </a:tc>
                <a:tc>
                  <a:txBody>
                    <a:bodyPr anchorCtr="0"/>
                    <a:lstStyle/>
                    <a:p>
                      <a:pPr algn="l"/>
                      <a:r>
                        <a:rPr sz="900" dirty="1">
                          <a:solidFill>
                            <a:srgbClr val="000000"/>
                          </a:solidFill>
                        </a:rPr>
                        <a:t>PGIM India Flexi Cap Fund (G)</a:t>
                      </a:r>
                    </a:p>
                  </a:txBody>
                  <a:tcPr>
                    <a:solidFill>
                      <a:srgbClr val="D5E3CF"/>
                    </a:solidFill>
                  </a:tcPr>
                </a:tc>
                <a:tc>
                  <a:txBody>
                    <a:bodyPr anchorCtr="0"/>
                    <a:lstStyle/>
                    <a:p>
                      <a:pPr algn="l"/>
                      <a:r>
                        <a:rPr sz="900" dirty="1">
                          <a:solidFill>
                            <a:srgbClr val="000000"/>
                          </a:solidFill>
                        </a:rPr>
                        <a:t>CANARA BANK</a:t>
                      </a:r>
                    </a:p>
                  </a:txBody>
                  <a:tcPr>
                    <a:solidFill>
                      <a:srgbClr val="D5E3CF"/>
                    </a:solidFill>
                  </a:tcPr>
                </a:tc>
                <a:tc>
                  <a:txBody>
                    <a:bodyPr anchorCtr="0"/>
                    <a:lstStyle/>
                    <a:p>
                      <a:pPr algn="l"/>
                      <a:r>
                        <a:rPr sz="900" dirty="1">
                          <a:solidFill>
                            <a:srgbClr val="000000"/>
                          </a:solidFill>
                        </a:rPr>
                        <a:t>xxxxxxxxx01763</a:t>
                      </a:r>
                    </a:p>
                  </a:txBody>
                  <a:tcPr>
                    <a:solidFill>
                      <a:srgbClr val="D5E3CF"/>
                    </a:solidFill>
                  </a:tcPr>
                </a:tc>
                <a:tc>
                  <a:txBody>
                    <a:bodyPr anchorCtr="0"/>
                    <a:lstStyle/>
                    <a:p>
                      <a:pPr algn="l"/>
                      <a:r>
                        <a:rPr sz="900" dirty="1">
                          <a:solidFill>
                            <a:srgbClr val="000000"/>
                          </a:solidFill>
                        </a:rPr>
                        <a:t>CNRB0015032</a:t>
                      </a:r>
                    </a:p>
                  </a:txBody>
                  <a:tcPr>
                    <a:solidFill>
                      <a:srgbClr val="D5E3CF"/>
                    </a:solidFill>
                  </a:tcPr>
                </a:tc>
                <a:tc>
                  <a:txBody>
                    <a:bodyPr anchorCtr="0"/>
                    <a:lstStyle/>
                    <a:p>
                      <a:pPr algn="l"/>
                      <a:r>
                        <a:rPr sz="900" dirty="1">
                          <a:solidFill>
                            <a:srgbClr val="000000"/>
                          </a:solidFill>
                        </a:rPr>
                        <a:t>KEERTI RAJENDRA RANGNEKAR</a:t>
                      </a: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 Current SIP</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16</a:t>
            </a:r>
          </a:p>
        </p:txBody>
      </p:sp>
      <p:graphicFrame>
        <p:nvGraphicFramePr>
          <p:cNvPr id="5" name="New Table"/>
          <p:cNvGraphicFramePr>
            <a:graphicFrameLocks noGrp="1"/>
          </p:cNvGraphicFramePr>
          <p:nvPr/>
        </p:nvGraphicFramePr>
        <p:xfrm>
          <a:off x="635000" y="889000"/>
          <a:ext cx="11430000" cy="670560"/>
        </p:xfrm>
        <a:graphic>
          <a:graphicData uri="http://schemas.openxmlformats.org/drawingml/2006/table">
            <a:tbl>
              <a:tblPr firstRow="1" bandRow="1">
                <a:tableStyleId>{5C22544A-7EE6-4342-B048-85BDC9FD1C3A}</a:tableStyleId>
              </a:tblPr>
              <a:tblGrid>
                <a:gridCol w="8890000"/>
                <a:gridCol w="2540000"/>
              </a:tblGrid>
              <a:tr h="127000">
                <a:tc>
                  <a:txBody>
                    <a:bodyPr anchorCtr="0"/>
                    <a:lstStyle/>
                    <a:p>
                      <a:pPr algn="ctr"/>
                      <a:r>
                        <a:rPr sz="1600" dirty="1">
                          <a:solidFill>
                            <a:srgbClr val="FFFFFF"/>
                          </a:solidFill>
                        </a:rPr>
                        <a:t>Particulars</a:t>
                      </a:r>
                    </a:p>
                  </a:txBody>
                  <a:tcPr>
                    <a:solidFill>
                      <a:srgbClr val="70AD47"/>
                    </a:solidFill>
                  </a:tcPr>
                </a:tc>
                <a:tc>
                  <a:txBody>
                    <a:bodyPr anchorCtr="0"/>
                    <a:lstStyle/>
                    <a:p>
                      <a:pPr algn="ctr"/>
                      <a:r>
                        <a:rPr sz="1600" dirty="1">
                          <a:solidFill>
                            <a:srgbClr val="FFFFFF"/>
                          </a:solidFill>
                        </a:rPr>
                        <a:t>Sum of Amount (₹)</a:t>
                      </a:r>
                    </a:p>
                  </a:txBody>
                  <a:tcPr>
                    <a:solidFill>
                      <a:srgbClr val="70AD47"/>
                    </a:solidFill>
                  </a:tcPr>
                </a:tc>
              </a:tr>
              <a:tr h="127000">
                <a:tc>
                  <a:txBody>
                    <a:bodyPr anchorCtr="0"/>
                    <a:lstStyle/>
                    <a:p>
                      <a:pPr algn="ctr"/>
                      <a:r>
                        <a:rPr sz="1600" dirty="1">
                          <a:solidFill>
                            <a:srgbClr val="FFFFFF"/>
                          </a:solidFill>
                        </a:rPr>
                        <a:t>Grand Total</a:t>
                      </a:r>
                    </a:p>
                  </a:txBody>
                  <a:tcPr>
                    <a:solidFill>
                      <a:srgbClr val="70AD47"/>
                    </a:solidFill>
                  </a:tcPr>
                </a:tc>
                <a:tc>
                  <a:txBody>
                    <a:bodyPr anchorCtr="0"/>
                    <a:lstStyle/>
                    <a:p>
                      <a:pPr algn="ctr"/>
                      <a:r>
                        <a:rPr sz="1600" dirty="1">
                          <a:solidFill>
                            <a:srgbClr val="FFFFFF"/>
                          </a:solidFill>
                        </a:rPr>
                        <a:t>₹ </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Green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17</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Scheme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r"/>
                      <a:r>
                        <a:rPr sz="1600" dirty="1">
                          <a:solidFill>
                            <a:srgbClr val="000000"/>
                          </a:solidFill>
                        </a:rPr>
                        <a:t>1</a:t>
                      </a:r>
                    </a:p>
                  </a:txBody>
                  <a:tcPr>
                    <a:solidFill>
                      <a:srgbClr val="D5E3CF"/>
                    </a:solidFill>
                  </a:tcPr>
                </a:tc>
                <a:tc>
                  <a:txBody>
                    <a:bodyPr anchorCtr="0"/>
                    <a:lstStyle/>
                    <a:p>
                      <a:pPr algn="l"/>
                      <a:r>
                        <a:rPr sz="1600" dirty="1">
                          <a:solidFill>
                            <a:srgbClr val="000000"/>
                          </a:solidFill>
                        </a:rPr>
                        <a:t>Kotak Smallcap Fund (G)</a:t>
                      </a:r>
                    </a:p>
                  </a:txBody>
                  <a:tcPr>
                    <a:solidFill>
                      <a:srgbClr val="D5E3CF"/>
                    </a:solidFill>
                  </a:tcPr>
                </a:tc>
                <a:tc>
                  <a:txBody>
                    <a:bodyPr anchorCtr="0"/>
                    <a:lstStyle/>
                    <a:p>
                      <a:pPr algn="r"/>
                      <a:r>
                        <a:rPr sz="1600" dirty="1">
                          <a:solidFill>
                            <a:srgbClr val="000000"/>
                          </a:solidFill>
                        </a:rPr>
                        <a:t>5,00,000</a:t>
                      </a:r>
                    </a:p>
                  </a:txBody>
                  <a:tcPr>
                    <a:solidFill>
                      <a:srgbClr val="D5E3CF"/>
                    </a:solidFill>
                  </a:tcPr>
                </a:tc>
                <a:tc>
                  <a:txBody>
                    <a:bodyPr anchorCtr="0"/>
                    <a:lstStyle/>
                    <a:p>
                      <a:pPr algn="r"/>
                      <a:r>
                        <a:rPr sz="1600" dirty="1">
                          <a:solidFill>
                            <a:srgbClr val="000000"/>
                          </a:solidFill>
                        </a:rPr>
                        <a:t>8,39,971</a:t>
                      </a:r>
                    </a:p>
                  </a:txBody>
                  <a:tcPr>
                    <a:solidFill>
                      <a:srgbClr val="D5E3CF"/>
                    </a:solidFill>
                  </a:tcPr>
                </a:tc>
                <a:tc>
                  <a:txBody>
                    <a:bodyPr anchorCtr="0"/>
                    <a:lstStyle/>
                    <a:p>
                      <a:pPr algn="r"/>
                      <a:r>
                        <a:rPr sz="1600" dirty="1">
                          <a:solidFill>
                            <a:srgbClr val="000000"/>
                          </a:solidFill>
                        </a:rPr>
                        <a:t>22.32</a:t>
                      </a:r>
                    </a:p>
                  </a:txBody>
                  <a:tcPr>
                    <a:solidFill>
                      <a:srgbClr val="D5E3CF"/>
                    </a:solidFill>
                  </a:tcPr>
                </a:tc>
                <a:tc>
                  <a:txBody>
                    <a:bodyPr anchorCtr="0"/>
                    <a:lstStyle/>
                    <a:p>
                      <a:pPr algn="r"/>
                      <a:r>
                        <a:rPr sz="1600" dirty="1">
                          <a:solidFill>
                            <a:srgbClr val="000000"/>
                          </a:solidFill>
                        </a:rPr>
                        <a:t>31.44</a:t>
                      </a:r>
                    </a:p>
                  </a:txBody>
                  <a:tcPr>
                    <a:solidFill>
                      <a:srgbClr val="D5E3CF"/>
                    </a:solidFill>
                  </a:tcPr>
                </a:tc>
              </a:tr>
              <a:tr h="317500">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Total</a:t>
                      </a:r>
                    </a:p>
                  </a:txBody>
                  <a:tcPr>
                    <a:solidFill>
                      <a:srgbClr val="70AD47"/>
                    </a:solidFill>
                  </a:tcPr>
                </a:tc>
                <a:tc>
                  <a:txBody>
                    <a:bodyPr anchorCtr="0"/>
                    <a:lstStyle/>
                    <a:p>
                      <a:pPr algn="r"/>
                      <a:r>
                        <a:rPr sz="1600" dirty="1">
                          <a:solidFill>
                            <a:srgbClr val="FFFFFF"/>
                          </a:solidFill>
                        </a:rPr>
                        <a:t>5,00,000.00</a:t>
                      </a:r>
                    </a:p>
                  </a:txBody>
                  <a:tcPr>
                    <a:solidFill>
                      <a:srgbClr val="70AD47"/>
                    </a:solidFill>
                  </a:tcPr>
                </a:tc>
                <a:tc>
                  <a:txBody>
                    <a:bodyPr anchorCtr="0"/>
                    <a:lstStyle/>
                    <a:p>
                      <a:pPr algn="r"/>
                      <a:r>
                        <a:rPr sz="1600" dirty="1">
                          <a:solidFill>
                            <a:srgbClr val="FFFFFF"/>
                          </a:solidFill>
                        </a:rPr>
                        <a:t>8,39,970.57</a:t>
                      </a:r>
                    </a:p>
                  </a:txBody>
                  <a:tcPr>
                    <a:solidFill>
                      <a:srgbClr val="70AD47"/>
                    </a:solidFill>
                  </a:tcPr>
                </a:tc>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31.44</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Yellow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18</a:t>
            </a:r>
          </a:p>
        </p:txBody>
      </p:sp>
      <p:graphicFrame>
        <p:nvGraphicFramePr>
          <p:cNvPr id="5" name="New Table"/>
          <p:cNvGraphicFramePr>
            <a:graphicFrameLocks noGrp="1"/>
          </p:cNvGraphicFramePr>
          <p:nvPr/>
        </p:nvGraphicFramePr>
        <p:xfrm>
          <a:off x="635000" y="1524000"/>
          <a:ext cx="11430000" cy="158496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FFC000"/>
                    </a:solidFill>
                  </a:tcPr>
                </a:tc>
                <a:tc>
                  <a:txBody>
                    <a:bodyPr anchorCtr="0"/>
                    <a:lstStyle/>
                    <a:p>
                      <a:pPr algn="ctr"/>
                      <a:r>
                        <a:rPr sz="1600" dirty="1">
                          <a:solidFill>
                            <a:srgbClr val="FFFFFF"/>
                          </a:solidFill>
                          <a:latin typeface="Arial"/>
                        </a:rPr>
                        <a:t>Scheme</a:t>
                      </a:r>
                    </a:p>
                  </a:txBody>
                  <a:tcPr>
                    <a:solidFill>
                      <a:srgbClr val="FFC000"/>
                    </a:solidFill>
                  </a:tcPr>
                </a:tc>
                <a:tc>
                  <a:txBody>
                    <a:bodyPr anchorCtr="0"/>
                    <a:lstStyle/>
                    <a:p>
                      <a:pPr algn="ctr"/>
                      <a:r>
                        <a:rPr sz="1600" dirty="1">
                          <a:solidFill>
                            <a:srgbClr val="FFFFFF"/>
                          </a:solidFill>
                          <a:latin typeface="Arial"/>
                        </a:rPr>
                        <a:t>Investment value (₹)</a:t>
                      </a:r>
                    </a:p>
                  </a:txBody>
                  <a:tcPr>
                    <a:solidFill>
                      <a:srgbClr val="FFC000"/>
                    </a:solidFill>
                  </a:tcPr>
                </a:tc>
                <a:tc>
                  <a:txBody>
                    <a:bodyPr anchorCtr="0"/>
                    <a:lstStyle/>
                    <a:p>
                      <a:pPr algn="ctr"/>
                      <a:r>
                        <a:rPr sz="1600" dirty="1">
                          <a:solidFill>
                            <a:srgbClr val="FFFFFF"/>
                          </a:solidFill>
                          <a:latin typeface="Arial"/>
                        </a:rPr>
                        <a:t>Market Value(₹)</a:t>
                      </a:r>
                    </a:p>
                  </a:txBody>
                  <a:tcPr>
                    <a:solidFill>
                      <a:srgbClr val="FFC000"/>
                    </a:solidFill>
                  </a:tcPr>
                </a:tc>
                <a:tc>
                  <a:txBody>
                    <a:bodyPr anchorCtr="0"/>
                    <a:lstStyle/>
                    <a:p>
                      <a:pPr algn="ctr"/>
                      <a:r>
                        <a:rPr sz="1600" dirty="1">
                          <a:solidFill>
                            <a:srgbClr val="FFFFFF"/>
                          </a:solidFill>
                          <a:latin typeface="Arial"/>
                        </a:rPr>
                        <a:t>CAGR (%)</a:t>
                      </a:r>
                    </a:p>
                  </a:txBody>
                  <a:tcPr>
                    <a:solidFill>
                      <a:srgbClr val="FFC000"/>
                    </a:solidFill>
                  </a:tcPr>
                </a:tc>
                <a:tc>
                  <a:txBody>
                    <a:bodyPr anchorCtr="0"/>
                    <a:lstStyle/>
                    <a:p>
                      <a:pPr algn="ctr"/>
                      <a:r>
                        <a:rPr sz="1600" dirty="1">
                          <a:solidFill>
                            <a:srgbClr val="FFFFFF"/>
                          </a:solidFill>
                          <a:latin typeface="Arial"/>
                        </a:rPr>
                        <a:t>Allocation (%)</a:t>
                      </a:r>
                    </a:p>
                  </a:txBody>
                  <a:tcPr>
                    <a:solidFill>
                      <a:srgbClr val="FFC000"/>
                    </a:solidFill>
                  </a:tcPr>
                </a:tc>
              </a:tr>
              <a:tr h="317500">
                <a:tc>
                  <a:txBody>
                    <a:bodyPr anchorCtr="0"/>
                    <a:lstStyle/>
                    <a:p>
                      <a:pPr algn="r"/>
                      <a:r>
                        <a:rPr sz="1600" dirty="1">
                          <a:solidFill>
                            <a:srgbClr val="000000"/>
                          </a:solidFill>
                          <a:latin typeface="Arial"/>
                        </a:rPr>
                        <a:t>1</a:t>
                      </a:r>
                    </a:p>
                  </a:txBody>
                  <a:tcPr>
                    <a:solidFill>
                      <a:srgbClr val="FFE8CB"/>
                    </a:solidFill>
                  </a:tcPr>
                </a:tc>
                <a:tc>
                  <a:txBody>
                    <a:bodyPr anchorCtr="0"/>
                    <a:lstStyle/>
                    <a:p>
                      <a:pPr algn="l"/>
                      <a:r>
                        <a:rPr sz="1600" dirty="1">
                          <a:solidFill>
                            <a:srgbClr val="000000"/>
                          </a:solidFill>
                          <a:latin typeface="Arial"/>
                        </a:rPr>
                        <a:t>PGIM India Mid Cap Opp Fund Reg (G)</a:t>
                      </a:r>
                    </a:p>
                  </a:txBody>
                  <a:tcPr>
                    <a:solidFill>
                      <a:srgbClr val="FFE8CB"/>
                    </a:solidFill>
                  </a:tcPr>
                </a:tc>
                <a:tc>
                  <a:txBody>
                    <a:bodyPr anchorCtr="0"/>
                    <a:lstStyle/>
                    <a:p>
                      <a:pPr algn="r"/>
                      <a:r>
                        <a:rPr sz="1600" dirty="1">
                          <a:solidFill>
                            <a:srgbClr val="000000"/>
                          </a:solidFill>
                          <a:latin typeface="Arial"/>
                        </a:rPr>
                        <a:t>10,00,000</a:t>
                      </a:r>
                    </a:p>
                  </a:txBody>
                  <a:tcPr>
                    <a:solidFill>
                      <a:srgbClr val="FFE8CB"/>
                    </a:solidFill>
                  </a:tcPr>
                </a:tc>
                <a:tc>
                  <a:txBody>
                    <a:bodyPr anchorCtr="0"/>
                    <a:lstStyle/>
                    <a:p>
                      <a:pPr algn="r"/>
                      <a:r>
                        <a:rPr sz="1600" dirty="1">
                          <a:solidFill>
                            <a:srgbClr val="000000"/>
                          </a:solidFill>
                          <a:latin typeface="Arial"/>
                        </a:rPr>
                        <a:t>15,21,775</a:t>
                      </a:r>
                    </a:p>
                  </a:txBody>
                  <a:tcPr>
                    <a:solidFill>
                      <a:srgbClr val="FFE8CB"/>
                    </a:solidFill>
                  </a:tcPr>
                </a:tc>
                <a:tc>
                  <a:txBody>
                    <a:bodyPr anchorCtr="0"/>
                    <a:lstStyle/>
                    <a:p>
                      <a:pPr algn="r"/>
                      <a:r>
                        <a:rPr sz="1600" dirty="1">
                          <a:solidFill>
                            <a:srgbClr val="000000"/>
                          </a:solidFill>
                          <a:latin typeface="Arial"/>
                        </a:rPr>
                        <a:t>17.71</a:t>
                      </a:r>
                    </a:p>
                  </a:txBody>
                  <a:tcPr>
                    <a:solidFill>
                      <a:srgbClr val="FFE8CB"/>
                    </a:solidFill>
                  </a:tcPr>
                </a:tc>
                <a:tc>
                  <a:txBody>
                    <a:bodyPr anchorCtr="0"/>
                    <a:lstStyle/>
                    <a:p>
                      <a:pPr algn="r"/>
                      <a:r>
                        <a:rPr sz="1600" dirty="1">
                          <a:solidFill>
                            <a:srgbClr val="000000"/>
                          </a:solidFill>
                          <a:latin typeface="Arial"/>
                        </a:rPr>
                        <a:t>62.88</a:t>
                      </a:r>
                    </a:p>
                  </a:txBody>
                  <a:tcPr>
                    <a:solidFill>
                      <a:srgbClr val="FFE8CB"/>
                    </a:solidFill>
                  </a:tcPr>
                </a:tc>
              </a:tr>
              <a:tr h="317500">
                <a:tc>
                  <a:txBody>
                    <a:bodyPr anchorCtr="0"/>
                    <a:lstStyle/>
                    <a:p>
                      <a:pPr algn="r"/>
                      <a:r>
                        <a:rPr sz="1600" dirty="1">
                          <a:solidFill>
                            <a:srgbClr val="000000"/>
                          </a:solidFill>
                        </a:rPr>
                        <a:t>2</a:t>
                      </a:r>
                    </a:p>
                  </a:txBody>
                  <a:tcPr>
                    <a:solidFill>
                      <a:srgbClr val="FFE8CB"/>
                    </a:solidFill>
                  </a:tcPr>
                </a:tc>
                <a:tc>
                  <a:txBody>
                    <a:bodyPr anchorCtr="0"/>
                    <a:lstStyle/>
                    <a:p>
                      <a:pPr algn="l"/>
                      <a:r>
                        <a:rPr sz="1600" dirty="1">
                          <a:solidFill>
                            <a:srgbClr val="000000"/>
                          </a:solidFill>
                        </a:rPr>
                        <a:t>PGIM India Flexi Cap Fund (G)</a:t>
                      </a:r>
                    </a:p>
                  </a:txBody>
                  <a:tcPr>
                    <a:solidFill>
                      <a:srgbClr val="FFE8CB"/>
                    </a:solidFill>
                  </a:tcPr>
                </a:tc>
                <a:tc>
                  <a:txBody>
                    <a:bodyPr anchorCtr="0"/>
                    <a:lstStyle/>
                    <a:p>
                      <a:pPr algn="r"/>
                      <a:r>
                        <a:rPr sz="1600" dirty="1">
                          <a:solidFill>
                            <a:srgbClr val="000000"/>
                          </a:solidFill>
                        </a:rPr>
                        <a:t>90,407</a:t>
                      </a:r>
                    </a:p>
                  </a:txBody>
                  <a:tcPr>
                    <a:solidFill>
                      <a:srgbClr val="FFE8CB"/>
                    </a:solidFill>
                  </a:tcPr>
                </a:tc>
                <a:tc>
                  <a:txBody>
                    <a:bodyPr anchorCtr="0"/>
                    <a:lstStyle/>
                    <a:p>
                      <a:pPr algn="r"/>
                      <a:r>
                        <a:rPr sz="1600" dirty="1">
                          <a:solidFill>
                            <a:srgbClr val="000000"/>
                          </a:solidFill>
                        </a:rPr>
                        <a:t>1,33,043</a:t>
                      </a:r>
                    </a:p>
                  </a:txBody>
                  <a:tcPr>
                    <a:solidFill>
                      <a:srgbClr val="FFE8CB"/>
                    </a:solidFill>
                  </a:tcPr>
                </a:tc>
                <a:tc>
                  <a:txBody>
                    <a:bodyPr anchorCtr="0"/>
                    <a:lstStyle/>
                    <a:p>
                      <a:pPr algn="r"/>
                      <a:r>
                        <a:rPr sz="1600" dirty="1">
                          <a:solidFill>
                            <a:srgbClr val="000000"/>
                          </a:solidFill>
                        </a:rPr>
                        <a:t>16.19</a:t>
                      </a:r>
                    </a:p>
                  </a:txBody>
                  <a:tcPr>
                    <a:solidFill>
                      <a:srgbClr val="FFE8CB"/>
                    </a:solidFill>
                  </a:tcPr>
                </a:tc>
                <a:tc>
                  <a:txBody>
                    <a:bodyPr anchorCtr="0"/>
                    <a:lstStyle/>
                    <a:p>
                      <a:pPr algn="r"/>
                      <a:r>
                        <a:rPr sz="1600" dirty="1">
                          <a:solidFill>
                            <a:srgbClr val="000000"/>
                          </a:solidFill>
                        </a:rPr>
                        <a:t>5.68</a:t>
                      </a:r>
                    </a:p>
                  </a:txBody>
                  <a:tcPr>
                    <a:solidFill>
                      <a:srgbClr val="FFE8CB"/>
                    </a:solidFill>
                  </a:tcPr>
                </a:tc>
              </a:tr>
              <a:tr h="317500">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Total</a:t>
                      </a:r>
                    </a:p>
                  </a:txBody>
                  <a:tcPr>
                    <a:solidFill>
                      <a:srgbClr val="FFC000"/>
                    </a:solidFill>
                  </a:tcPr>
                </a:tc>
                <a:tc>
                  <a:txBody>
                    <a:bodyPr anchorCtr="0"/>
                    <a:lstStyle/>
                    <a:p>
                      <a:pPr algn="r"/>
                      <a:r>
                        <a:rPr sz="1600" dirty="1">
                          <a:solidFill>
                            <a:srgbClr val="FFFFFF"/>
                          </a:solidFill>
                        </a:rPr>
                        <a:t>10,90,406.77</a:t>
                      </a:r>
                    </a:p>
                  </a:txBody>
                  <a:tcPr>
                    <a:solidFill>
                      <a:srgbClr val="FFC000"/>
                    </a:solidFill>
                  </a:tcPr>
                </a:tc>
                <a:tc>
                  <a:txBody>
                    <a:bodyPr anchorCtr="0"/>
                    <a:lstStyle/>
                    <a:p>
                      <a:pPr algn="r"/>
                      <a:r>
                        <a:rPr sz="1600" dirty="1">
                          <a:solidFill>
                            <a:srgbClr val="FFFFFF"/>
                          </a:solidFill>
                        </a:rPr>
                        <a:t>16,54,818.78</a:t>
                      </a:r>
                    </a:p>
                  </a:txBody>
                  <a:tcPr>
                    <a:solidFill>
                      <a:srgbClr val="FFC000"/>
                    </a:solidFill>
                  </a:tcPr>
                </a:tc>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68.56</a:t>
                      </a:r>
                    </a:p>
                  </a:txBody>
                  <a:tcPr>
                    <a:solidFill>
                      <a:srgbClr val="FFC000"/>
                    </a:solidFill>
                  </a:tcPr>
                </a:tc>
              </a:tr>
            </a:tbl>
          </a:graphicData>
        </a:graphic>
      </p:graphicFrame>
    </p:spTree>
  </p:cSld>
  <p:clrMapOvr>
    <a:masterClrMapping/>
  </p:clrMapOvr>
  <p:transition spd="fast"/>
  <p:timing>
    <p:tnLst>
      <p:par>
        <p:cTn id="1"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Red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19</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ED7D31"/>
                    </a:solidFill>
                  </a:tcPr>
                </a:tc>
                <a:tc>
                  <a:txBody>
                    <a:bodyPr anchorCtr="0"/>
                    <a:lstStyle/>
                    <a:p>
                      <a:pPr algn="ctr"/>
                      <a:r>
                        <a:rPr sz="1600" dirty="1">
                          <a:solidFill>
                            <a:srgbClr val="FFFFFF"/>
                          </a:solidFill>
                        </a:rPr>
                        <a:t>Scheme</a:t>
                      </a:r>
                    </a:p>
                  </a:txBody>
                  <a:tcPr>
                    <a:solidFill>
                      <a:srgbClr val="ED7D31"/>
                    </a:solidFill>
                  </a:tcPr>
                </a:tc>
                <a:tc>
                  <a:txBody>
                    <a:bodyPr anchorCtr="0"/>
                    <a:lstStyle/>
                    <a:p>
                      <a:pPr algn="ctr"/>
                      <a:r>
                        <a:rPr sz="1600" dirty="1">
                          <a:solidFill>
                            <a:srgbClr val="FFFFFF"/>
                          </a:solidFill>
                        </a:rPr>
                        <a:t>Investment value (₹)</a:t>
                      </a:r>
                    </a:p>
                  </a:txBody>
                  <a:tcPr>
                    <a:solidFill>
                      <a:srgbClr val="ED7D31"/>
                    </a:solidFill>
                  </a:tcPr>
                </a:tc>
                <a:tc>
                  <a:txBody>
                    <a:bodyPr anchorCtr="0"/>
                    <a:lstStyle/>
                    <a:p>
                      <a:pPr algn="ctr"/>
                      <a:r>
                        <a:rPr sz="1600" dirty="1">
                          <a:solidFill>
                            <a:srgbClr val="FFFFFF"/>
                          </a:solidFill>
                        </a:rPr>
                        <a:t>Market Value(₹)</a:t>
                      </a:r>
                    </a:p>
                  </a:txBody>
                  <a:tcPr>
                    <a:solidFill>
                      <a:srgbClr val="ED7D31"/>
                    </a:solidFill>
                  </a:tcPr>
                </a:tc>
                <a:tc>
                  <a:txBody>
                    <a:bodyPr anchorCtr="0"/>
                    <a:lstStyle/>
                    <a:p>
                      <a:pPr algn="ctr"/>
                      <a:r>
                        <a:rPr sz="1600" dirty="1">
                          <a:solidFill>
                            <a:srgbClr val="FFFFFF"/>
                          </a:solidFill>
                        </a:rPr>
                        <a:t>CAGR (%)</a:t>
                      </a:r>
                    </a:p>
                  </a:txBody>
                  <a:tcPr>
                    <a:solidFill>
                      <a:srgbClr val="ED7D31"/>
                    </a:solidFill>
                  </a:tcPr>
                </a:tc>
                <a:tc>
                  <a:txBody>
                    <a:bodyPr anchorCtr="0"/>
                    <a:lstStyle/>
                    <a:p>
                      <a:pPr algn="ctr"/>
                      <a:r>
                        <a:rPr sz="1600" dirty="1">
                          <a:solidFill>
                            <a:srgbClr val="FFFFFF"/>
                          </a:solidFill>
                        </a:rPr>
                        <a:t>Allocation (%)</a:t>
                      </a:r>
                    </a:p>
                  </a:txBody>
                  <a:tcPr>
                    <a:solidFill>
                      <a:srgbClr val="ED7D31"/>
                    </a:solidFill>
                  </a:tcPr>
                </a:tc>
              </a:tr>
              <a:tr h="317500">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Total</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.00</a:t>
                      </a:r>
                    </a:p>
                  </a:txBody>
                  <a:tcPr>
                    <a:solidFill>
                      <a:srgbClr val="ED7D31"/>
                    </a:solidFill>
                  </a:tcPr>
                </a:tc>
              </a:tr>
            </a:tbl>
          </a:graphicData>
        </a:graphic>
      </p:graphicFrame>
    </p:spTree>
  </p:cSld>
  <p:clrMapOvr>
    <a:masterClrMapping/>
  </p:clrMapOvr>
  <p:transition spd="fast"/>
  <p:timing>
    <p:tnLst>
      <p:par>
        <p:cTn id="1"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Value Pyramid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a:t>
            </a:r>
          </a:p>
        </p:txBody>
      </p:sp>
      <p:pic>
        <p:nvPicPr>
          <p:cNvPr id="5" name="New picture"/>
          <p:cNvPicPr/>
          <p:nvPr/>
        </p:nvPicPr>
        <p:blipFill>
          <a:blip r:embed="rId3"/>
          <a:srcRect/>
          <a:stretch>
            <a:fillRect/>
          </a:stretch>
        </p:blipFill>
        <p:spPr>
          <a:xfrm>
            <a:off x="1270000" y="1270000"/>
            <a:ext cx="8890000" cy="7620000"/>
          </a:xfrm>
          <a:prstGeom prst="rect"/>
          <a:ln>
            <a:solidFill>
              <a:schemeClr val="tx2">
                <a:lumMod val="60000"/>
                <a:lumOff val="40000"/>
              </a:schemeClr>
            </a:solidFill>
          </a:ln>
        </p:spPr>
      </p:pic>
      <p:sp>
        <p:nvSpPr>
          <p:cNvPr id="6" name="New shape"/>
          <p:cNvSpPr/>
          <p:nvPr/>
        </p:nvSpPr>
        <p:spPr>
          <a:xfrm>
            <a:off x="4445000" y="4318000"/>
            <a:ext cx="2540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1">
                <a:solidFill>
                  <a:srgbClr val="000000"/>
                </a:solidFill>
                <a:latin typeface="Arial"/>
              </a:rPr>
              <a:t>In 2 Months</a:t>
            </a:r>
          </a:p>
        </p:txBody>
      </p:sp>
    </p:spTree>
  </p:cSld>
  <p:clrMapOvr>
    <a:masterClrMapping/>
  </p:clrMapOvr>
  <p:transition spd="fast"/>
  <p:timing>
    <p:tnLst>
      <p:par>
        <p:cTn id="1"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solidFill>
                <a:srgbClr val="000000"/>
              </a:solidFill>
              <a:latin typeface="Arial"/>
            </a:endParaRP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20</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5400">
              <a:solidFill>
                <a:srgbClr val="000000"/>
              </a:solidFill>
              <a:latin typeface="Arial"/>
            </a:endParaRP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70AD47"/>
                </a:solidFill>
                <a:latin typeface="Arial"/>
              </a:rPr>
              <a:t>Thank You!</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a:solidFill>
                <a:srgbClr val="000000"/>
              </a:solidFill>
              <a:latin typeface="Arial"/>
            </a:endParaRPr>
          </a:p>
        </p:txBody>
      </p:sp>
    </p:spTree>
  </p:cSld>
  <p:clrMapOvr>
    <a:masterClrMapping/>
  </p:clrMapOvr>
  <p:transition spd="fast"/>
  <p:timing>
    <p:tnLst>
      <p:par>
        <p:cTn id="1"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Disclaimer</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21</a:t>
            </a:r>
          </a:p>
        </p:txBody>
      </p:sp>
      <p:sp>
        <p:nvSpPr>
          <p:cNvPr id="5" name="New shape"/>
          <p:cNvSpPr/>
          <p:nvPr/>
        </p:nvSpPr>
        <p:spPr>
          <a:xfrm>
            <a:off x="254000" y="1905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Risk factors: Mutual funds, like securities investments, are subject to market and other risks and there can be no assurance that the Schemes' objectives will be achieved. As with any investment in securities, the NAV of Units issued under the Schemes can go up or down depending on the factors and forces affecting capital markets. The NAV of the Schemes' Units may be affected by changes in the general level of interest rates. The past performance of the mutual funds managed by the Sponsors and their affiliates/associates is not necessarily indicative of the future performance of the Schemes. Investors in the Schemes are not being offered a guaranteed or assured rate of return The liquidity of the Scheme's investments may be restricted by trading volumes, settlement periods and transfer procedures. In the event of an inordinately large number of redemption requests or of a restructuring of either of the Scheme's portfolios, the time taken by the Fund for redemption of Units may become significant. Please see 'Risk Factors and Special Considerations' and 'Right to Limit Redemptions' in the Offer Documents. The liquidity &amp; valuation of the Schemes' investments due to its holdings of unlisted securities may be affected if they have to be sold prior to their target da.  Consequently, the NAV of the Scheme is linked to the equity performance of such companies and may be more volatile than a more diversified portfolio of equities. Please refer to the Standard Offer Documents of the relevant scheme before investing. </a:t>
            </a:r>
          </a:p>
        </p:txBody>
      </p:sp>
      <p:sp>
        <p:nvSpPr>
          <p:cNvPr id="6" name="New shape"/>
          <p:cNvSpPr/>
          <p:nvPr/>
        </p:nvSpPr>
        <p:spPr>
          <a:xfrm>
            <a:off x="254000" y="381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material is for your private information alone. The information herein has been obtained from various sources and there is no guarantee of its accuracy or completeness. The information or any opinion expressed here is not authorized for use as an offer for sale or a solicitation of an offer to buy Units of the Fund. No part of this material may be copied or duplicated in any form by any, means or redistributed. Investments in Mutual Funds inherently involve risks. Please seek financial advice regarding the appropriateness of investing in any securities or investment strategies discussed or recommended here as statements regarding future prospects may not be realized. Statements and other information herein are as dated and are subject to change.</a:t>
            </a:r>
          </a:p>
        </p:txBody>
      </p:sp>
      <p:sp>
        <p:nvSpPr>
          <p:cNvPr id="7" name="New shape"/>
          <p:cNvSpPr/>
          <p:nvPr/>
        </p:nvSpPr>
        <p:spPr>
          <a:xfrm>
            <a:off x="254000" y="508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communication is confidential and intended solely for the addressee. Any non-addressee must not read, use, disclose or disseminate the same and should inform the sender of its receipt.E-mail is an informal method of communication and is subject to possible data corruption or transmission interference/error.Naik Investment is unable to exercise control over the contents of transmissions via the Internet and hereby excludes any liability for the quality, completeness or accuracy of any such contents and its transmission, reception, storage or reliance or use.We do not guarantee the security of any information electronically transmitted and are not liable for the proper and complete transmission of the information contained in this communication, nor for any delay in -its receipt. The use of email for any illegal purpose or for any purpose other than as permitted by us is strictly prohibited and such use may result in disciplinary and legal action.</a:t>
            </a:r>
          </a:p>
        </p:txBody>
      </p:sp>
    </p:spTree>
  </p:cSld>
  <p:clrMapOvr>
    <a:masterClrMapping/>
  </p:clrMapOvr>
  <p:transition spd="fast"/>
  <p:timing>
    <p:tnLst>
      <p:par>
        <p:cTn id="1"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from 01-04-2023 To 31-03-2024</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3</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21,53,925</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21,53,925</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5,00,005</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5,00,005</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-5,00,005</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-5,00,005</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22,51,549</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22,51,549</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5,97,629</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5,97,629</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32.29</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32.29</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Current Year - YTD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4</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22,51,549</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22,51,549</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24,94,789</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24,94,789</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2,43,240</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2,43,240</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13.30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13.30</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Since Inception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5</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20,00,000</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20,00,000</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5,00,005</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5,00,005</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14,99,995</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14,99,995</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24,94,789</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24,94,789</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9,94,794</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9,94,794</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19.11</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19.11</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26-01-2025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6</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26-01-2025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7</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As On 26-01-2025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8</a:t>
            </a:r>
          </a:p>
        </p:txBody>
      </p:sp>
      <p:graphicFrame>
        <p:nvGraphicFramePr>
          <p:cNvPr id="5" name="New Table"/>
          <p:cNvGraphicFramePr>
            <a:graphicFrameLocks noGrp="1"/>
          </p:cNvGraphicFramePr>
          <p:nvPr/>
        </p:nvGraphicFramePr>
        <p:xfrm>
          <a:off x="1270000" y="1524000"/>
          <a:ext cx="10160000" cy="1905000"/>
        </p:xfrm>
        <a:graphic>
          <a:graphicData uri="http://schemas.openxmlformats.org/drawingml/2006/table">
            <a:tbl>
              <a:tblPr firstRow="1" bandRow="1"/>
              <a:tblGrid>
                <a:gridCol w="2794000"/>
                <a:gridCol w="2794000"/>
                <a:gridCol w="2286000"/>
                <a:gridCol w="2286000"/>
              </a:tblGrid>
              <a:tr h="952500">
                <a:tc>
                  <a:txBody>
                    <a:bodyPr anchorCtr="0"/>
                    <a:lstStyle/>
                    <a:p>
                      <a:pPr algn="ctr"/>
                      <a:r>
                        <a:rPr dirty="1">
                          <a:solidFill>
                            <a:srgbClr val="FFFFFF"/>
                          </a:solidFill>
                          <a:latin typeface="Arial Rounded MT Bold"/>
                        </a:rPr>
                        <a:t>Investment value (₹)</a:t>
                      </a:r>
                    </a:p>
                  </a:txBody>
                  <a:tcPr anchor="ctr">
                    <a:solidFill>
                      <a:srgbClr val="70AD47"/>
                    </a:solidFill>
                  </a:tcPr>
                </a:tc>
                <a:tc>
                  <a:txBody>
                    <a:bodyPr anchorCtr="0"/>
                    <a:lstStyle/>
                    <a:p>
                      <a:pPr algn="ctr"/>
                      <a:r>
                        <a:rPr dirty="1">
                          <a:solidFill>
                            <a:srgbClr val="FFFFFF"/>
                          </a:solidFill>
                          <a:latin typeface="Arial Rounded MT Bold"/>
                        </a:rPr>
                        <a:t>Market Value (₹)</a:t>
                      </a:r>
                    </a:p>
                  </a:txBody>
                  <a:tcPr anchor="ctr">
                    <a:solidFill>
                      <a:srgbClr val="70AD47"/>
                    </a:solidFill>
                  </a:tcPr>
                </a:tc>
                <a:tc>
                  <a:txBody>
                    <a:bodyPr anchorCtr="0"/>
                    <a:lstStyle/>
                    <a:p>
                      <a:pPr algn="ctr"/>
                      <a:r>
                        <a:rPr dirty="1">
                          <a:solidFill>
                            <a:srgbClr val="FFFFFF"/>
                          </a:solidFill>
                          <a:latin typeface="Arial Rounded MT Bold"/>
                        </a:rPr>
                        <a:t>Gain</a:t>
                      </a:r>
                    </a:p>
                  </a:txBody>
                  <a:tcPr anchor="ctr">
                    <a:solidFill>
                      <a:srgbClr val="70AD47"/>
                    </a:solidFill>
                  </a:tcPr>
                </a:tc>
                <a:tc>
                  <a:txBody>
                    <a:bodyPr anchorCtr="0"/>
                    <a:lstStyle/>
                    <a:p>
                      <a:pPr algn="ctr"/>
                      <a:r>
                        <a:rPr dirty="1">
                          <a:solidFill>
                            <a:srgbClr val="FFFFFF"/>
                          </a:solidFill>
                          <a:latin typeface="Arial Rounded MT Bold"/>
                        </a:rPr>
                        <a:t>CAGR %</a:t>
                      </a:r>
                    </a:p>
                  </a:txBody>
                  <a:tcPr anchor="ctr">
                    <a:solidFill>
                      <a:srgbClr val="70AD47"/>
                    </a:solidFill>
                  </a:tcPr>
                </a:tc>
              </a:tr>
              <a:tr h="952500">
                <a:tc>
                  <a:txBody>
                    <a:bodyPr anchorCtr="0"/>
                    <a:lstStyle/>
                    <a:p>
                      <a:pPr algn="ctr"/>
                      <a:r>
                        <a:rPr dirty="1">
                          <a:solidFill>
                            <a:srgbClr val="000000"/>
                          </a:solidFill>
                          <a:latin typeface="Arial Rounded MT Bold"/>
                        </a:rPr>
                        <a:t>(₹)15,90,407</a:t>
                      </a:r>
                    </a:p>
                  </a:txBody>
                  <a:tcPr anchor="ctr">
                    <a:solidFill>
                      <a:srgbClr val="D5E3CF"/>
                    </a:solidFill>
                  </a:tcPr>
                </a:tc>
                <a:tc>
                  <a:txBody>
                    <a:bodyPr anchorCtr="0"/>
                    <a:lstStyle/>
                    <a:p>
                      <a:pPr algn="ctr"/>
                      <a:r>
                        <a:rPr dirty="1">
                          <a:solidFill>
                            <a:srgbClr val="000000"/>
                          </a:solidFill>
                          <a:latin typeface="Arial Rounded MT Bold"/>
                        </a:rPr>
                        <a:t>(₹)24,94,789</a:t>
                      </a:r>
                    </a:p>
                  </a:txBody>
                  <a:tcPr anchor="ctr">
                    <a:solidFill>
                      <a:srgbClr val="D5E3CF"/>
                    </a:solidFill>
                  </a:tcPr>
                </a:tc>
                <a:tc>
                  <a:txBody>
                    <a:bodyPr anchorCtr="0"/>
                    <a:lstStyle/>
                    <a:p>
                      <a:pPr algn="ctr"/>
                      <a:r>
                        <a:rPr dirty="1">
                          <a:solidFill>
                            <a:srgbClr val="000000"/>
                          </a:solidFill>
                          <a:latin typeface="Arial Rounded MT Bold"/>
                        </a:rPr>
                        <a:t>(₹)9,04,383</a:t>
                      </a:r>
                    </a:p>
                  </a:txBody>
                  <a:tcPr anchor="ctr">
                    <a:solidFill>
                      <a:srgbClr val="D5E3CF"/>
                    </a:solidFill>
                  </a:tcPr>
                </a:tc>
                <a:tc>
                  <a:txBody>
                    <a:bodyPr anchorCtr="0"/>
                    <a:lstStyle/>
                    <a:p>
                      <a:pPr algn="ctr"/>
                      <a:r>
                        <a:rPr dirty="1">
                          <a:solidFill>
                            <a:srgbClr val="000000"/>
                          </a:solidFill>
                          <a:latin typeface="Arial Rounded MT Bold"/>
                        </a:rPr>
                        <a:t>19.10%</a:t>
                      </a:r>
                    </a:p>
                  </a:txBody>
                  <a:tcPr anchor="ct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By Asset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9</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tags/tag1.xml><?xml version="1.0" encoding="utf-8"?>
<p:tagLst xmlns:p="http://schemas.openxmlformats.org/presentationml/2006/main">
  <p:tag name="AS_NET" val="4.0.30319.42000"/>
  <p:tag name="AS_OS" val="Microsoft Windows NT 10.0.20348.0"/>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prst="circ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1</TotalTime>
  <Application>Spire.Presentation for .NET 2.1.0.0</Application>
  <PresentationFormat>全屏显示(4:3)</PresentationFormat>
  <Slides>1</Slides>
  <ScaleCrop>false</ScaleCrop>
  <HeadingPairs>
    <vt:vector size="4" baseType="variant">
      <vt:variant>
        <vt:lpstr>主题</vt:lpstr>
      </vt:variant>
      <vt:variant>
        <vt:i4>1</vt:i4>
      </vt:variant>
      <vt:variant>
        <vt:lpstr>幻灯片标题</vt:lpstr>
      </vt:variant>
      <vt:variant>
        <vt:i4>1</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2025-01-27T09:48:36.7163081Z</dcterms:created>
  <dcterms:modified xsi:type="dcterms:W3CDTF">2025-01-27T09:48:36.7163081Z</dcterms:modified>
</cp:coreProperties>
</file>