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024a594d-29b1-4c1d-abcc-975db5506b8b.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10071683-b0a1-4a09-9fae-93218661d66d.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00c423cb-2006-4ff6-98d6-c76d7e04a3fc.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d9713184-6fed-4e4d-ba06-08d9faed54d3.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c0eccf06-28c6-428b-b5e5-c5e80278613d.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7d6516d4-60ad-43ac-92a0-d3c2e572417d.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1,89,991 ]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18-Nov-2021</c:v>
                </c:pt>
                <c:pt idx="1">
                  <c:v>11-Dec-2021</c:v>
                </c:pt>
                <c:pt idx="2">
                  <c:v>04-Jan-2022</c:v>
                </c:pt>
                <c:pt idx="3">
                  <c:v>27-Jan-2022</c:v>
                </c:pt>
                <c:pt idx="4">
                  <c:v>19-Feb-2022</c:v>
                </c:pt>
                <c:pt idx="5">
                  <c:v>15-Mar-2022</c:v>
                </c:pt>
                <c:pt idx="6">
                  <c:v>07-Apr-2022</c:v>
                </c:pt>
                <c:pt idx="7">
                  <c:v>30-Apr-2022</c:v>
                </c:pt>
                <c:pt idx="8">
                  <c:v>23-May-2022</c:v>
                </c:pt>
                <c:pt idx="9">
                  <c:v>16-Jun-2022</c:v>
                </c:pt>
                <c:pt idx="10">
                  <c:v>09-Jul-2022</c:v>
                </c:pt>
                <c:pt idx="11">
                  <c:v>01-Aug-2022</c:v>
                </c:pt>
                <c:pt idx="12">
                  <c:v>25-Aug-2022</c:v>
                </c:pt>
                <c:pt idx="13">
                  <c:v>17-Sep-2022</c:v>
                </c:pt>
                <c:pt idx="14">
                  <c:v>10-Oct-2022</c:v>
                </c:pt>
                <c:pt idx="15">
                  <c:v>03-Nov-2022</c:v>
                </c:pt>
                <c:pt idx="16">
                  <c:v>26-Nov-2022</c:v>
                </c:pt>
                <c:pt idx="17">
                  <c:v>19-Dec-2022</c:v>
                </c:pt>
                <c:pt idx="18">
                  <c:v>11-Jan-2023</c:v>
                </c:pt>
                <c:pt idx="19">
                  <c:v>04-Feb-2023</c:v>
                </c:pt>
                <c:pt idx="20">
                  <c:v>27-Feb-2023</c:v>
                </c:pt>
                <c:pt idx="21">
                  <c:v>22-Mar-2023</c:v>
                </c:pt>
                <c:pt idx="22">
                  <c:v>15-Apr-2023</c:v>
                </c:pt>
                <c:pt idx="23">
                  <c:v>08-May-2023</c:v>
                </c:pt>
                <c:pt idx="24">
                  <c:v>31-May-2023</c:v>
                </c:pt>
                <c:pt idx="25">
                  <c:v>24-Jun-2023</c:v>
                </c:pt>
                <c:pt idx="26">
                  <c:v>17-Jul-2023</c:v>
                </c:pt>
                <c:pt idx="27">
                  <c:v>09-Aug-2023</c:v>
                </c:pt>
                <c:pt idx="28">
                  <c:v>01-Sep-2023</c:v>
                </c:pt>
                <c:pt idx="29">
                  <c:v>25-Sep-2023</c:v>
                </c:pt>
                <c:pt idx="30">
                  <c:v>18-Oct-2023</c:v>
                </c:pt>
                <c:pt idx="31">
                  <c:v>10-Nov-2023</c:v>
                </c:pt>
                <c:pt idx="32">
                  <c:v>04-Dec-2023</c:v>
                </c:pt>
                <c:pt idx="33">
                  <c:v>27-Dec-2023</c:v>
                </c:pt>
                <c:pt idx="34">
                  <c:v>19-Jan-2024</c:v>
                </c:pt>
                <c:pt idx="35">
                  <c:v>12-Feb-2024</c:v>
                </c:pt>
                <c:pt idx="36">
                  <c:v>06-Mar-2024</c:v>
                </c:pt>
                <c:pt idx="37">
                  <c:v>29-Mar-2024</c:v>
                </c:pt>
                <c:pt idx="38">
                  <c:v>21-Apr-2024</c:v>
                </c:pt>
                <c:pt idx="39">
                  <c:v>15-May-2024</c:v>
                </c:pt>
                <c:pt idx="40">
                  <c:v>07-Jun-2024</c:v>
                </c:pt>
                <c:pt idx="41">
                  <c:v>30-Jun-2024</c:v>
                </c:pt>
                <c:pt idx="42">
                  <c:v>24-Jul-2024</c:v>
                </c:pt>
                <c:pt idx="43">
                  <c:v>16-Aug-2024</c:v>
                </c:pt>
                <c:pt idx="44">
                  <c:v>08-Sep-2024</c:v>
                </c:pt>
                <c:pt idx="45">
                  <c:v>02-Oct-2024</c:v>
                </c:pt>
                <c:pt idx="46">
                  <c:v>25-Oct-2024</c:v>
                </c:pt>
                <c:pt idx="47">
                  <c:v>17-Nov-2024</c:v>
                </c:pt>
                <c:pt idx="48">
                  <c:v>10-Dec-2024</c:v>
                </c:pt>
                <c:pt idx="49">
                  <c:v>03-Jan-2025</c:v>
                </c:pt>
                <c:pt idx="50">
                  <c:v>26-Jan-2025</c:v>
                </c:pt>
              </c:strCache>
            </c:strRef>
          </c:cat>
          <c:val>
            <c:numRef>
              <c:f>'Sheet1'!$B$2:$B$52</c:f>
              <c:numCache>
                <c:formatCode>General</c:formatCode>
                <c:ptCount val="51"/>
                <c:pt idx="0">
                  <c:v>4999.75</c:v>
                </c:pt>
                <c:pt idx="1">
                  <c:v>4999.75</c:v>
                </c:pt>
                <c:pt idx="2">
                  <c:v>9999.5</c:v>
                </c:pt>
                <c:pt idx="3">
                  <c:v>14999.25</c:v>
                </c:pt>
                <c:pt idx="4">
                  <c:v>19999</c:v>
                </c:pt>
                <c:pt idx="5">
                  <c:v>24998.75</c:v>
                </c:pt>
                <c:pt idx="6">
                  <c:v>24998.75</c:v>
                </c:pt>
                <c:pt idx="7">
                  <c:v>29998.5</c:v>
                </c:pt>
                <c:pt idx="8">
                  <c:v>29998.5</c:v>
                </c:pt>
                <c:pt idx="9">
                  <c:v>34998.25</c:v>
                </c:pt>
                <c:pt idx="10">
                  <c:v>34998.25</c:v>
                </c:pt>
                <c:pt idx="11">
                  <c:v>39998</c:v>
                </c:pt>
                <c:pt idx="12">
                  <c:v>44997.75</c:v>
                </c:pt>
                <c:pt idx="13">
                  <c:v>49997.5</c:v>
                </c:pt>
                <c:pt idx="14">
                  <c:v>49997.5</c:v>
                </c:pt>
                <c:pt idx="15">
                  <c:v>54997.25</c:v>
                </c:pt>
                <c:pt idx="16">
                  <c:v>59997</c:v>
                </c:pt>
                <c:pt idx="17">
                  <c:v>64996.75</c:v>
                </c:pt>
                <c:pt idx="18">
                  <c:v>64996.75</c:v>
                </c:pt>
                <c:pt idx="19">
                  <c:v>69996.5</c:v>
                </c:pt>
                <c:pt idx="20">
                  <c:v>74996.25</c:v>
                </c:pt>
                <c:pt idx="21">
                  <c:v>79996</c:v>
                </c:pt>
                <c:pt idx="22">
                  <c:v>79996</c:v>
                </c:pt>
                <c:pt idx="23">
                  <c:v>84995.75</c:v>
                </c:pt>
                <c:pt idx="24">
                  <c:v>89995.5</c:v>
                </c:pt>
                <c:pt idx="25">
                  <c:v>94995.25</c:v>
                </c:pt>
                <c:pt idx="26">
                  <c:v>99995</c:v>
                </c:pt>
                <c:pt idx="27">
                  <c:v>99995</c:v>
                </c:pt>
                <c:pt idx="28">
                  <c:v>104994.75</c:v>
                </c:pt>
                <c:pt idx="29">
                  <c:v>109994.5</c:v>
                </c:pt>
                <c:pt idx="30">
                  <c:v>114994.25</c:v>
                </c:pt>
                <c:pt idx="31">
                  <c:v>114994.25</c:v>
                </c:pt>
                <c:pt idx="32">
                  <c:v>119994</c:v>
                </c:pt>
                <c:pt idx="33">
                  <c:v>124993.75</c:v>
                </c:pt>
                <c:pt idx="34">
                  <c:v>129993.5</c:v>
                </c:pt>
                <c:pt idx="35">
                  <c:v>129993.5</c:v>
                </c:pt>
                <c:pt idx="36">
                  <c:v>134993.25</c:v>
                </c:pt>
                <c:pt idx="37">
                  <c:v>139993</c:v>
                </c:pt>
                <c:pt idx="38">
                  <c:v>144992.75</c:v>
                </c:pt>
                <c:pt idx="39">
                  <c:v>149992.5</c:v>
                </c:pt>
                <c:pt idx="40">
                  <c:v>149992.5</c:v>
                </c:pt>
                <c:pt idx="41">
                  <c:v>154992.25</c:v>
                </c:pt>
                <c:pt idx="42">
                  <c:v>159992</c:v>
                </c:pt>
                <c:pt idx="43">
                  <c:v>164991.75</c:v>
                </c:pt>
                <c:pt idx="44">
                  <c:v>164991.75</c:v>
                </c:pt>
                <c:pt idx="45">
                  <c:v>169991.5</c:v>
                </c:pt>
                <c:pt idx="46">
                  <c:v>174991.25</c:v>
                </c:pt>
                <c:pt idx="47">
                  <c:v>174991.25</c:v>
                </c:pt>
                <c:pt idx="48">
                  <c:v>179991</c:v>
                </c:pt>
                <c:pt idx="49">
                  <c:v>184990.75</c:v>
                </c:pt>
                <c:pt idx="50">
                  <c:v>189990.5</c:v>
                </c:pt>
              </c:numCache>
            </c:numRef>
          </c:val>
          <c:smooth val="0"/>
        </c:ser>
        <c:ser>
          <c:idx val="2"/>
          <c:order val="1"/>
          <c:tx>
            <c:strRef>
              <c:f>Sheet1!$C$1</c:f>
              <c:strCache>
                <c:ptCount val="1"/>
                <c:pt idx="0">
                  <c:v>Market Value [ Rs. 2,72,634 ]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18-Nov-2021</c:v>
                </c:pt>
                <c:pt idx="1">
                  <c:v>11-Dec-2021</c:v>
                </c:pt>
                <c:pt idx="2">
                  <c:v>04-Jan-2022</c:v>
                </c:pt>
                <c:pt idx="3">
                  <c:v>27-Jan-2022</c:v>
                </c:pt>
                <c:pt idx="4">
                  <c:v>19-Feb-2022</c:v>
                </c:pt>
                <c:pt idx="5">
                  <c:v>15-Mar-2022</c:v>
                </c:pt>
                <c:pt idx="6">
                  <c:v>07-Apr-2022</c:v>
                </c:pt>
                <c:pt idx="7">
                  <c:v>30-Apr-2022</c:v>
                </c:pt>
                <c:pt idx="8">
                  <c:v>23-May-2022</c:v>
                </c:pt>
                <c:pt idx="9">
                  <c:v>16-Jun-2022</c:v>
                </c:pt>
                <c:pt idx="10">
                  <c:v>09-Jul-2022</c:v>
                </c:pt>
                <c:pt idx="11">
                  <c:v>01-Aug-2022</c:v>
                </c:pt>
                <c:pt idx="12">
                  <c:v>25-Aug-2022</c:v>
                </c:pt>
                <c:pt idx="13">
                  <c:v>17-Sep-2022</c:v>
                </c:pt>
                <c:pt idx="14">
                  <c:v>10-Oct-2022</c:v>
                </c:pt>
                <c:pt idx="15">
                  <c:v>03-Nov-2022</c:v>
                </c:pt>
                <c:pt idx="16">
                  <c:v>26-Nov-2022</c:v>
                </c:pt>
                <c:pt idx="17">
                  <c:v>19-Dec-2022</c:v>
                </c:pt>
                <c:pt idx="18">
                  <c:v>11-Jan-2023</c:v>
                </c:pt>
                <c:pt idx="19">
                  <c:v>04-Feb-2023</c:v>
                </c:pt>
                <c:pt idx="20">
                  <c:v>27-Feb-2023</c:v>
                </c:pt>
                <c:pt idx="21">
                  <c:v>22-Mar-2023</c:v>
                </c:pt>
                <c:pt idx="22">
                  <c:v>15-Apr-2023</c:v>
                </c:pt>
                <c:pt idx="23">
                  <c:v>08-May-2023</c:v>
                </c:pt>
                <c:pt idx="24">
                  <c:v>31-May-2023</c:v>
                </c:pt>
                <c:pt idx="25">
                  <c:v>24-Jun-2023</c:v>
                </c:pt>
                <c:pt idx="26">
                  <c:v>17-Jul-2023</c:v>
                </c:pt>
                <c:pt idx="27">
                  <c:v>09-Aug-2023</c:v>
                </c:pt>
                <c:pt idx="28">
                  <c:v>01-Sep-2023</c:v>
                </c:pt>
                <c:pt idx="29">
                  <c:v>25-Sep-2023</c:v>
                </c:pt>
                <c:pt idx="30">
                  <c:v>18-Oct-2023</c:v>
                </c:pt>
                <c:pt idx="31">
                  <c:v>10-Nov-2023</c:v>
                </c:pt>
                <c:pt idx="32">
                  <c:v>04-Dec-2023</c:v>
                </c:pt>
                <c:pt idx="33">
                  <c:v>27-Dec-2023</c:v>
                </c:pt>
                <c:pt idx="34">
                  <c:v>19-Jan-2024</c:v>
                </c:pt>
                <c:pt idx="35">
                  <c:v>12-Feb-2024</c:v>
                </c:pt>
                <c:pt idx="36">
                  <c:v>06-Mar-2024</c:v>
                </c:pt>
                <c:pt idx="37">
                  <c:v>29-Mar-2024</c:v>
                </c:pt>
                <c:pt idx="38">
                  <c:v>21-Apr-2024</c:v>
                </c:pt>
                <c:pt idx="39">
                  <c:v>15-May-2024</c:v>
                </c:pt>
                <c:pt idx="40">
                  <c:v>07-Jun-2024</c:v>
                </c:pt>
                <c:pt idx="41">
                  <c:v>30-Jun-2024</c:v>
                </c:pt>
                <c:pt idx="42">
                  <c:v>24-Jul-2024</c:v>
                </c:pt>
                <c:pt idx="43">
                  <c:v>16-Aug-2024</c:v>
                </c:pt>
                <c:pt idx="44">
                  <c:v>08-Sep-2024</c:v>
                </c:pt>
                <c:pt idx="45">
                  <c:v>02-Oct-2024</c:v>
                </c:pt>
                <c:pt idx="46">
                  <c:v>25-Oct-2024</c:v>
                </c:pt>
                <c:pt idx="47">
                  <c:v>17-Nov-2024</c:v>
                </c:pt>
                <c:pt idx="48">
                  <c:v>10-Dec-2024</c:v>
                </c:pt>
                <c:pt idx="49">
                  <c:v>03-Jan-2025</c:v>
                </c:pt>
                <c:pt idx="50">
                  <c:v>26-Jan-2025</c:v>
                </c:pt>
              </c:strCache>
            </c:strRef>
          </c:cat>
          <c:val>
            <c:numRef>
              <c:f>'Sheet1'!$C$2:$C$52</c:f>
              <c:numCache>
                <c:formatCode>General</c:formatCode>
                <c:ptCount val="51"/>
                <c:pt idx="0">
                  <c:v>5000</c:v>
                </c:pt>
                <c:pt idx="1">
                  <c:v>4952</c:v>
                </c:pt>
                <c:pt idx="2">
                  <c:v>10134</c:v>
                </c:pt>
                <c:pt idx="3">
                  <c:v>15220</c:v>
                </c:pt>
                <c:pt idx="4">
                  <c:v>19648</c:v>
                </c:pt>
                <c:pt idx="5">
                  <c:v>24380</c:v>
                </c:pt>
                <c:pt idx="6">
                  <c:v>25539</c:v>
                </c:pt>
                <c:pt idx="7">
                  <c:v>29820</c:v>
                </c:pt>
                <c:pt idx="8">
                  <c:v>28760</c:v>
                </c:pt>
                <c:pt idx="9">
                  <c:v>32612</c:v>
                </c:pt>
                <c:pt idx="10">
                  <c:v>33654</c:v>
                </c:pt>
                <c:pt idx="11">
                  <c:v>40783</c:v>
                </c:pt>
                <c:pt idx="12">
                  <c:v>46153</c:v>
                </c:pt>
                <c:pt idx="13">
                  <c:v>52072</c:v>
                </c:pt>
                <c:pt idx="14">
                  <c:v>51727</c:v>
                </c:pt>
                <c:pt idx="15">
                  <c:v>57243</c:v>
                </c:pt>
                <c:pt idx="16">
                  <c:v>62645</c:v>
                </c:pt>
                <c:pt idx="17">
                  <c:v>67789</c:v>
                </c:pt>
                <c:pt idx="18">
                  <c:v>67335</c:v>
                </c:pt>
                <c:pt idx="19">
                  <c:v>73321</c:v>
                </c:pt>
                <c:pt idx="20">
                  <c:v>75756</c:v>
                </c:pt>
                <c:pt idx="21">
                  <c:v>80448</c:v>
                </c:pt>
                <c:pt idx="22">
                  <c:v>82310</c:v>
                </c:pt>
                <c:pt idx="23">
                  <c:v>88672</c:v>
                </c:pt>
                <c:pt idx="24">
                  <c:v>97834</c:v>
                </c:pt>
                <c:pt idx="25">
                  <c:v>106710</c:v>
                </c:pt>
                <c:pt idx="26">
                  <c:v>116727</c:v>
                </c:pt>
                <c:pt idx="27">
                  <c:v>118622</c:v>
                </c:pt>
                <c:pt idx="28">
                  <c:v>125777</c:v>
                </c:pt>
                <c:pt idx="29">
                  <c:v>131448</c:v>
                </c:pt>
                <c:pt idx="30">
                  <c:v>137862</c:v>
                </c:pt>
                <c:pt idx="31">
                  <c:v>136081</c:v>
                </c:pt>
                <c:pt idx="32">
                  <c:v>146556</c:v>
                </c:pt>
                <c:pt idx="33">
                  <c:v>155402</c:v>
                </c:pt>
                <c:pt idx="34">
                  <c:v>160772</c:v>
                </c:pt>
                <c:pt idx="35">
                  <c:v>163538</c:v>
                </c:pt>
                <c:pt idx="36">
                  <c:v>169761</c:v>
                </c:pt>
                <c:pt idx="37">
                  <c:v>174600</c:v>
                </c:pt>
                <c:pt idx="38">
                  <c:v>185804</c:v>
                </c:pt>
                <c:pt idx="39">
                  <c:v>200428</c:v>
                </c:pt>
                <c:pt idx="40">
                  <c:v>208194</c:v>
                </c:pt>
                <c:pt idx="41">
                  <c:v>229050</c:v>
                </c:pt>
                <c:pt idx="42">
                  <c:v>247272</c:v>
                </c:pt>
                <c:pt idx="43">
                  <c:v>248431</c:v>
                </c:pt>
                <c:pt idx="44">
                  <c:v>254596</c:v>
                </c:pt>
                <c:pt idx="45">
                  <c:v>268163</c:v>
                </c:pt>
                <c:pt idx="46">
                  <c:v>256888</c:v>
                </c:pt>
                <c:pt idx="47">
                  <c:v>250758</c:v>
                </c:pt>
                <c:pt idx="48">
                  <c:v>276621</c:v>
                </c:pt>
                <c:pt idx="49">
                  <c:v>292918</c:v>
                </c:pt>
                <c:pt idx="50">
                  <c:v>272634</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1,89,991 ]</a:t>
            </a:r>
          </a:p>
        </c:txPr>
      </c:legendEntry>
      <c:legendEntry>
        <c:idx val="1"/>
        <c:txPr>
          <a:bodyPr/>
          <a:lstStyle/>
          <a:p>
            <a:pPr>
              <a:defRPr sz="1400">
                <a:solidFill>
                  <a:prstClr val="black"/>
                </a:solidFill>
                <a:latin typeface="Arial Unicode MS"/>
              </a:defRPr>
            </a:pPr>
            <a:r>
              <a:t>Market Value [ Rs. 2,72,634 ]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1,89,991 ]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18-Nov-2021</c:v>
                </c:pt>
                <c:pt idx="1">
                  <c:v>11-Dec-2021</c:v>
                </c:pt>
                <c:pt idx="2">
                  <c:v>04-Jan-2022</c:v>
                </c:pt>
                <c:pt idx="3">
                  <c:v>27-Jan-2022</c:v>
                </c:pt>
                <c:pt idx="4">
                  <c:v>19-Feb-2022</c:v>
                </c:pt>
                <c:pt idx="5">
                  <c:v>15-Mar-2022</c:v>
                </c:pt>
                <c:pt idx="6">
                  <c:v>07-Apr-2022</c:v>
                </c:pt>
                <c:pt idx="7">
                  <c:v>30-Apr-2022</c:v>
                </c:pt>
                <c:pt idx="8">
                  <c:v>23-May-2022</c:v>
                </c:pt>
                <c:pt idx="9">
                  <c:v>16-Jun-2022</c:v>
                </c:pt>
                <c:pt idx="10">
                  <c:v>09-Jul-2022</c:v>
                </c:pt>
                <c:pt idx="11">
                  <c:v>01-Aug-2022</c:v>
                </c:pt>
                <c:pt idx="12">
                  <c:v>25-Aug-2022</c:v>
                </c:pt>
                <c:pt idx="13">
                  <c:v>17-Sep-2022</c:v>
                </c:pt>
                <c:pt idx="14">
                  <c:v>10-Oct-2022</c:v>
                </c:pt>
                <c:pt idx="15">
                  <c:v>03-Nov-2022</c:v>
                </c:pt>
                <c:pt idx="16">
                  <c:v>26-Nov-2022</c:v>
                </c:pt>
                <c:pt idx="17">
                  <c:v>19-Dec-2022</c:v>
                </c:pt>
                <c:pt idx="18">
                  <c:v>11-Jan-2023</c:v>
                </c:pt>
                <c:pt idx="19">
                  <c:v>04-Feb-2023</c:v>
                </c:pt>
                <c:pt idx="20">
                  <c:v>27-Feb-2023</c:v>
                </c:pt>
                <c:pt idx="21">
                  <c:v>22-Mar-2023</c:v>
                </c:pt>
                <c:pt idx="22">
                  <c:v>15-Apr-2023</c:v>
                </c:pt>
                <c:pt idx="23">
                  <c:v>08-May-2023</c:v>
                </c:pt>
                <c:pt idx="24">
                  <c:v>31-May-2023</c:v>
                </c:pt>
                <c:pt idx="25">
                  <c:v>24-Jun-2023</c:v>
                </c:pt>
                <c:pt idx="26">
                  <c:v>17-Jul-2023</c:v>
                </c:pt>
                <c:pt idx="27">
                  <c:v>09-Aug-2023</c:v>
                </c:pt>
                <c:pt idx="28">
                  <c:v>01-Sep-2023</c:v>
                </c:pt>
                <c:pt idx="29">
                  <c:v>25-Sep-2023</c:v>
                </c:pt>
                <c:pt idx="30">
                  <c:v>18-Oct-2023</c:v>
                </c:pt>
                <c:pt idx="31">
                  <c:v>10-Nov-2023</c:v>
                </c:pt>
                <c:pt idx="32">
                  <c:v>04-Dec-2023</c:v>
                </c:pt>
                <c:pt idx="33">
                  <c:v>27-Dec-2023</c:v>
                </c:pt>
                <c:pt idx="34">
                  <c:v>19-Jan-2024</c:v>
                </c:pt>
                <c:pt idx="35">
                  <c:v>12-Feb-2024</c:v>
                </c:pt>
                <c:pt idx="36">
                  <c:v>06-Mar-2024</c:v>
                </c:pt>
                <c:pt idx="37">
                  <c:v>29-Mar-2024</c:v>
                </c:pt>
                <c:pt idx="38">
                  <c:v>21-Apr-2024</c:v>
                </c:pt>
                <c:pt idx="39">
                  <c:v>15-May-2024</c:v>
                </c:pt>
                <c:pt idx="40">
                  <c:v>07-Jun-2024</c:v>
                </c:pt>
                <c:pt idx="41">
                  <c:v>30-Jun-2024</c:v>
                </c:pt>
                <c:pt idx="42">
                  <c:v>24-Jul-2024</c:v>
                </c:pt>
                <c:pt idx="43">
                  <c:v>16-Aug-2024</c:v>
                </c:pt>
                <c:pt idx="44">
                  <c:v>08-Sep-2024</c:v>
                </c:pt>
                <c:pt idx="45">
                  <c:v>02-Oct-2024</c:v>
                </c:pt>
                <c:pt idx="46">
                  <c:v>25-Oct-2024</c:v>
                </c:pt>
                <c:pt idx="47">
                  <c:v>17-Nov-2024</c:v>
                </c:pt>
                <c:pt idx="48">
                  <c:v>10-Dec-2024</c:v>
                </c:pt>
                <c:pt idx="49">
                  <c:v>03-Jan-2025</c:v>
                </c:pt>
                <c:pt idx="50">
                  <c:v>26-Jan-2025</c:v>
                </c:pt>
              </c:strCache>
            </c:strRef>
          </c:cat>
          <c:val>
            <c:numRef>
              <c:f>'Sheet1'!$B$2:$B$52</c:f>
              <c:numCache>
                <c:formatCode>General</c:formatCode>
                <c:ptCount val="51"/>
                <c:pt idx="0">
                  <c:v>4999.75</c:v>
                </c:pt>
                <c:pt idx="1">
                  <c:v>4999.75</c:v>
                </c:pt>
                <c:pt idx="2">
                  <c:v>9999.5</c:v>
                </c:pt>
                <c:pt idx="3">
                  <c:v>14999.25</c:v>
                </c:pt>
                <c:pt idx="4">
                  <c:v>19999</c:v>
                </c:pt>
                <c:pt idx="5">
                  <c:v>24998.75</c:v>
                </c:pt>
                <c:pt idx="6">
                  <c:v>24998.75</c:v>
                </c:pt>
                <c:pt idx="7">
                  <c:v>29998.5</c:v>
                </c:pt>
                <c:pt idx="8">
                  <c:v>29998.5</c:v>
                </c:pt>
                <c:pt idx="9">
                  <c:v>34998.25</c:v>
                </c:pt>
                <c:pt idx="10">
                  <c:v>34998.25</c:v>
                </c:pt>
                <c:pt idx="11">
                  <c:v>39998</c:v>
                </c:pt>
                <c:pt idx="12">
                  <c:v>44997.75</c:v>
                </c:pt>
                <c:pt idx="13">
                  <c:v>49997.5</c:v>
                </c:pt>
                <c:pt idx="14">
                  <c:v>49997.5</c:v>
                </c:pt>
                <c:pt idx="15">
                  <c:v>54997.25</c:v>
                </c:pt>
                <c:pt idx="16">
                  <c:v>59997</c:v>
                </c:pt>
                <c:pt idx="17">
                  <c:v>64996.75</c:v>
                </c:pt>
                <c:pt idx="18">
                  <c:v>64996.75</c:v>
                </c:pt>
                <c:pt idx="19">
                  <c:v>69996.5</c:v>
                </c:pt>
                <c:pt idx="20">
                  <c:v>74996.25</c:v>
                </c:pt>
                <c:pt idx="21">
                  <c:v>79996</c:v>
                </c:pt>
                <c:pt idx="22">
                  <c:v>79996</c:v>
                </c:pt>
                <c:pt idx="23">
                  <c:v>84995.75</c:v>
                </c:pt>
                <c:pt idx="24">
                  <c:v>89995.5</c:v>
                </c:pt>
                <c:pt idx="25">
                  <c:v>94995.25</c:v>
                </c:pt>
                <c:pt idx="26">
                  <c:v>99995</c:v>
                </c:pt>
                <c:pt idx="27">
                  <c:v>99995</c:v>
                </c:pt>
                <c:pt idx="28">
                  <c:v>104994.75</c:v>
                </c:pt>
                <c:pt idx="29">
                  <c:v>109994.5</c:v>
                </c:pt>
                <c:pt idx="30">
                  <c:v>114994.25</c:v>
                </c:pt>
                <c:pt idx="31">
                  <c:v>114994.25</c:v>
                </c:pt>
                <c:pt idx="32">
                  <c:v>119994</c:v>
                </c:pt>
                <c:pt idx="33">
                  <c:v>124993.75</c:v>
                </c:pt>
                <c:pt idx="34">
                  <c:v>129993.5</c:v>
                </c:pt>
                <c:pt idx="35">
                  <c:v>129993.5</c:v>
                </c:pt>
                <c:pt idx="36">
                  <c:v>134993.25</c:v>
                </c:pt>
                <c:pt idx="37">
                  <c:v>139993</c:v>
                </c:pt>
                <c:pt idx="38">
                  <c:v>144992.75</c:v>
                </c:pt>
                <c:pt idx="39">
                  <c:v>149992.5</c:v>
                </c:pt>
                <c:pt idx="40">
                  <c:v>149992.5</c:v>
                </c:pt>
                <c:pt idx="41">
                  <c:v>154992.25</c:v>
                </c:pt>
                <c:pt idx="42">
                  <c:v>159992</c:v>
                </c:pt>
                <c:pt idx="43">
                  <c:v>164991.75</c:v>
                </c:pt>
                <c:pt idx="44">
                  <c:v>164991.75</c:v>
                </c:pt>
                <c:pt idx="45">
                  <c:v>169991.5</c:v>
                </c:pt>
                <c:pt idx="46">
                  <c:v>174991.25</c:v>
                </c:pt>
                <c:pt idx="47">
                  <c:v>174991.25</c:v>
                </c:pt>
                <c:pt idx="48">
                  <c:v>179991</c:v>
                </c:pt>
                <c:pt idx="49">
                  <c:v>184990.75</c:v>
                </c:pt>
                <c:pt idx="50">
                  <c:v>189990.5</c:v>
                </c:pt>
              </c:numCache>
            </c:numRef>
          </c:val>
          <c:shape val="box"/>
        </c:ser>
        <c:ser>
          <c:idx val="2"/>
          <c:order val="1"/>
          <c:tx>
            <c:strRef>
              <c:f>Sheet1!$C$1</c:f>
              <c:strCache>
                <c:ptCount val="1"/>
                <c:pt idx="0">
                  <c:v>Market Value [ Rs. 2,72,634 ]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18-Nov-2021</c:v>
                </c:pt>
                <c:pt idx="1">
                  <c:v>11-Dec-2021</c:v>
                </c:pt>
                <c:pt idx="2">
                  <c:v>04-Jan-2022</c:v>
                </c:pt>
                <c:pt idx="3">
                  <c:v>27-Jan-2022</c:v>
                </c:pt>
                <c:pt idx="4">
                  <c:v>19-Feb-2022</c:v>
                </c:pt>
                <c:pt idx="5">
                  <c:v>15-Mar-2022</c:v>
                </c:pt>
                <c:pt idx="6">
                  <c:v>07-Apr-2022</c:v>
                </c:pt>
                <c:pt idx="7">
                  <c:v>30-Apr-2022</c:v>
                </c:pt>
                <c:pt idx="8">
                  <c:v>23-May-2022</c:v>
                </c:pt>
                <c:pt idx="9">
                  <c:v>16-Jun-2022</c:v>
                </c:pt>
                <c:pt idx="10">
                  <c:v>09-Jul-2022</c:v>
                </c:pt>
                <c:pt idx="11">
                  <c:v>01-Aug-2022</c:v>
                </c:pt>
                <c:pt idx="12">
                  <c:v>25-Aug-2022</c:v>
                </c:pt>
                <c:pt idx="13">
                  <c:v>17-Sep-2022</c:v>
                </c:pt>
                <c:pt idx="14">
                  <c:v>10-Oct-2022</c:v>
                </c:pt>
                <c:pt idx="15">
                  <c:v>03-Nov-2022</c:v>
                </c:pt>
                <c:pt idx="16">
                  <c:v>26-Nov-2022</c:v>
                </c:pt>
                <c:pt idx="17">
                  <c:v>19-Dec-2022</c:v>
                </c:pt>
                <c:pt idx="18">
                  <c:v>11-Jan-2023</c:v>
                </c:pt>
                <c:pt idx="19">
                  <c:v>04-Feb-2023</c:v>
                </c:pt>
                <c:pt idx="20">
                  <c:v>27-Feb-2023</c:v>
                </c:pt>
                <c:pt idx="21">
                  <c:v>22-Mar-2023</c:v>
                </c:pt>
                <c:pt idx="22">
                  <c:v>15-Apr-2023</c:v>
                </c:pt>
                <c:pt idx="23">
                  <c:v>08-May-2023</c:v>
                </c:pt>
                <c:pt idx="24">
                  <c:v>31-May-2023</c:v>
                </c:pt>
                <c:pt idx="25">
                  <c:v>24-Jun-2023</c:v>
                </c:pt>
                <c:pt idx="26">
                  <c:v>17-Jul-2023</c:v>
                </c:pt>
                <c:pt idx="27">
                  <c:v>09-Aug-2023</c:v>
                </c:pt>
                <c:pt idx="28">
                  <c:v>01-Sep-2023</c:v>
                </c:pt>
                <c:pt idx="29">
                  <c:v>25-Sep-2023</c:v>
                </c:pt>
                <c:pt idx="30">
                  <c:v>18-Oct-2023</c:v>
                </c:pt>
                <c:pt idx="31">
                  <c:v>10-Nov-2023</c:v>
                </c:pt>
                <c:pt idx="32">
                  <c:v>04-Dec-2023</c:v>
                </c:pt>
                <c:pt idx="33">
                  <c:v>27-Dec-2023</c:v>
                </c:pt>
                <c:pt idx="34">
                  <c:v>19-Jan-2024</c:v>
                </c:pt>
                <c:pt idx="35">
                  <c:v>12-Feb-2024</c:v>
                </c:pt>
                <c:pt idx="36">
                  <c:v>06-Mar-2024</c:v>
                </c:pt>
                <c:pt idx="37">
                  <c:v>29-Mar-2024</c:v>
                </c:pt>
                <c:pt idx="38">
                  <c:v>21-Apr-2024</c:v>
                </c:pt>
                <c:pt idx="39">
                  <c:v>15-May-2024</c:v>
                </c:pt>
                <c:pt idx="40">
                  <c:v>07-Jun-2024</c:v>
                </c:pt>
                <c:pt idx="41">
                  <c:v>30-Jun-2024</c:v>
                </c:pt>
                <c:pt idx="42">
                  <c:v>24-Jul-2024</c:v>
                </c:pt>
                <c:pt idx="43">
                  <c:v>16-Aug-2024</c:v>
                </c:pt>
                <c:pt idx="44">
                  <c:v>08-Sep-2024</c:v>
                </c:pt>
                <c:pt idx="45">
                  <c:v>02-Oct-2024</c:v>
                </c:pt>
                <c:pt idx="46">
                  <c:v>25-Oct-2024</c:v>
                </c:pt>
                <c:pt idx="47">
                  <c:v>17-Nov-2024</c:v>
                </c:pt>
                <c:pt idx="48">
                  <c:v>10-Dec-2024</c:v>
                </c:pt>
                <c:pt idx="49">
                  <c:v>03-Jan-2025</c:v>
                </c:pt>
                <c:pt idx="50">
                  <c:v>26-Jan-2025</c:v>
                </c:pt>
              </c:strCache>
            </c:strRef>
          </c:cat>
          <c:val>
            <c:numRef>
              <c:f>'Sheet1'!$C$2:$C$52</c:f>
              <c:numCache>
                <c:formatCode>General</c:formatCode>
                <c:ptCount val="51"/>
                <c:pt idx="0">
                  <c:v>5000</c:v>
                </c:pt>
                <c:pt idx="1">
                  <c:v>4952</c:v>
                </c:pt>
                <c:pt idx="2">
                  <c:v>10134</c:v>
                </c:pt>
                <c:pt idx="3">
                  <c:v>15220</c:v>
                </c:pt>
                <c:pt idx="4">
                  <c:v>19648</c:v>
                </c:pt>
                <c:pt idx="5">
                  <c:v>24380</c:v>
                </c:pt>
                <c:pt idx="6">
                  <c:v>25539</c:v>
                </c:pt>
                <c:pt idx="7">
                  <c:v>29820</c:v>
                </c:pt>
                <c:pt idx="8">
                  <c:v>28760</c:v>
                </c:pt>
                <c:pt idx="9">
                  <c:v>32612</c:v>
                </c:pt>
                <c:pt idx="10">
                  <c:v>33654</c:v>
                </c:pt>
                <c:pt idx="11">
                  <c:v>40783</c:v>
                </c:pt>
                <c:pt idx="12">
                  <c:v>46153</c:v>
                </c:pt>
                <c:pt idx="13">
                  <c:v>52072</c:v>
                </c:pt>
                <c:pt idx="14">
                  <c:v>51727</c:v>
                </c:pt>
                <c:pt idx="15">
                  <c:v>57243</c:v>
                </c:pt>
                <c:pt idx="16">
                  <c:v>62645</c:v>
                </c:pt>
                <c:pt idx="17">
                  <c:v>67789</c:v>
                </c:pt>
                <c:pt idx="18">
                  <c:v>67335</c:v>
                </c:pt>
                <c:pt idx="19">
                  <c:v>73321</c:v>
                </c:pt>
                <c:pt idx="20">
                  <c:v>75756</c:v>
                </c:pt>
                <c:pt idx="21">
                  <c:v>80448</c:v>
                </c:pt>
                <c:pt idx="22">
                  <c:v>82310</c:v>
                </c:pt>
                <c:pt idx="23">
                  <c:v>88672</c:v>
                </c:pt>
                <c:pt idx="24">
                  <c:v>97834</c:v>
                </c:pt>
                <c:pt idx="25">
                  <c:v>106710</c:v>
                </c:pt>
                <c:pt idx="26">
                  <c:v>116727</c:v>
                </c:pt>
                <c:pt idx="27">
                  <c:v>118622</c:v>
                </c:pt>
                <c:pt idx="28">
                  <c:v>125777</c:v>
                </c:pt>
                <c:pt idx="29">
                  <c:v>131448</c:v>
                </c:pt>
                <c:pt idx="30">
                  <c:v>137862</c:v>
                </c:pt>
                <c:pt idx="31">
                  <c:v>136081</c:v>
                </c:pt>
                <c:pt idx="32">
                  <c:v>146556</c:v>
                </c:pt>
                <c:pt idx="33">
                  <c:v>155402</c:v>
                </c:pt>
                <c:pt idx="34">
                  <c:v>160772</c:v>
                </c:pt>
                <c:pt idx="35">
                  <c:v>163538</c:v>
                </c:pt>
                <c:pt idx="36">
                  <c:v>169761</c:v>
                </c:pt>
                <c:pt idx="37">
                  <c:v>174600</c:v>
                </c:pt>
                <c:pt idx="38">
                  <c:v>185804</c:v>
                </c:pt>
                <c:pt idx="39">
                  <c:v>200428</c:v>
                </c:pt>
                <c:pt idx="40">
                  <c:v>208194</c:v>
                </c:pt>
                <c:pt idx="41">
                  <c:v>229050</c:v>
                </c:pt>
                <c:pt idx="42">
                  <c:v>247272</c:v>
                </c:pt>
                <c:pt idx="43">
                  <c:v>248431</c:v>
                </c:pt>
                <c:pt idx="44">
                  <c:v>254596</c:v>
                </c:pt>
                <c:pt idx="45">
                  <c:v>268163</c:v>
                </c:pt>
                <c:pt idx="46">
                  <c:v>256888</c:v>
                </c:pt>
                <c:pt idx="47">
                  <c:v>250758</c:v>
                </c:pt>
                <c:pt idx="48">
                  <c:v>276621</c:v>
                </c:pt>
                <c:pt idx="49">
                  <c:v>292918</c:v>
                </c:pt>
                <c:pt idx="50">
                  <c:v>272634</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1,89,991 ]</a:t>
            </a:r>
          </a:p>
        </c:txPr>
      </c:legendEntry>
      <c:legendEntry>
        <c:idx val="1"/>
        <c:txPr>
          <a:bodyPr/>
          <a:lstStyle/>
          <a:p>
            <a:pPr>
              <a:defRPr sz="1400">
                <a:solidFill>
                  <a:prstClr val="black"/>
                </a:solidFill>
                <a:latin typeface="Arial Unicode MS"/>
              </a:defRPr>
            </a:pPr>
            <a:r>
              <a:t>Market Value [ Rs. 2,72,634 ]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2,26,640 [83.13 %]</c:v>
                </c:pt>
                <c:pt idx="1">
                  <c:v>Debt -  Rs. 22,465 [8.24 %]</c:v>
                </c:pt>
              </c:strCache>
            </c:strRef>
          </c:cat>
          <c:val>
            <c:numRef>
              <c:f>'Sheet1'!$C$2:$C$3</c:f>
              <c:numCache>
                <c:formatCode>General</c:formatCode>
                <c:ptCount val="2"/>
                <c:pt idx="0">
                  <c:v>83.13</c:v>
                </c:pt>
                <c:pt idx="1">
                  <c:v>8.24</c:v>
                </c:pt>
              </c:numCache>
            </c:numRef>
          </c:val>
          <c:dPt>
            <c:idx val="0"/>
            <c:invertIfNegative/>
          </c:dPt>
          <c:dPt>
            <c:idx val="1"/>
            <c:invertIfNegative/>
          </c:dPt>
        </c:ser>
      </c:pie3DChart>
    </c:plotArea>
    <c:legend>
      <c:legendPos val="r"/>
      <c:legendEntry>
        <c:idx val="0"/>
        <c:txPr>
          <a:bodyPr/>
          <a:lstStyle/>
          <a:p>
            <a:pPr>
              <a:defRPr/>
            </a:pPr>
            <a:r>
              <a:t>Equity -  Rs. 2,26,640 [83.13 %]</a:t>
            </a:r>
          </a:p>
        </c:txPr>
      </c:legendEntry>
      <c:legendEntry>
        <c:idx val="1"/>
        <c:txPr>
          <a:bodyPr/>
          <a:lstStyle/>
          <a:p>
            <a:pPr>
              <a:defRPr/>
            </a:pPr>
            <a:r>
              <a:t>Debt -  Rs. 22,465 [8.24 %]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28.53 %</c:v>
                </c:pt>
                <c:pt idx="1">
                  <c:v>Mid Cap : 6.10 %</c:v>
                </c:pt>
                <c:pt idx="2">
                  <c:v>Small Cap : 70.90 %</c:v>
                </c:pt>
              </c:strCache>
            </c:strRef>
          </c:cat>
          <c:val>
            <c:numRef>
              <c:f>'Sheet1'!$C$2:$C$4</c:f>
              <c:numCache>
                <c:formatCode>General</c:formatCode>
                <c:ptCount val="3"/>
                <c:pt idx="0">
                  <c:v>28.5336220377722</c:v>
                </c:pt>
                <c:pt idx="1">
                  <c:v>6.09888127029953</c:v>
                </c:pt>
                <c:pt idx="2">
                  <c:v>70.9009984361843</c:v>
                </c:pt>
              </c:numCache>
            </c:numRef>
          </c:val>
          <c:dPt>
            <c:idx val="0"/>
            <c:invertIfNegative/>
          </c:dPt>
          <c:dPt>
            <c:idx val="1"/>
            <c:invertIfNegative/>
          </c:dPt>
          <c:dPt>
            <c:idx val="2"/>
            <c:invertIfNegative/>
          </c:dPt>
        </c:ser>
      </c:pie3DChart>
    </c:plotArea>
    <c:legend>
      <c:legendPos val="r"/>
      <c:legendEntry>
        <c:idx val="0"/>
        <c:txPr>
          <a:bodyPr/>
          <a:lstStyle/>
          <a:p>
            <a:pPr>
              <a:defRPr/>
            </a:pPr>
            <a:r>
              <a:t>Large Cap : 28.53 %</a:t>
            </a:r>
          </a:p>
        </c:txPr>
      </c:legendEntry>
      <c:legendEntry>
        <c:idx val="1"/>
        <c:txPr>
          <a:bodyPr/>
          <a:lstStyle/>
          <a:p>
            <a:pPr>
              <a:defRPr/>
            </a:pPr>
            <a:r>
              <a:t>Mid Cap : 6.10 %</a:t>
            </a:r>
          </a:p>
        </c:txPr>
      </c:legendEntry>
      <c:legendEntry>
        <c:idx val="2"/>
        <c:txPr>
          <a:bodyPr/>
          <a:lstStyle/>
          <a:p>
            <a:pPr>
              <a:defRPr/>
            </a:pPr>
            <a:r>
              <a:t>Small Cap : 70.90 %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Textiles</c:v>
                </c:pt>
                <c:pt idx="1">
                  <c:v>Consumer Durables</c:v>
                </c:pt>
                <c:pt idx="2">
                  <c:v>Cash</c:v>
                </c:pt>
                <c:pt idx="3">
                  <c:v>Food Beverage &amp; Tobacco</c:v>
                </c:pt>
                <c:pt idx="4">
                  <c:v>Finance &amp; Investments</c:v>
                </c:pt>
                <c:pt idx="5">
                  <c:v>Banking &amp; Financial</c:v>
                </c:pt>
                <c:pt idx="6">
                  <c:v>SERVICES</c:v>
                </c:pt>
                <c:pt idx="7">
                  <c:v>Global Equity</c:v>
                </c:pt>
                <c:pt idx="8">
                  <c:v>Transportation</c:v>
                </c:pt>
                <c:pt idx="9">
                  <c:v>Industrial Products</c:v>
                </c:pt>
              </c:strCache>
            </c:strRef>
          </c:cat>
          <c:val>
            <c:numRef>
              <c:f>'Sheet1'!$B$2:$B$11</c:f>
              <c:numCache>
                <c:formatCode>General</c:formatCode>
                <c:ptCount val="10"/>
                <c:pt idx="0">
                  <c:v>10.3400001525879</c:v>
                </c:pt>
                <c:pt idx="1">
                  <c:v>9.23999977111816</c:v>
                </c:pt>
                <c:pt idx="2">
                  <c:v>8.09000015258789</c:v>
                </c:pt>
                <c:pt idx="3">
                  <c:v>7.96000003814697</c:v>
                </c:pt>
                <c:pt idx="4">
                  <c:v>7.88000011444092</c:v>
                </c:pt>
                <c:pt idx="5">
                  <c:v>6.96000003814697</c:v>
                </c:pt>
                <c:pt idx="6">
                  <c:v>5.86999988555908</c:v>
                </c:pt>
                <c:pt idx="7">
                  <c:v>5.57999992370605</c:v>
                </c:pt>
                <c:pt idx="8">
                  <c:v>4.94999980926514</c:v>
                </c:pt>
                <c:pt idx="9">
                  <c:v>4.94000005722046</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c:f>
              <c:strCache>
                <c:ptCount val="1"/>
                <c:pt idx="0">
                  <c:v>SBI Mutual Fund [100.00]</c:v>
                </c:pt>
              </c:strCache>
            </c:strRef>
          </c:cat>
          <c:val>
            <c:numRef>
              <c:f>Sheet1!$B$2</c:f>
              <c:numCache>
                <c:formatCode>General</c:formatCode>
                <c:ptCount val="1"/>
                <c:pt idx="0">
                  <c:v>100</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ANANYA NANDAN NAIK REP BY NANDAN VIJAY NAIK</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26-01-2025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Muthoot Finance Limited</a:t>
                      </a:r>
                    </a:p>
                  </a:txBody>
                  <a:tcPr anchor="ctr">
                    <a:solidFill>
                      <a:srgbClr val="D5E3CF"/>
                    </a:solidFill>
                  </a:tcPr>
                </a:tc>
                <a:tc>
                  <a:txBody>
                    <a:bodyPr anchorCtr="0"/>
                    <a:lstStyle/>
                    <a:p>
                      <a:pPr algn="ctr"/>
                      <a:r>
                        <a:rPr dirty="1">
                          <a:solidFill>
                            <a:srgbClr val="000000"/>
                          </a:solidFill>
                        </a:rPr>
                        <a:t>5.07%</a:t>
                      </a:r>
                    </a:p>
                  </a:txBody>
                  <a:tcPr anchor="ctr">
                    <a:solidFill>
                      <a:srgbClr val="D5E3CF"/>
                    </a:solidFill>
                  </a:tcPr>
                </a:tc>
                <a:tc>
                  <a:txBody>
                    <a:bodyPr anchorCtr="0"/>
                    <a:lstStyle/>
                    <a:p>
                      <a:pPr algn="r"/>
                      <a:r>
                        <a:rPr dirty="1">
                          <a:solidFill>
                            <a:srgbClr val="000000"/>
                          </a:solidFill>
                        </a:rPr>
                        <a:t>13,823</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Shakti Pumps (India) Limited</a:t>
                      </a:r>
                    </a:p>
                  </a:txBody>
                  <a:tcPr anchor="ctr">
                    <a:solidFill>
                      <a:srgbClr val="D5E3CF"/>
                    </a:solidFill>
                  </a:tcPr>
                </a:tc>
                <a:tc>
                  <a:txBody>
                    <a:bodyPr anchorCtr="0"/>
                    <a:lstStyle/>
                    <a:p>
                      <a:pPr algn="ctr"/>
                      <a:r>
                        <a:rPr dirty="1">
                          <a:solidFill>
                            <a:srgbClr val="000000"/>
                          </a:solidFill>
                        </a:rPr>
                        <a:t>4.94%</a:t>
                      </a:r>
                    </a:p>
                  </a:txBody>
                  <a:tcPr anchor="ctr">
                    <a:solidFill>
                      <a:srgbClr val="D5E3CF"/>
                    </a:solidFill>
                  </a:tcPr>
                </a:tc>
                <a:tc>
                  <a:txBody>
                    <a:bodyPr anchorCtr="0"/>
                    <a:lstStyle/>
                    <a:p>
                      <a:pPr algn="r"/>
                      <a:r>
                        <a:rPr dirty="1">
                          <a:solidFill>
                            <a:srgbClr val="000000"/>
                          </a:solidFill>
                        </a:rPr>
                        <a:t>13,468</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Renew Energy Global</a:t>
                      </a:r>
                    </a:p>
                  </a:txBody>
                  <a:tcPr anchor="ctr">
                    <a:solidFill>
                      <a:srgbClr val="D5E3CF"/>
                    </a:solidFill>
                  </a:tcPr>
                </a:tc>
                <a:tc>
                  <a:txBody>
                    <a:bodyPr anchorCtr="0"/>
                    <a:lstStyle/>
                    <a:p>
                      <a:pPr algn="ctr"/>
                      <a:r>
                        <a:rPr dirty="1">
                          <a:solidFill>
                            <a:srgbClr val="000000"/>
                          </a:solidFill>
                        </a:rPr>
                        <a:t>4.60%</a:t>
                      </a:r>
                    </a:p>
                  </a:txBody>
                  <a:tcPr anchor="ctr">
                    <a:solidFill>
                      <a:srgbClr val="D5E3CF"/>
                    </a:solidFill>
                  </a:tcPr>
                </a:tc>
                <a:tc>
                  <a:txBody>
                    <a:bodyPr anchorCtr="0"/>
                    <a:lstStyle/>
                    <a:p>
                      <a:pPr algn="r"/>
                      <a:r>
                        <a:rPr dirty="1">
                          <a:solidFill>
                            <a:srgbClr val="000000"/>
                          </a:solidFill>
                        </a:rPr>
                        <a:t>12,541</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BRAINBEES SOLUTIONS LIMITED</a:t>
                      </a:r>
                    </a:p>
                  </a:txBody>
                  <a:tcPr anchor="ctr">
                    <a:solidFill>
                      <a:srgbClr val="D5E3CF"/>
                    </a:solidFill>
                  </a:tcPr>
                </a:tc>
                <a:tc>
                  <a:txBody>
                    <a:bodyPr anchorCtr="0"/>
                    <a:lstStyle/>
                    <a:p>
                      <a:pPr algn="ctr"/>
                      <a:r>
                        <a:rPr dirty="1">
                          <a:solidFill>
                            <a:srgbClr val="000000"/>
                          </a:solidFill>
                        </a:rPr>
                        <a:t>4.49%</a:t>
                      </a:r>
                    </a:p>
                  </a:txBody>
                  <a:tcPr anchor="ctr">
                    <a:solidFill>
                      <a:srgbClr val="D5E3CF"/>
                    </a:solidFill>
                  </a:tcPr>
                </a:tc>
                <a:tc>
                  <a:txBody>
                    <a:bodyPr anchorCtr="0"/>
                    <a:lstStyle/>
                    <a:p>
                      <a:pPr algn="r"/>
                      <a:r>
                        <a:rPr dirty="1">
                          <a:solidFill>
                            <a:srgbClr val="000000"/>
                          </a:solidFill>
                        </a:rPr>
                        <a:t>12,241</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Hatsun Agro Product Limited</a:t>
                      </a:r>
                    </a:p>
                  </a:txBody>
                  <a:tcPr anchor="ctr">
                    <a:solidFill>
                      <a:srgbClr val="D5E3CF"/>
                    </a:solidFill>
                  </a:tcPr>
                </a:tc>
                <a:tc>
                  <a:txBody>
                    <a:bodyPr anchorCtr="0"/>
                    <a:lstStyle/>
                    <a:p>
                      <a:pPr algn="ctr"/>
                      <a:r>
                        <a:rPr dirty="1">
                          <a:solidFill>
                            <a:srgbClr val="000000"/>
                          </a:solidFill>
                        </a:rPr>
                        <a:t>4.43%</a:t>
                      </a:r>
                    </a:p>
                  </a:txBody>
                  <a:tcPr anchor="ctr">
                    <a:solidFill>
                      <a:srgbClr val="D5E3CF"/>
                    </a:solidFill>
                  </a:tcPr>
                </a:tc>
                <a:tc>
                  <a:txBody>
                    <a:bodyPr anchorCtr="0"/>
                    <a:lstStyle/>
                    <a:p>
                      <a:pPr algn="r"/>
                      <a:r>
                        <a:rPr dirty="1">
                          <a:solidFill>
                            <a:srgbClr val="000000"/>
                          </a:solidFill>
                        </a:rPr>
                        <a:t>12,078</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K.P.R. Mill Limited</a:t>
                      </a:r>
                    </a:p>
                  </a:txBody>
                  <a:tcPr anchor="ctr">
                    <a:solidFill>
                      <a:srgbClr val="D5E3CF"/>
                    </a:solidFill>
                  </a:tcPr>
                </a:tc>
                <a:tc>
                  <a:txBody>
                    <a:bodyPr anchorCtr="0"/>
                    <a:lstStyle/>
                    <a:p>
                      <a:pPr algn="ctr"/>
                      <a:r>
                        <a:rPr dirty="1">
                          <a:solidFill>
                            <a:srgbClr val="000000"/>
                          </a:solidFill>
                        </a:rPr>
                        <a:t>3.98%</a:t>
                      </a:r>
                    </a:p>
                  </a:txBody>
                  <a:tcPr anchor="ctr">
                    <a:solidFill>
                      <a:srgbClr val="D5E3CF"/>
                    </a:solidFill>
                  </a:tcPr>
                </a:tc>
                <a:tc>
                  <a:txBody>
                    <a:bodyPr anchorCtr="0"/>
                    <a:lstStyle/>
                    <a:p>
                      <a:pPr algn="r"/>
                      <a:r>
                        <a:rPr dirty="1">
                          <a:solidFill>
                            <a:srgbClr val="000000"/>
                          </a:solidFill>
                        </a:rPr>
                        <a:t>10,851</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Le Travenues Technology Limited</a:t>
                      </a:r>
                    </a:p>
                  </a:txBody>
                  <a:tcPr anchor="ctr">
                    <a:solidFill>
                      <a:srgbClr val="D5E3CF"/>
                    </a:solidFill>
                  </a:tcPr>
                </a:tc>
                <a:tc>
                  <a:txBody>
                    <a:bodyPr anchorCtr="0"/>
                    <a:lstStyle/>
                    <a:p>
                      <a:pPr algn="ctr"/>
                      <a:r>
                        <a:rPr dirty="1">
                          <a:solidFill>
                            <a:srgbClr val="000000"/>
                          </a:solidFill>
                        </a:rPr>
                        <a:t>3.62%</a:t>
                      </a:r>
                    </a:p>
                  </a:txBody>
                  <a:tcPr anchor="ctr">
                    <a:solidFill>
                      <a:srgbClr val="D5E3CF"/>
                    </a:solidFill>
                  </a:tcPr>
                </a:tc>
                <a:tc>
                  <a:txBody>
                    <a:bodyPr anchorCtr="0"/>
                    <a:lstStyle/>
                    <a:p>
                      <a:pPr algn="r"/>
                      <a:r>
                        <a:rPr dirty="1">
                          <a:solidFill>
                            <a:srgbClr val="000000"/>
                          </a:solidFill>
                        </a:rPr>
                        <a:t>9,869</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Aether Industries Limited</a:t>
                      </a:r>
                    </a:p>
                  </a:txBody>
                  <a:tcPr anchor="ctr">
                    <a:solidFill>
                      <a:srgbClr val="D5E3CF"/>
                    </a:solidFill>
                  </a:tcPr>
                </a:tc>
                <a:tc>
                  <a:txBody>
                    <a:bodyPr anchorCtr="0"/>
                    <a:lstStyle/>
                    <a:p>
                      <a:pPr algn="ctr"/>
                      <a:r>
                        <a:rPr dirty="1">
                          <a:solidFill>
                            <a:srgbClr val="000000"/>
                          </a:solidFill>
                        </a:rPr>
                        <a:t>3.55%</a:t>
                      </a:r>
                    </a:p>
                  </a:txBody>
                  <a:tcPr anchor="ctr">
                    <a:solidFill>
                      <a:srgbClr val="D5E3CF"/>
                    </a:solidFill>
                  </a:tcPr>
                </a:tc>
                <a:tc>
                  <a:txBody>
                    <a:bodyPr anchorCtr="0"/>
                    <a:lstStyle/>
                    <a:p>
                      <a:pPr algn="r"/>
                      <a:r>
                        <a:rPr dirty="1">
                          <a:solidFill>
                            <a:srgbClr val="000000"/>
                          </a:solidFill>
                        </a:rPr>
                        <a:t>9,678</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DODLA DAIRY LIMITED</a:t>
                      </a:r>
                    </a:p>
                  </a:txBody>
                  <a:tcPr anchor="ctr">
                    <a:solidFill>
                      <a:srgbClr val="D5E3CF"/>
                    </a:solidFill>
                  </a:tcPr>
                </a:tc>
                <a:tc>
                  <a:txBody>
                    <a:bodyPr anchorCtr="0"/>
                    <a:lstStyle/>
                    <a:p>
                      <a:pPr algn="ctr"/>
                      <a:r>
                        <a:rPr dirty="1">
                          <a:solidFill>
                            <a:srgbClr val="000000"/>
                          </a:solidFill>
                        </a:rPr>
                        <a:t>3.53%</a:t>
                      </a:r>
                    </a:p>
                  </a:txBody>
                  <a:tcPr anchor="ctr">
                    <a:solidFill>
                      <a:srgbClr val="D5E3CF"/>
                    </a:solidFill>
                  </a:tcPr>
                </a:tc>
                <a:tc>
                  <a:txBody>
                    <a:bodyPr anchorCtr="0"/>
                    <a:lstStyle/>
                    <a:p>
                      <a:pPr algn="r"/>
                      <a:r>
                        <a:rPr dirty="1">
                          <a:solidFill>
                            <a:srgbClr val="000000"/>
                          </a:solidFill>
                        </a:rPr>
                        <a:t>9,624</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Relaxo Footwears Limited</a:t>
                      </a:r>
                    </a:p>
                  </a:txBody>
                  <a:tcPr anchor="ctr">
                    <a:solidFill>
                      <a:srgbClr val="D5E3CF"/>
                    </a:solidFill>
                  </a:tcPr>
                </a:tc>
                <a:tc>
                  <a:txBody>
                    <a:bodyPr anchorCtr="0"/>
                    <a:lstStyle/>
                    <a:p>
                      <a:pPr algn="ctr"/>
                      <a:r>
                        <a:rPr dirty="1">
                          <a:solidFill>
                            <a:srgbClr val="000000"/>
                          </a:solidFill>
                        </a:rPr>
                        <a:t>3.46%</a:t>
                      </a:r>
                    </a:p>
                  </a:txBody>
                  <a:tcPr anchor="ctr">
                    <a:solidFill>
                      <a:srgbClr val="D5E3CF"/>
                    </a:solidFill>
                  </a:tcPr>
                </a:tc>
                <a:tc>
                  <a:txBody>
                    <a:bodyPr anchorCtr="0"/>
                    <a:lstStyle/>
                    <a:p>
                      <a:pPr algn="r"/>
                      <a:r>
                        <a:rPr dirty="1">
                          <a:solidFill>
                            <a:srgbClr val="000000"/>
                          </a:solidFill>
                        </a:rPr>
                        <a:t>9,433</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41.67%</a:t>
                      </a:r>
                    </a:p>
                  </a:txBody>
                  <a:tcPr>
                    <a:solidFill>
                      <a:srgbClr val="70AD47"/>
                    </a:solidFill>
                  </a:tcPr>
                </a:tc>
                <a:tc>
                  <a:txBody>
                    <a:bodyPr anchorCtr="0"/>
                    <a:lstStyle/>
                    <a:p>
                      <a:pPr algn="r"/>
                      <a:r>
                        <a:rPr dirty="1">
                          <a:solidFill>
                            <a:srgbClr val="FFFFFF"/>
                          </a:solidFill>
                        </a:rPr>
                        <a:t>1,13,606</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49352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rPr>
                        <a:t>1</a:t>
                      </a:r>
                    </a:p>
                  </a:txBody>
                  <a:tcPr>
                    <a:solidFill>
                      <a:srgbClr val="D5E3CF"/>
                    </a:solidFill>
                  </a:tcPr>
                </a:tc>
                <a:tc>
                  <a:txBody>
                    <a:bodyPr anchorCtr="0"/>
                    <a:lstStyle/>
                    <a:p>
                      <a:pPr algn="l"/>
                      <a:r>
                        <a:rPr sz="1600" dirty="1">
                          <a:solidFill>
                            <a:srgbClr val="000000"/>
                          </a:solidFill>
                        </a:rPr>
                        <a:t>ANANYA NANDAN NAIK REP BY NANDAN VIJAY NAIK</a:t>
                      </a:r>
                    </a:p>
                  </a:txBody>
                  <a:tcPr>
                    <a:solidFill>
                      <a:srgbClr val="D5E3CF"/>
                    </a:solidFill>
                  </a:tcPr>
                </a:tc>
                <a:tc>
                  <a:txBody>
                    <a:bodyPr anchorCtr="0"/>
                    <a:lstStyle/>
                    <a:p>
                      <a:pPr algn="r"/>
                      <a:r>
                        <a:rPr sz="1600" dirty="1">
                          <a:solidFill>
                            <a:srgbClr val="000000"/>
                          </a:solidFill>
                        </a:rPr>
                        <a:t>1,90,000</a:t>
                      </a:r>
                    </a:p>
                  </a:txBody>
                  <a:tcPr>
                    <a:solidFill>
                      <a:srgbClr val="D5E3CF"/>
                    </a:solidFill>
                  </a:tcPr>
                </a:tc>
                <a:tc>
                  <a:txBody>
                    <a:bodyPr anchorCtr="0"/>
                    <a:lstStyle/>
                    <a:p>
                      <a:pPr algn="r"/>
                      <a:r>
                        <a:rPr sz="1600" dirty="1">
                          <a:solidFill>
                            <a:srgbClr val="000000"/>
                          </a:solidFill>
                        </a:rPr>
                        <a:t>2,72,634</a:t>
                      </a:r>
                    </a:p>
                  </a:txBody>
                  <a:tcPr>
                    <a:solidFill>
                      <a:srgbClr val="D5E3CF"/>
                    </a:solidFill>
                  </a:tcPr>
                </a:tc>
                <a:tc>
                  <a:txBody>
                    <a:bodyPr anchorCtr="0"/>
                    <a:lstStyle/>
                    <a:p>
                      <a:pPr algn="r"/>
                      <a:r>
                        <a:rPr sz="1600" dirty="1">
                          <a:solidFill>
                            <a:srgbClr val="000000"/>
                          </a:solidFill>
                        </a:rPr>
                        <a:t>25.68</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1,90,000</a:t>
                      </a:r>
                    </a:p>
                  </a:txBody>
                  <a:tcPr>
                    <a:solidFill>
                      <a:srgbClr val="70AD47"/>
                    </a:solidFill>
                  </a:tcPr>
                </a:tc>
                <a:tc>
                  <a:txBody>
                    <a:bodyPr anchorCtr="0"/>
                    <a:lstStyle/>
                    <a:p>
                      <a:pPr algn="r"/>
                      <a:r>
                        <a:rPr sz="1600" dirty="1">
                          <a:solidFill>
                            <a:srgbClr val="FFFFFF"/>
                          </a:solidFill>
                          <a:latin typeface="Arial Bold"/>
                        </a:rPr>
                        <a:t>2,72,634</a:t>
                      </a:r>
                    </a:p>
                  </a:txBody>
                  <a:tcPr>
                    <a:solidFill>
                      <a:srgbClr val="70AD47"/>
                    </a:solidFill>
                  </a:tcPr>
                </a:tc>
                <a:tc>
                  <a:txBody>
                    <a:bodyPr anchorCtr="0"/>
                    <a:lstStyle/>
                    <a:p>
                      <a:pPr algn="r"/>
                      <a:r>
                        <a:rPr sz="1600" dirty="1">
                          <a:solidFill>
                            <a:srgbClr val="FFFFFF"/>
                          </a:solidFill>
                          <a:latin typeface="Arial Bold"/>
                        </a:rPr>
                        <a:t>25.68</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52832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rPr>
                        <a:t>1</a:t>
                      </a:r>
                    </a:p>
                  </a:txBody>
                  <a:tcPr>
                    <a:solidFill>
                      <a:srgbClr val="D5E3CF"/>
                    </a:solidFill>
                  </a:tcPr>
                </a:tc>
                <a:tc>
                  <a:txBody>
                    <a:bodyPr anchorCtr="0"/>
                    <a:lstStyle/>
                    <a:p>
                      <a:pPr algn="l"/>
                      <a:r>
                        <a:rPr sz="900" dirty="1">
                          <a:solidFill>
                            <a:srgbClr val="000000"/>
                          </a:solidFill>
                        </a:rPr>
                        <a:t>ANANYA NANDAN NAIK</a:t>
                      </a:r>
                    </a:p>
                  </a:txBody>
                  <a:tcPr>
                    <a:solidFill>
                      <a:srgbClr val="D5E3CF"/>
                    </a:solidFill>
                  </a:tcPr>
                </a:tc>
                <a:tc>
                  <a:txBody>
                    <a:bodyPr anchorCtr="0"/>
                    <a:lstStyle/>
                    <a:p>
                      <a:pPr algn="l"/>
                      <a:r>
                        <a:rPr sz="900" dirty="1">
                          <a:solidFill>
                            <a:srgbClr val="000000"/>
                          </a:solidFill>
                        </a:rPr>
                        <a:t>28145564</a:t>
                      </a:r>
                    </a:p>
                  </a:txBody>
                  <a:tcPr>
                    <a:solidFill>
                      <a:srgbClr val="D5E3CF"/>
                    </a:solidFill>
                  </a:tcPr>
                </a:tc>
                <a:tc>
                  <a:txBody>
                    <a:bodyPr anchorCtr="0"/>
                    <a:lstStyle/>
                    <a:p>
                      <a:pPr algn="l"/>
                      <a:r>
                        <a:rPr sz="900" dirty="1">
                          <a:solidFill>
                            <a:srgbClr val="000000"/>
                          </a:solidFill>
                        </a:rPr>
                        <a:t>SBI Magnum Childrens Benefit Fund Investment Plan Reg (G)</a:t>
                      </a:r>
                    </a:p>
                  </a:txBody>
                  <a:tcPr>
                    <a:solidFill>
                      <a:srgbClr val="D5E3CF"/>
                    </a:solidFill>
                  </a:tcPr>
                </a:tc>
                <a:tc>
                  <a:txBody>
                    <a:bodyPr anchorCtr="0"/>
                    <a:lstStyle/>
                    <a:p>
                      <a:pPr algn="l"/>
                      <a:r>
                        <a:rPr sz="900" dirty="1">
                          <a:solidFill>
                            <a:srgbClr val="000000"/>
                          </a:solidFill>
                        </a:rPr>
                        <a:t>Kotak Mahindra Bank Ltd</a:t>
                      </a:r>
                    </a:p>
                  </a:txBody>
                  <a:tcPr>
                    <a:solidFill>
                      <a:srgbClr val="D5E3CF"/>
                    </a:solidFill>
                  </a:tcPr>
                </a:tc>
                <a:tc>
                  <a:txBody>
                    <a:bodyPr anchorCtr="0"/>
                    <a:lstStyle/>
                    <a:p>
                      <a:pPr algn="l"/>
                      <a:r>
                        <a:rPr sz="900" dirty="1">
                          <a:solidFill>
                            <a:srgbClr val="000000"/>
                          </a:solidFill>
                        </a:rPr>
                        <a:t>xxxxx14392</a:t>
                      </a:r>
                    </a:p>
                  </a:txBody>
                  <a:tcPr>
                    <a:solidFill>
                      <a:srgbClr val="D5E3CF"/>
                    </a:solidFill>
                  </a:tcPr>
                </a:tc>
                <a:tc>
                  <a:txBody>
                    <a:bodyPr anchorCtr="0"/>
                    <a:lstStyle/>
                    <a:p>
                      <a:pPr algn="l"/>
                      <a:r>
                        <a:rPr sz="900" dirty="1">
                          <a:solidFill>
                            <a:srgbClr val="000000"/>
                          </a:solidFill>
                        </a:rPr>
                        <a:t>KKBK0000655</a:t>
                      </a:r>
                    </a:p>
                  </a:txBody>
                  <a:tcPr>
                    <a:solidFill>
                      <a:srgbClr val="D5E3CF"/>
                    </a:solidFill>
                  </a:tcPr>
                </a:tc>
                <a:tc>
                  <a:txBody>
                    <a:bodyPr anchorCtr="0"/>
                    <a:lstStyle/>
                    <a:p>
                      <a:pPr algn="l"/>
                      <a:endParaRPr sz="900">
                        <a:solidFill>
                          <a:srgbClr val="000000"/>
                        </a:solidFill>
                      </a:endParaRP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143256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tIns="0" bIns="0" anchorCtr="0"/>
                    <a:lstStyle/>
                    <a:p>
                      <a:pPr algn="ctr"/>
                      <a:r>
                        <a:rPr sz="2000" dirty="1">
                          <a:solidFill>
                            <a:srgbClr val="000000"/>
                          </a:solidFill>
                        </a:rPr>
                        <a:t>ANANYA NANDAN NAIK REP BY NANDAN VIJAY NAIK</a:t>
                      </a:r>
                    </a:p>
                  </a:txBody>
                  <a:tcPr>
                    <a:solidFill>
                      <a:srgbClr val="D5E3CF"/>
                    </a:solidFill>
                  </a:tcPr>
                </a:tc>
                <a:tc>
                  <a:txBody>
                    <a:bodyPr anchorCtr="0"/>
                    <a:lstStyle/>
                    <a:p>
                      <a:pPr algn="ctr"/>
                      <a:r>
                        <a:rPr sz="2000" dirty="1">
                          <a:solidFill>
                            <a:srgbClr val="000000"/>
                          </a:solidFill>
                        </a:rPr>
                        <a:t>₹ 5,000</a:t>
                      </a:r>
                    </a:p>
                  </a:txBody>
                  <a:tcPr>
                    <a:solidFill>
                      <a:srgbClr val="D5E3CF"/>
                    </a:solidFill>
                  </a:tcPr>
                </a:tc>
              </a:tr>
              <a:tr h="127000">
                <a:tc>
                  <a:txBody>
                    <a:bodyPr tIns="0" bIns="0" anchorCtr="0"/>
                    <a:lstStyle/>
                    <a:p>
                      <a:pPr algn="l"/>
                      <a:r>
                        <a:rPr sz="1800" dirty="1">
                          <a:solidFill>
                            <a:srgbClr val="000000"/>
                          </a:solidFill>
                        </a:rPr>
                        <a:t>SBI Magnum Childrens Benefit Fund Investment Plan Reg (G)</a:t>
                      </a:r>
                    </a:p>
                  </a:txBody>
                  <a:tcPr>
                    <a:solidFill>
                      <a:srgbClr val="D5E3CF"/>
                    </a:solidFill>
                  </a:tcPr>
                </a:tc>
                <a:tc>
                  <a:txBody>
                    <a:bodyPr anchorCtr="0"/>
                    <a:lstStyle/>
                    <a:p>
                      <a:pPr algn="r"/>
                      <a:r>
                        <a:rPr sz="1800" dirty="1">
                          <a:solidFill>
                            <a:srgbClr val="000000"/>
                          </a:solidFill>
                        </a:rPr>
                        <a:t>₹ 5,000</a:t>
                      </a:r>
                    </a:p>
                  </a:txBody>
                  <a:tcPr>
                    <a:solidFill>
                      <a:srgbClr val="D5E3CF"/>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5,000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149352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rPr>
                        <a:t>1</a:t>
                      </a:r>
                    </a:p>
                  </a:txBody>
                  <a:tcPr>
                    <a:solidFill>
                      <a:srgbClr val="D5E3CF"/>
                    </a:solidFill>
                  </a:tcPr>
                </a:tc>
                <a:tc>
                  <a:txBody>
                    <a:bodyPr anchorCtr="0"/>
                    <a:lstStyle/>
                    <a:p>
                      <a:pPr algn="l"/>
                      <a:r>
                        <a:rPr sz="1600" dirty="1">
                          <a:solidFill>
                            <a:srgbClr val="000000"/>
                          </a:solidFill>
                        </a:rPr>
                        <a:t>SBI Magnum Childrens Benefit Fund Investment Plan Reg (G)</a:t>
                      </a:r>
                    </a:p>
                  </a:txBody>
                  <a:tcPr>
                    <a:solidFill>
                      <a:srgbClr val="D5E3CF"/>
                    </a:solidFill>
                  </a:tcPr>
                </a:tc>
                <a:tc>
                  <a:txBody>
                    <a:bodyPr anchorCtr="0"/>
                    <a:lstStyle/>
                    <a:p>
                      <a:pPr algn="r"/>
                      <a:r>
                        <a:rPr sz="1600" dirty="1">
                          <a:solidFill>
                            <a:srgbClr val="000000"/>
                          </a:solidFill>
                        </a:rPr>
                        <a:t>1,90,000</a:t>
                      </a:r>
                    </a:p>
                  </a:txBody>
                  <a:tcPr>
                    <a:solidFill>
                      <a:srgbClr val="D5E3CF"/>
                    </a:solidFill>
                  </a:tcPr>
                </a:tc>
                <a:tc>
                  <a:txBody>
                    <a:bodyPr anchorCtr="0"/>
                    <a:lstStyle/>
                    <a:p>
                      <a:pPr algn="r"/>
                      <a:r>
                        <a:rPr sz="1600" dirty="1">
                          <a:solidFill>
                            <a:srgbClr val="000000"/>
                          </a:solidFill>
                        </a:rPr>
                        <a:t>2,72,634</a:t>
                      </a:r>
                    </a:p>
                  </a:txBody>
                  <a:tcPr>
                    <a:solidFill>
                      <a:srgbClr val="D5E3CF"/>
                    </a:solidFill>
                  </a:tcPr>
                </a:tc>
                <a:tc>
                  <a:txBody>
                    <a:bodyPr anchorCtr="0"/>
                    <a:lstStyle/>
                    <a:p>
                      <a:pPr algn="r"/>
                      <a:r>
                        <a:rPr sz="1600" dirty="1">
                          <a:solidFill>
                            <a:srgbClr val="000000"/>
                          </a:solidFill>
                        </a:rPr>
                        <a:t>25.68</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1,89,999.95</a:t>
                      </a:r>
                    </a:p>
                  </a:txBody>
                  <a:tcPr>
                    <a:solidFill>
                      <a:srgbClr val="70AD47"/>
                    </a:solidFill>
                  </a:tcPr>
                </a:tc>
                <a:tc>
                  <a:txBody>
                    <a:bodyPr anchorCtr="0"/>
                    <a:lstStyle/>
                    <a:p>
                      <a:pPr algn="r"/>
                      <a:r>
                        <a:rPr sz="1600" dirty="1">
                          <a:solidFill>
                            <a:srgbClr val="FFFFFF"/>
                          </a:solidFill>
                        </a:rPr>
                        <a:t>2,72,633.77</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FFC000"/>
                    </a:solidFill>
                  </a:tcPr>
                </a:tc>
                <a:tc>
                  <a:txBody>
                    <a:bodyPr anchorCtr="0"/>
                    <a:lstStyle/>
                    <a:p>
                      <a:pPr algn="ctr"/>
                      <a:r>
                        <a:rPr sz="1600" dirty="1">
                          <a:solidFill>
                            <a:srgbClr val="FFFFFF"/>
                          </a:solidFill>
                        </a:rPr>
                        <a:t>Scheme</a:t>
                      </a:r>
                    </a:p>
                  </a:txBody>
                  <a:tcPr>
                    <a:solidFill>
                      <a:srgbClr val="FFC000"/>
                    </a:solidFill>
                  </a:tcPr>
                </a:tc>
                <a:tc>
                  <a:txBody>
                    <a:bodyPr anchorCtr="0"/>
                    <a:lstStyle/>
                    <a:p>
                      <a:pPr algn="ctr"/>
                      <a:r>
                        <a:rPr sz="1600" dirty="1">
                          <a:solidFill>
                            <a:srgbClr val="FFFFFF"/>
                          </a:solidFill>
                        </a:rPr>
                        <a:t>Investment value (₹)</a:t>
                      </a:r>
                    </a:p>
                  </a:txBody>
                  <a:tcPr>
                    <a:solidFill>
                      <a:srgbClr val="FFC000"/>
                    </a:solidFill>
                  </a:tcPr>
                </a:tc>
                <a:tc>
                  <a:txBody>
                    <a:bodyPr anchorCtr="0"/>
                    <a:lstStyle/>
                    <a:p>
                      <a:pPr algn="ctr"/>
                      <a:r>
                        <a:rPr sz="1600" dirty="1">
                          <a:solidFill>
                            <a:srgbClr val="FFFFFF"/>
                          </a:solidFill>
                        </a:rPr>
                        <a:t>Market Value(₹)</a:t>
                      </a:r>
                    </a:p>
                  </a:txBody>
                  <a:tcPr>
                    <a:solidFill>
                      <a:srgbClr val="FFC000"/>
                    </a:solidFill>
                  </a:tcPr>
                </a:tc>
                <a:tc>
                  <a:txBody>
                    <a:bodyPr anchorCtr="0"/>
                    <a:lstStyle/>
                    <a:p>
                      <a:pPr algn="ctr"/>
                      <a:r>
                        <a:rPr sz="1600" dirty="1">
                          <a:solidFill>
                            <a:srgbClr val="FFFFFF"/>
                          </a:solidFill>
                        </a:rPr>
                        <a:t>CAGR (%)</a:t>
                      </a:r>
                    </a:p>
                  </a:txBody>
                  <a:tcPr>
                    <a:solidFill>
                      <a:srgbClr val="FFC000"/>
                    </a:solidFill>
                  </a:tcPr>
                </a:tc>
                <a:tc>
                  <a:txBody>
                    <a:bodyPr anchorCtr="0"/>
                    <a:lstStyle/>
                    <a:p>
                      <a:pPr algn="ctr"/>
                      <a:r>
                        <a:rPr sz="1600" dirty="1">
                          <a:solidFill>
                            <a:srgbClr val="FFFFFF"/>
                          </a:solidFill>
                        </a:rPr>
                        <a:t>Allocation (%)</a:t>
                      </a:r>
                    </a:p>
                  </a:txBody>
                  <a:tcPr>
                    <a:solidFill>
                      <a:srgbClr val="FFC000"/>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0.00</a:t>
                      </a:r>
                    </a:p>
                  </a:txBody>
                  <a:tcPr>
                    <a:solidFill>
                      <a:srgbClr val="FFC000"/>
                    </a:solidFill>
                  </a:tcPr>
                </a:tc>
                <a:tc>
                  <a:txBody>
                    <a:bodyPr anchorCtr="0"/>
                    <a:lstStyle/>
                    <a:p>
                      <a:pPr algn="r"/>
                      <a:r>
                        <a:rPr sz="1600" dirty="1">
                          <a:solidFill>
                            <a:srgbClr val="FFFFFF"/>
                          </a:solidFill>
                        </a:rPr>
                        <a:t>0.00</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.00</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628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81,122</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81,122</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60,000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60,000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60,000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60,000</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1,74,583</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1,74,583</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33,461</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33,461</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30.51</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30.51</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1,74,583</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1,74,583</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50,000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50,000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50,000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50,000</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2,72,634</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2,72,634</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48,051</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48,051</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30.21</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30.21</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1,90,000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1,90,000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1,90,000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1,90,000</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2,72,634</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2,72,634</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82,634</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82,634</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23.99</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23.99</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(₹)1,90,000</a:t>
                      </a:r>
                    </a:p>
                  </a:txBody>
                  <a:tcPr anchor="ctr">
                    <a:solidFill>
                      <a:srgbClr val="D5E3CF"/>
                    </a:solidFill>
                  </a:tcPr>
                </a:tc>
                <a:tc>
                  <a:txBody>
                    <a:bodyPr anchorCtr="0"/>
                    <a:lstStyle/>
                    <a:p>
                      <a:pPr algn="ctr"/>
                      <a:r>
                        <a:rPr dirty="1">
                          <a:solidFill>
                            <a:srgbClr val="000000"/>
                          </a:solidFill>
                          <a:latin typeface="Arial Rounded MT Bold"/>
                        </a:rPr>
                        <a:t>(₹)2,72,634</a:t>
                      </a:r>
                    </a:p>
                  </a:txBody>
                  <a:tcPr anchor="ctr">
                    <a:solidFill>
                      <a:srgbClr val="D5E3CF"/>
                    </a:solidFill>
                  </a:tcPr>
                </a:tc>
                <a:tc>
                  <a:txBody>
                    <a:bodyPr anchorCtr="0"/>
                    <a:lstStyle/>
                    <a:p>
                      <a:pPr algn="ctr"/>
                      <a:r>
                        <a:rPr dirty="1">
                          <a:solidFill>
                            <a:srgbClr val="000000"/>
                          </a:solidFill>
                          <a:latin typeface="Arial Rounded MT Bold"/>
                        </a:rPr>
                        <a:t>(₹)82,634</a:t>
                      </a:r>
                    </a:p>
                  </a:txBody>
                  <a:tcPr anchor="ctr">
                    <a:solidFill>
                      <a:srgbClr val="D5E3CF"/>
                    </a:solidFill>
                  </a:tcPr>
                </a:tc>
                <a:tc>
                  <a:txBody>
                    <a:bodyPr anchorCtr="0"/>
                    <a:lstStyle/>
                    <a:p>
                      <a:pPr algn="ctr"/>
                      <a:r>
                        <a:rPr dirty="1">
                          <a:solidFill>
                            <a:srgbClr val="000000"/>
                          </a:solidFill>
                          <a:latin typeface="Arial Rounded MT Bold"/>
                        </a:rPr>
                        <a:t>25.68%</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2025-01-27T11:28:01.0390475Z</dcterms:created>
  <dcterms:modified xsi:type="dcterms:W3CDTF">2025-01-27T11:28:01.0390475Z</dcterms:modified>
</cp:coreProperties>
</file>