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 r:id="rId27" id="277"/>
  </p:sldIdLst>
  <p:sldSz cx="12700000" cy="8890000"/>
  <p:notesSz cx="6858000" cy="9144000"/>
  <p:custDataLst>
    <p:tags r:id="rId28"/>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slide" Target="slides/slide22.xml" /><Relationship Id="rId28"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af747610-f7c7-460e-9b71-b9e7ab4d75d7.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58e434d1-9a41-4edd-9f6c-17dae7dddaf7.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4735b2cd-24a2-4879-84f4-4b5cbaea5f55.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772aa0c8-61fb-4c98-be19-816a5cb0dab4.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4b1d68f5-ff4e-47ee-a3c4-53a072e31c4f.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96c70913-c467-4c39-a5f4-5076520fea1e.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1,74,322 ]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06-Oct-2016</c:v>
                </c:pt>
                <c:pt idx="1">
                  <c:v>06-Dec-2016</c:v>
                </c:pt>
                <c:pt idx="2">
                  <c:v>04-Feb-2017</c:v>
                </c:pt>
                <c:pt idx="3">
                  <c:v>06-Apr-2017</c:v>
                </c:pt>
                <c:pt idx="4">
                  <c:v>06-Jun-2017</c:v>
                </c:pt>
                <c:pt idx="5">
                  <c:v>06-Aug-2017</c:v>
                </c:pt>
                <c:pt idx="6">
                  <c:v>05-Oct-2017</c:v>
                </c:pt>
                <c:pt idx="7">
                  <c:v>05-Dec-2017</c:v>
                </c:pt>
                <c:pt idx="8">
                  <c:v>04-Feb-2018</c:v>
                </c:pt>
                <c:pt idx="9">
                  <c:v>05-Apr-2018</c:v>
                </c:pt>
                <c:pt idx="10">
                  <c:v>05-Jun-2018</c:v>
                </c:pt>
                <c:pt idx="11">
                  <c:v>05-Aug-2018</c:v>
                </c:pt>
                <c:pt idx="12">
                  <c:v>04-Oct-2018</c:v>
                </c:pt>
                <c:pt idx="13">
                  <c:v>04-Dec-2018</c:v>
                </c:pt>
                <c:pt idx="14">
                  <c:v>03-Feb-2019</c:v>
                </c:pt>
                <c:pt idx="15">
                  <c:v>05-Apr-2019</c:v>
                </c:pt>
                <c:pt idx="16">
                  <c:v>04-Jun-2019</c:v>
                </c:pt>
                <c:pt idx="17">
                  <c:v>04-Aug-2019</c:v>
                </c:pt>
                <c:pt idx="18">
                  <c:v>04-Oct-2019</c:v>
                </c:pt>
                <c:pt idx="19">
                  <c:v>03-Dec-2019</c:v>
                </c:pt>
                <c:pt idx="20">
                  <c:v>02-Feb-2020</c:v>
                </c:pt>
                <c:pt idx="21">
                  <c:v>03-Apr-2020</c:v>
                </c:pt>
                <c:pt idx="22">
                  <c:v>02-Jun-2020</c:v>
                </c:pt>
                <c:pt idx="23">
                  <c:v>02-Aug-2020</c:v>
                </c:pt>
                <c:pt idx="24">
                  <c:v>02-Oct-2020</c:v>
                </c:pt>
                <c:pt idx="25">
                  <c:v>02-Dec-2020</c:v>
                </c:pt>
                <c:pt idx="26">
                  <c:v>31-Jan-2021</c:v>
                </c:pt>
                <c:pt idx="27">
                  <c:v>02-Apr-2021</c:v>
                </c:pt>
                <c:pt idx="28">
                  <c:v>02-Jun-2021</c:v>
                </c:pt>
                <c:pt idx="29">
                  <c:v>01-Aug-2021</c:v>
                </c:pt>
                <c:pt idx="30">
                  <c:v>01-Oct-2021</c:v>
                </c:pt>
                <c:pt idx="31">
                  <c:v>01-Dec-2021</c:v>
                </c:pt>
                <c:pt idx="32">
                  <c:v>30-Jan-2022</c:v>
                </c:pt>
                <c:pt idx="33">
                  <c:v>01-Apr-2022</c:v>
                </c:pt>
                <c:pt idx="34">
                  <c:v>01-Jun-2022</c:v>
                </c:pt>
                <c:pt idx="35">
                  <c:v>01-Aug-2022</c:v>
                </c:pt>
                <c:pt idx="36">
                  <c:v>30-Sep-2022</c:v>
                </c:pt>
                <c:pt idx="37">
                  <c:v>30-Nov-2022</c:v>
                </c:pt>
                <c:pt idx="38">
                  <c:v>30-Jan-2023</c:v>
                </c:pt>
                <c:pt idx="39">
                  <c:v>31-Mar-2023</c:v>
                </c:pt>
                <c:pt idx="40">
                  <c:v>31-May-2023</c:v>
                </c:pt>
                <c:pt idx="41">
                  <c:v>31-Jul-2023</c:v>
                </c:pt>
                <c:pt idx="42">
                  <c:v>29-Sep-2023</c:v>
                </c:pt>
                <c:pt idx="43">
                  <c:v>29-Nov-2023</c:v>
                </c:pt>
                <c:pt idx="44">
                  <c:v>29-Jan-2024</c:v>
                </c:pt>
                <c:pt idx="45">
                  <c:v>30-Mar-2024</c:v>
                </c:pt>
                <c:pt idx="46">
                  <c:v>29-May-2024</c:v>
                </c:pt>
                <c:pt idx="47">
                  <c:v>29-Jul-2024</c:v>
                </c:pt>
                <c:pt idx="48">
                  <c:v>28-Sep-2024</c:v>
                </c:pt>
                <c:pt idx="49">
                  <c:v>27-Nov-2024</c:v>
                </c:pt>
                <c:pt idx="50">
                  <c:v>27-Jan-2025</c:v>
                </c:pt>
              </c:strCache>
            </c:strRef>
          </c:cat>
          <c:val>
            <c:numRef>
              <c:f>'Sheet1'!$B$2:$B$52</c:f>
              <c:numCache>
                <c:formatCode>General</c:formatCode>
                <c:ptCount val="51"/>
                <c:pt idx="0">
                  <c:v>5000</c:v>
                </c:pt>
                <c:pt idx="1">
                  <c:v>13000</c:v>
                </c:pt>
                <c:pt idx="2">
                  <c:v>21000</c:v>
                </c:pt>
                <c:pt idx="3">
                  <c:v>31000</c:v>
                </c:pt>
                <c:pt idx="4">
                  <c:v>41000</c:v>
                </c:pt>
                <c:pt idx="5">
                  <c:v>51000</c:v>
                </c:pt>
                <c:pt idx="6">
                  <c:v>64500</c:v>
                </c:pt>
                <c:pt idx="7">
                  <c:v>170500</c:v>
                </c:pt>
                <c:pt idx="8">
                  <c:v>197500</c:v>
                </c:pt>
                <c:pt idx="9">
                  <c:v>202500</c:v>
                </c:pt>
                <c:pt idx="10">
                  <c:v>208500</c:v>
                </c:pt>
                <c:pt idx="11">
                  <c:v>214500</c:v>
                </c:pt>
                <c:pt idx="12">
                  <c:v>220500</c:v>
                </c:pt>
                <c:pt idx="13">
                  <c:v>226500</c:v>
                </c:pt>
                <c:pt idx="14">
                  <c:v>221499.7</c:v>
                </c:pt>
                <c:pt idx="15">
                  <c:v>227499.7</c:v>
                </c:pt>
                <c:pt idx="16">
                  <c:v>233499.7</c:v>
                </c:pt>
                <c:pt idx="17">
                  <c:v>223197.25</c:v>
                </c:pt>
                <c:pt idx="18">
                  <c:v>216197.15</c:v>
                </c:pt>
                <c:pt idx="19">
                  <c:v>179196.71</c:v>
                </c:pt>
                <c:pt idx="20">
                  <c:v>178980.64</c:v>
                </c:pt>
                <c:pt idx="21">
                  <c:v>222980.64</c:v>
                </c:pt>
                <c:pt idx="22">
                  <c:v>235980.64</c:v>
                </c:pt>
                <c:pt idx="23">
                  <c:v>284978.79</c:v>
                </c:pt>
                <c:pt idx="24">
                  <c:v>395250.39</c:v>
                </c:pt>
                <c:pt idx="25">
                  <c:v>435248.39</c:v>
                </c:pt>
                <c:pt idx="26">
                  <c:v>482245.09</c:v>
                </c:pt>
                <c:pt idx="27">
                  <c:v>538835.56</c:v>
                </c:pt>
                <c:pt idx="28">
                  <c:v>550370.84</c:v>
                </c:pt>
                <c:pt idx="29">
                  <c:v>652365.74</c:v>
                </c:pt>
                <c:pt idx="30">
                  <c:v>563097.6</c:v>
                </c:pt>
                <c:pt idx="31">
                  <c:v>643912.74</c:v>
                </c:pt>
                <c:pt idx="32">
                  <c:v>319024.99</c:v>
                </c:pt>
                <c:pt idx="33">
                  <c:v>345023.69</c:v>
                </c:pt>
                <c:pt idx="34">
                  <c:v>442518.82</c:v>
                </c:pt>
                <c:pt idx="35">
                  <c:v>444227.8</c:v>
                </c:pt>
                <c:pt idx="36">
                  <c:v>446227.7</c:v>
                </c:pt>
                <c:pt idx="37">
                  <c:v>548220.09</c:v>
                </c:pt>
                <c:pt idx="38">
                  <c:v>550219.99</c:v>
                </c:pt>
                <c:pt idx="39">
                  <c:v>551219.94</c:v>
                </c:pt>
                <c:pt idx="40">
                  <c:v>553219.84</c:v>
                </c:pt>
                <c:pt idx="41">
                  <c:v>405218.26</c:v>
                </c:pt>
                <c:pt idx="42">
                  <c:v>337217.49</c:v>
                </c:pt>
                <c:pt idx="43">
                  <c:v>299217</c:v>
                </c:pt>
                <c:pt idx="44">
                  <c:v>301216.9</c:v>
                </c:pt>
                <c:pt idx="45">
                  <c:v>253216.3</c:v>
                </c:pt>
                <c:pt idx="46">
                  <c:v>219824.78</c:v>
                </c:pt>
                <c:pt idx="47">
                  <c:v>221824.68</c:v>
                </c:pt>
                <c:pt idx="48">
                  <c:v>170322.08</c:v>
                </c:pt>
                <c:pt idx="49">
                  <c:v>172321.98</c:v>
                </c:pt>
                <c:pt idx="50">
                  <c:v>174321.88</c:v>
                </c:pt>
              </c:numCache>
            </c:numRef>
          </c:val>
          <c:smooth val="0"/>
        </c:ser>
        <c:ser>
          <c:idx val="2"/>
          <c:order val="1"/>
          <c:tx>
            <c:strRef>
              <c:f>Sheet1!$C$1</c:f>
              <c:strCache>
                <c:ptCount val="1"/>
                <c:pt idx="0">
                  <c:v>Market Value [ Rs. 6,59,067 ]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06-Oct-2016</c:v>
                </c:pt>
                <c:pt idx="1">
                  <c:v>06-Dec-2016</c:v>
                </c:pt>
                <c:pt idx="2">
                  <c:v>04-Feb-2017</c:v>
                </c:pt>
                <c:pt idx="3">
                  <c:v>06-Apr-2017</c:v>
                </c:pt>
                <c:pt idx="4">
                  <c:v>06-Jun-2017</c:v>
                </c:pt>
                <c:pt idx="5">
                  <c:v>06-Aug-2017</c:v>
                </c:pt>
                <c:pt idx="6">
                  <c:v>05-Oct-2017</c:v>
                </c:pt>
                <c:pt idx="7">
                  <c:v>05-Dec-2017</c:v>
                </c:pt>
                <c:pt idx="8">
                  <c:v>04-Feb-2018</c:v>
                </c:pt>
                <c:pt idx="9">
                  <c:v>05-Apr-2018</c:v>
                </c:pt>
                <c:pt idx="10">
                  <c:v>05-Jun-2018</c:v>
                </c:pt>
                <c:pt idx="11">
                  <c:v>05-Aug-2018</c:v>
                </c:pt>
                <c:pt idx="12">
                  <c:v>04-Oct-2018</c:v>
                </c:pt>
                <c:pt idx="13">
                  <c:v>04-Dec-2018</c:v>
                </c:pt>
                <c:pt idx="14">
                  <c:v>03-Feb-2019</c:v>
                </c:pt>
                <c:pt idx="15">
                  <c:v>05-Apr-2019</c:v>
                </c:pt>
                <c:pt idx="16">
                  <c:v>04-Jun-2019</c:v>
                </c:pt>
                <c:pt idx="17">
                  <c:v>04-Aug-2019</c:v>
                </c:pt>
                <c:pt idx="18">
                  <c:v>04-Oct-2019</c:v>
                </c:pt>
                <c:pt idx="19">
                  <c:v>03-Dec-2019</c:v>
                </c:pt>
                <c:pt idx="20">
                  <c:v>02-Feb-2020</c:v>
                </c:pt>
                <c:pt idx="21">
                  <c:v>03-Apr-2020</c:v>
                </c:pt>
                <c:pt idx="22">
                  <c:v>02-Jun-2020</c:v>
                </c:pt>
                <c:pt idx="23">
                  <c:v>02-Aug-2020</c:v>
                </c:pt>
                <c:pt idx="24">
                  <c:v>02-Oct-2020</c:v>
                </c:pt>
                <c:pt idx="25">
                  <c:v>02-Dec-2020</c:v>
                </c:pt>
                <c:pt idx="26">
                  <c:v>31-Jan-2021</c:v>
                </c:pt>
                <c:pt idx="27">
                  <c:v>02-Apr-2021</c:v>
                </c:pt>
                <c:pt idx="28">
                  <c:v>02-Jun-2021</c:v>
                </c:pt>
                <c:pt idx="29">
                  <c:v>01-Aug-2021</c:v>
                </c:pt>
                <c:pt idx="30">
                  <c:v>01-Oct-2021</c:v>
                </c:pt>
                <c:pt idx="31">
                  <c:v>01-Dec-2021</c:v>
                </c:pt>
                <c:pt idx="32">
                  <c:v>30-Jan-2022</c:v>
                </c:pt>
                <c:pt idx="33">
                  <c:v>01-Apr-2022</c:v>
                </c:pt>
                <c:pt idx="34">
                  <c:v>01-Jun-2022</c:v>
                </c:pt>
                <c:pt idx="35">
                  <c:v>01-Aug-2022</c:v>
                </c:pt>
                <c:pt idx="36">
                  <c:v>30-Sep-2022</c:v>
                </c:pt>
                <c:pt idx="37">
                  <c:v>30-Nov-2022</c:v>
                </c:pt>
                <c:pt idx="38">
                  <c:v>30-Jan-2023</c:v>
                </c:pt>
                <c:pt idx="39">
                  <c:v>31-Mar-2023</c:v>
                </c:pt>
                <c:pt idx="40">
                  <c:v>31-May-2023</c:v>
                </c:pt>
                <c:pt idx="41">
                  <c:v>31-Jul-2023</c:v>
                </c:pt>
                <c:pt idx="42">
                  <c:v>29-Sep-2023</c:v>
                </c:pt>
                <c:pt idx="43">
                  <c:v>29-Nov-2023</c:v>
                </c:pt>
                <c:pt idx="44">
                  <c:v>29-Jan-2024</c:v>
                </c:pt>
                <c:pt idx="45">
                  <c:v>30-Mar-2024</c:v>
                </c:pt>
                <c:pt idx="46">
                  <c:v>29-May-2024</c:v>
                </c:pt>
                <c:pt idx="47">
                  <c:v>29-Jul-2024</c:v>
                </c:pt>
                <c:pt idx="48">
                  <c:v>28-Sep-2024</c:v>
                </c:pt>
                <c:pt idx="49">
                  <c:v>27-Nov-2024</c:v>
                </c:pt>
                <c:pt idx="50">
                  <c:v>27-Jan-2025</c:v>
                </c:pt>
              </c:strCache>
            </c:strRef>
          </c:cat>
          <c:val>
            <c:numRef>
              <c:f>'Sheet1'!$C$2:$C$52</c:f>
              <c:numCache>
                <c:formatCode>General</c:formatCode>
                <c:ptCount val="51"/>
                <c:pt idx="0">
                  <c:v>4999</c:v>
                </c:pt>
                <c:pt idx="1">
                  <c:v>12830</c:v>
                </c:pt>
                <c:pt idx="2">
                  <c:v>21499</c:v>
                </c:pt>
                <c:pt idx="3">
                  <c:v>32472</c:v>
                </c:pt>
                <c:pt idx="4">
                  <c:v>43524</c:v>
                </c:pt>
                <c:pt idx="5">
                  <c:v>54973</c:v>
                </c:pt>
                <c:pt idx="6">
                  <c:v>68729</c:v>
                </c:pt>
                <c:pt idx="7">
                  <c:v>177943</c:v>
                </c:pt>
                <c:pt idx="8">
                  <c:v>207649</c:v>
                </c:pt>
                <c:pt idx="9">
                  <c:v>214424</c:v>
                </c:pt>
                <c:pt idx="10">
                  <c:v>211902</c:v>
                </c:pt>
                <c:pt idx="11">
                  <c:v>225059</c:v>
                </c:pt>
                <c:pt idx="12">
                  <c:v>211630</c:v>
                </c:pt>
                <c:pt idx="13">
                  <c:v>223815</c:v>
                </c:pt>
                <c:pt idx="14">
                  <c:v>214110</c:v>
                </c:pt>
                <c:pt idx="15">
                  <c:v>231918</c:v>
                </c:pt>
                <c:pt idx="16">
                  <c:v>240236</c:v>
                </c:pt>
                <c:pt idx="17">
                  <c:v>209828</c:v>
                </c:pt>
                <c:pt idx="18">
                  <c:v>207933</c:v>
                </c:pt>
                <c:pt idx="19">
                  <c:v>180106</c:v>
                </c:pt>
                <c:pt idx="20">
                  <c:v>185428</c:v>
                </c:pt>
                <c:pt idx="21">
                  <c:v>160177</c:v>
                </c:pt>
                <c:pt idx="22">
                  <c:v>201358</c:v>
                </c:pt>
                <c:pt idx="23">
                  <c:v>272261</c:v>
                </c:pt>
                <c:pt idx="24">
                  <c:v>400050</c:v>
                </c:pt>
                <c:pt idx="25">
                  <c:v>474738</c:v>
                </c:pt>
                <c:pt idx="26">
                  <c:v>535055</c:v>
                </c:pt>
                <c:pt idx="27">
                  <c:v>632383</c:v>
                </c:pt>
                <c:pt idx="28">
                  <c:v>681630</c:v>
                </c:pt>
                <c:pt idx="29">
                  <c:v>817258</c:v>
                </c:pt>
                <c:pt idx="30">
                  <c:v>777686</c:v>
                </c:pt>
                <c:pt idx="31">
                  <c:v>861569</c:v>
                </c:pt>
                <c:pt idx="32">
                  <c:v>550651</c:v>
                </c:pt>
                <c:pt idx="33">
                  <c:v>584917</c:v>
                </c:pt>
                <c:pt idx="34">
                  <c:v>642861</c:v>
                </c:pt>
                <c:pt idx="35">
                  <c:v>676781</c:v>
                </c:pt>
                <c:pt idx="36">
                  <c:v>684762</c:v>
                </c:pt>
                <c:pt idx="37">
                  <c:v>822240</c:v>
                </c:pt>
                <c:pt idx="38">
                  <c:v>781106</c:v>
                </c:pt>
                <c:pt idx="39">
                  <c:v>780810</c:v>
                </c:pt>
                <c:pt idx="40">
                  <c:v>844460</c:v>
                </c:pt>
                <c:pt idx="41">
                  <c:v>755938</c:v>
                </c:pt>
                <c:pt idx="42">
                  <c:v>700167</c:v>
                </c:pt>
                <c:pt idx="43">
                  <c:v>680474</c:v>
                </c:pt>
                <c:pt idx="44">
                  <c:v>730440</c:v>
                </c:pt>
                <c:pt idx="45">
                  <c:v>696323</c:v>
                </c:pt>
                <c:pt idx="46">
                  <c:v>703918</c:v>
                </c:pt>
                <c:pt idx="47">
                  <c:v>778320</c:v>
                </c:pt>
                <c:pt idx="48">
                  <c:v>760095</c:v>
                </c:pt>
                <c:pt idx="49">
                  <c:v>717531</c:v>
                </c:pt>
                <c:pt idx="50">
                  <c:v>659067</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1,74,322 ]</a:t>
            </a:r>
          </a:p>
        </c:txPr>
      </c:legendEntry>
      <c:legendEntry>
        <c:idx val="1"/>
        <c:txPr>
          <a:bodyPr/>
          <a:lstStyle/>
          <a:p>
            <a:pPr>
              <a:defRPr sz="1400">
                <a:solidFill>
                  <a:prstClr val="black"/>
                </a:solidFill>
                <a:latin typeface="Arial Unicode MS"/>
              </a:defRPr>
            </a:pPr>
            <a:r>
              <a:t>Market Value [ Rs. 6,59,067 ]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1,74,322 ]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06-Oct-2016</c:v>
                </c:pt>
                <c:pt idx="1">
                  <c:v>06-Dec-2016</c:v>
                </c:pt>
                <c:pt idx="2">
                  <c:v>04-Feb-2017</c:v>
                </c:pt>
                <c:pt idx="3">
                  <c:v>06-Apr-2017</c:v>
                </c:pt>
                <c:pt idx="4">
                  <c:v>06-Jun-2017</c:v>
                </c:pt>
                <c:pt idx="5">
                  <c:v>06-Aug-2017</c:v>
                </c:pt>
                <c:pt idx="6">
                  <c:v>05-Oct-2017</c:v>
                </c:pt>
                <c:pt idx="7">
                  <c:v>05-Dec-2017</c:v>
                </c:pt>
                <c:pt idx="8">
                  <c:v>04-Feb-2018</c:v>
                </c:pt>
                <c:pt idx="9">
                  <c:v>05-Apr-2018</c:v>
                </c:pt>
                <c:pt idx="10">
                  <c:v>05-Jun-2018</c:v>
                </c:pt>
                <c:pt idx="11">
                  <c:v>05-Aug-2018</c:v>
                </c:pt>
                <c:pt idx="12">
                  <c:v>04-Oct-2018</c:v>
                </c:pt>
                <c:pt idx="13">
                  <c:v>04-Dec-2018</c:v>
                </c:pt>
                <c:pt idx="14">
                  <c:v>03-Feb-2019</c:v>
                </c:pt>
                <c:pt idx="15">
                  <c:v>05-Apr-2019</c:v>
                </c:pt>
                <c:pt idx="16">
                  <c:v>04-Jun-2019</c:v>
                </c:pt>
                <c:pt idx="17">
                  <c:v>04-Aug-2019</c:v>
                </c:pt>
                <c:pt idx="18">
                  <c:v>04-Oct-2019</c:v>
                </c:pt>
                <c:pt idx="19">
                  <c:v>03-Dec-2019</c:v>
                </c:pt>
                <c:pt idx="20">
                  <c:v>02-Feb-2020</c:v>
                </c:pt>
                <c:pt idx="21">
                  <c:v>03-Apr-2020</c:v>
                </c:pt>
                <c:pt idx="22">
                  <c:v>02-Jun-2020</c:v>
                </c:pt>
                <c:pt idx="23">
                  <c:v>02-Aug-2020</c:v>
                </c:pt>
                <c:pt idx="24">
                  <c:v>02-Oct-2020</c:v>
                </c:pt>
                <c:pt idx="25">
                  <c:v>02-Dec-2020</c:v>
                </c:pt>
                <c:pt idx="26">
                  <c:v>31-Jan-2021</c:v>
                </c:pt>
                <c:pt idx="27">
                  <c:v>02-Apr-2021</c:v>
                </c:pt>
                <c:pt idx="28">
                  <c:v>02-Jun-2021</c:v>
                </c:pt>
                <c:pt idx="29">
                  <c:v>01-Aug-2021</c:v>
                </c:pt>
                <c:pt idx="30">
                  <c:v>01-Oct-2021</c:v>
                </c:pt>
                <c:pt idx="31">
                  <c:v>01-Dec-2021</c:v>
                </c:pt>
                <c:pt idx="32">
                  <c:v>30-Jan-2022</c:v>
                </c:pt>
                <c:pt idx="33">
                  <c:v>01-Apr-2022</c:v>
                </c:pt>
                <c:pt idx="34">
                  <c:v>01-Jun-2022</c:v>
                </c:pt>
                <c:pt idx="35">
                  <c:v>01-Aug-2022</c:v>
                </c:pt>
                <c:pt idx="36">
                  <c:v>30-Sep-2022</c:v>
                </c:pt>
                <c:pt idx="37">
                  <c:v>30-Nov-2022</c:v>
                </c:pt>
                <c:pt idx="38">
                  <c:v>30-Jan-2023</c:v>
                </c:pt>
                <c:pt idx="39">
                  <c:v>31-Mar-2023</c:v>
                </c:pt>
                <c:pt idx="40">
                  <c:v>31-May-2023</c:v>
                </c:pt>
                <c:pt idx="41">
                  <c:v>31-Jul-2023</c:v>
                </c:pt>
                <c:pt idx="42">
                  <c:v>29-Sep-2023</c:v>
                </c:pt>
                <c:pt idx="43">
                  <c:v>29-Nov-2023</c:v>
                </c:pt>
                <c:pt idx="44">
                  <c:v>29-Jan-2024</c:v>
                </c:pt>
                <c:pt idx="45">
                  <c:v>30-Mar-2024</c:v>
                </c:pt>
                <c:pt idx="46">
                  <c:v>29-May-2024</c:v>
                </c:pt>
                <c:pt idx="47">
                  <c:v>29-Jul-2024</c:v>
                </c:pt>
                <c:pt idx="48">
                  <c:v>28-Sep-2024</c:v>
                </c:pt>
                <c:pt idx="49">
                  <c:v>27-Nov-2024</c:v>
                </c:pt>
                <c:pt idx="50">
                  <c:v>27-Jan-2025</c:v>
                </c:pt>
              </c:strCache>
            </c:strRef>
          </c:cat>
          <c:val>
            <c:numRef>
              <c:f>'Sheet1'!$B$2:$B$52</c:f>
              <c:numCache>
                <c:formatCode>General</c:formatCode>
                <c:ptCount val="51"/>
                <c:pt idx="0">
                  <c:v>5000</c:v>
                </c:pt>
                <c:pt idx="1">
                  <c:v>13000</c:v>
                </c:pt>
                <c:pt idx="2">
                  <c:v>21000</c:v>
                </c:pt>
                <c:pt idx="3">
                  <c:v>31000</c:v>
                </c:pt>
                <c:pt idx="4">
                  <c:v>41000</c:v>
                </c:pt>
                <c:pt idx="5">
                  <c:v>51000</c:v>
                </c:pt>
                <c:pt idx="6">
                  <c:v>64500</c:v>
                </c:pt>
                <c:pt idx="7">
                  <c:v>170500</c:v>
                </c:pt>
                <c:pt idx="8">
                  <c:v>197500</c:v>
                </c:pt>
                <c:pt idx="9">
                  <c:v>202500</c:v>
                </c:pt>
                <c:pt idx="10">
                  <c:v>208500</c:v>
                </c:pt>
                <c:pt idx="11">
                  <c:v>214500</c:v>
                </c:pt>
                <c:pt idx="12">
                  <c:v>220500</c:v>
                </c:pt>
                <c:pt idx="13">
                  <c:v>226500</c:v>
                </c:pt>
                <c:pt idx="14">
                  <c:v>221499.7</c:v>
                </c:pt>
                <c:pt idx="15">
                  <c:v>227499.7</c:v>
                </c:pt>
                <c:pt idx="16">
                  <c:v>233499.7</c:v>
                </c:pt>
                <c:pt idx="17">
                  <c:v>223197.25</c:v>
                </c:pt>
                <c:pt idx="18">
                  <c:v>216197.15</c:v>
                </c:pt>
                <c:pt idx="19">
                  <c:v>179196.71</c:v>
                </c:pt>
                <c:pt idx="20">
                  <c:v>178980.64</c:v>
                </c:pt>
                <c:pt idx="21">
                  <c:v>222980.64</c:v>
                </c:pt>
                <c:pt idx="22">
                  <c:v>235980.64</c:v>
                </c:pt>
                <c:pt idx="23">
                  <c:v>284978.79</c:v>
                </c:pt>
                <c:pt idx="24">
                  <c:v>395250.39</c:v>
                </c:pt>
                <c:pt idx="25">
                  <c:v>435248.39</c:v>
                </c:pt>
                <c:pt idx="26">
                  <c:v>482245.09</c:v>
                </c:pt>
                <c:pt idx="27">
                  <c:v>538835.56</c:v>
                </c:pt>
                <c:pt idx="28">
                  <c:v>550370.84</c:v>
                </c:pt>
                <c:pt idx="29">
                  <c:v>652365.74</c:v>
                </c:pt>
                <c:pt idx="30">
                  <c:v>563097.6</c:v>
                </c:pt>
                <c:pt idx="31">
                  <c:v>643912.74</c:v>
                </c:pt>
                <c:pt idx="32">
                  <c:v>319024.99</c:v>
                </c:pt>
                <c:pt idx="33">
                  <c:v>345023.69</c:v>
                </c:pt>
                <c:pt idx="34">
                  <c:v>442518.82</c:v>
                </c:pt>
                <c:pt idx="35">
                  <c:v>444227.8</c:v>
                </c:pt>
                <c:pt idx="36">
                  <c:v>446227.7</c:v>
                </c:pt>
                <c:pt idx="37">
                  <c:v>548220.09</c:v>
                </c:pt>
                <c:pt idx="38">
                  <c:v>550219.99</c:v>
                </c:pt>
                <c:pt idx="39">
                  <c:v>551219.94</c:v>
                </c:pt>
                <c:pt idx="40">
                  <c:v>553219.84</c:v>
                </c:pt>
                <c:pt idx="41">
                  <c:v>405218.26</c:v>
                </c:pt>
                <c:pt idx="42">
                  <c:v>337217.49</c:v>
                </c:pt>
                <c:pt idx="43">
                  <c:v>299217</c:v>
                </c:pt>
                <c:pt idx="44">
                  <c:v>301216.9</c:v>
                </c:pt>
                <c:pt idx="45">
                  <c:v>253216.3</c:v>
                </c:pt>
                <c:pt idx="46">
                  <c:v>219824.78</c:v>
                </c:pt>
                <c:pt idx="47">
                  <c:v>221824.68</c:v>
                </c:pt>
                <c:pt idx="48">
                  <c:v>170322.08</c:v>
                </c:pt>
                <c:pt idx="49">
                  <c:v>172321.98</c:v>
                </c:pt>
                <c:pt idx="50">
                  <c:v>174321.88</c:v>
                </c:pt>
              </c:numCache>
            </c:numRef>
          </c:val>
          <c:shape val="box"/>
        </c:ser>
        <c:ser>
          <c:idx val="2"/>
          <c:order val="1"/>
          <c:tx>
            <c:strRef>
              <c:f>Sheet1!$C$1</c:f>
              <c:strCache>
                <c:ptCount val="1"/>
                <c:pt idx="0">
                  <c:v>Market Value [ Rs. 6,59,067 ]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06-Oct-2016</c:v>
                </c:pt>
                <c:pt idx="1">
                  <c:v>06-Dec-2016</c:v>
                </c:pt>
                <c:pt idx="2">
                  <c:v>04-Feb-2017</c:v>
                </c:pt>
                <c:pt idx="3">
                  <c:v>06-Apr-2017</c:v>
                </c:pt>
                <c:pt idx="4">
                  <c:v>06-Jun-2017</c:v>
                </c:pt>
                <c:pt idx="5">
                  <c:v>06-Aug-2017</c:v>
                </c:pt>
                <c:pt idx="6">
                  <c:v>05-Oct-2017</c:v>
                </c:pt>
                <c:pt idx="7">
                  <c:v>05-Dec-2017</c:v>
                </c:pt>
                <c:pt idx="8">
                  <c:v>04-Feb-2018</c:v>
                </c:pt>
                <c:pt idx="9">
                  <c:v>05-Apr-2018</c:v>
                </c:pt>
                <c:pt idx="10">
                  <c:v>05-Jun-2018</c:v>
                </c:pt>
                <c:pt idx="11">
                  <c:v>05-Aug-2018</c:v>
                </c:pt>
                <c:pt idx="12">
                  <c:v>04-Oct-2018</c:v>
                </c:pt>
                <c:pt idx="13">
                  <c:v>04-Dec-2018</c:v>
                </c:pt>
                <c:pt idx="14">
                  <c:v>03-Feb-2019</c:v>
                </c:pt>
                <c:pt idx="15">
                  <c:v>05-Apr-2019</c:v>
                </c:pt>
                <c:pt idx="16">
                  <c:v>04-Jun-2019</c:v>
                </c:pt>
                <c:pt idx="17">
                  <c:v>04-Aug-2019</c:v>
                </c:pt>
                <c:pt idx="18">
                  <c:v>04-Oct-2019</c:v>
                </c:pt>
                <c:pt idx="19">
                  <c:v>03-Dec-2019</c:v>
                </c:pt>
                <c:pt idx="20">
                  <c:v>02-Feb-2020</c:v>
                </c:pt>
                <c:pt idx="21">
                  <c:v>03-Apr-2020</c:v>
                </c:pt>
                <c:pt idx="22">
                  <c:v>02-Jun-2020</c:v>
                </c:pt>
                <c:pt idx="23">
                  <c:v>02-Aug-2020</c:v>
                </c:pt>
                <c:pt idx="24">
                  <c:v>02-Oct-2020</c:v>
                </c:pt>
                <c:pt idx="25">
                  <c:v>02-Dec-2020</c:v>
                </c:pt>
                <c:pt idx="26">
                  <c:v>31-Jan-2021</c:v>
                </c:pt>
                <c:pt idx="27">
                  <c:v>02-Apr-2021</c:v>
                </c:pt>
                <c:pt idx="28">
                  <c:v>02-Jun-2021</c:v>
                </c:pt>
                <c:pt idx="29">
                  <c:v>01-Aug-2021</c:v>
                </c:pt>
                <c:pt idx="30">
                  <c:v>01-Oct-2021</c:v>
                </c:pt>
                <c:pt idx="31">
                  <c:v>01-Dec-2021</c:v>
                </c:pt>
                <c:pt idx="32">
                  <c:v>30-Jan-2022</c:v>
                </c:pt>
                <c:pt idx="33">
                  <c:v>01-Apr-2022</c:v>
                </c:pt>
                <c:pt idx="34">
                  <c:v>01-Jun-2022</c:v>
                </c:pt>
                <c:pt idx="35">
                  <c:v>01-Aug-2022</c:v>
                </c:pt>
                <c:pt idx="36">
                  <c:v>30-Sep-2022</c:v>
                </c:pt>
                <c:pt idx="37">
                  <c:v>30-Nov-2022</c:v>
                </c:pt>
                <c:pt idx="38">
                  <c:v>30-Jan-2023</c:v>
                </c:pt>
                <c:pt idx="39">
                  <c:v>31-Mar-2023</c:v>
                </c:pt>
                <c:pt idx="40">
                  <c:v>31-May-2023</c:v>
                </c:pt>
                <c:pt idx="41">
                  <c:v>31-Jul-2023</c:v>
                </c:pt>
                <c:pt idx="42">
                  <c:v>29-Sep-2023</c:v>
                </c:pt>
                <c:pt idx="43">
                  <c:v>29-Nov-2023</c:v>
                </c:pt>
                <c:pt idx="44">
                  <c:v>29-Jan-2024</c:v>
                </c:pt>
                <c:pt idx="45">
                  <c:v>30-Mar-2024</c:v>
                </c:pt>
                <c:pt idx="46">
                  <c:v>29-May-2024</c:v>
                </c:pt>
                <c:pt idx="47">
                  <c:v>29-Jul-2024</c:v>
                </c:pt>
                <c:pt idx="48">
                  <c:v>28-Sep-2024</c:v>
                </c:pt>
                <c:pt idx="49">
                  <c:v>27-Nov-2024</c:v>
                </c:pt>
                <c:pt idx="50">
                  <c:v>27-Jan-2025</c:v>
                </c:pt>
              </c:strCache>
            </c:strRef>
          </c:cat>
          <c:val>
            <c:numRef>
              <c:f>'Sheet1'!$C$2:$C$52</c:f>
              <c:numCache>
                <c:formatCode>General</c:formatCode>
                <c:ptCount val="51"/>
                <c:pt idx="0">
                  <c:v>4999</c:v>
                </c:pt>
                <c:pt idx="1">
                  <c:v>12830</c:v>
                </c:pt>
                <c:pt idx="2">
                  <c:v>21499</c:v>
                </c:pt>
                <c:pt idx="3">
                  <c:v>32472</c:v>
                </c:pt>
                <c:pt idx="4">
                  <c:v>43524</c:v>
                </c:pt>
                <c:pt idx="5">
                  <c:v>54973</c:v>
                </c:pt>
                <c:pt idx="6">
                  <c:v>68729</c:v>
                </c:pt>
                <c:pt idx="7">
                  <c:v>177943</c:v>
                </c:pt>
                <c:pt idx="8">
                  <c:v>207649</c:v>
                </c:pt>
                <c:pt idx="9">
                  <c:v>214424</c:v>
                </c:pt>
                <c:pt idx="10">
                  <c:v>211902</c:v>
                </c:pt>
                <c:pt idx="11">
                  <c:v>225059</c:v>
                </c:pt>
                <c:pt idx="12">
                  <c:v>211630</c:v>
                </c:pt>
                <c:pt idx="13">
                  <c:v>223815</c:v>
                </c:pt>
                <c:pt idx="14">
                  <c:v>214110</c:v>
                </c:pt>
                <c:pt idx="15">
                  <c:v>231918</c:v>
                </c:pt>
                <c:pt idx="16">
                  <c:v>240236</c:v>
                </c:pt>
                <c:pt idx="17">
                  <c:v>209828</c:v>
                </c:pt>
                <c:pt idx="18">
                  <c:v>207933</c:v>
                </c:pt>
                <c:pt idx="19">
                  <c:v>180106</c:v>
                </c:pt>
                <c:pt idx="20">
                  <c:v>185428</c:v>
                </c:pt>
                <c:pt idx="21">
                  <c:v>160177</c:v>
                </c:pt>
                <c:pt idx="22">
                  <c:v>201358</c:v>
                </c:pt>
                <c:pt idx="23">
                  <c:v>272261</c:v>
                </c:pt>
                <c:pt idx="24">
                  <c:v>400050</c:v>
                </c:pt>
                <c:pt idx="25">
                  <c:v>474738</c:v>
                </c:pt>
                <c:pt idx="26">
                  <c:v>535055</c:v>
                </c:pt>
                <c:pt idx="27">
                  <c:v>632383</c:v>
                </c:pt>
                <c:pt idx="28">
                  <c:v>681630</c:v>
                </c:pt>
                <c:pt idx="29">
                  <c:v>817258</c:v>
                </c:pt>
                <c:pt idx="30">
                  <c:v>777686</c:v>
                </c:pt>
                <c:pt idx="31">
                  <c:v>861569</c:v>
                </c:pt>
                <c:pt idx="32">
                  <c:v>550651</c:v>
                </c:pt>
                <c:pt idx="33">
                  <c:v>584917</c:v>
                </c:pt>
                <c:pt idx="34">
                  <c:v>642861</c:v>
                </c:pt>
                <c:pt idx="35">
                  <c:v>676781</c:v>
                </c:pt>
                <c:pt idx="36">
                  <c:v>684762</c:v>
                </c:pt>
                <c:pt idx="37">
                  <c:v>822240</c:v>
                </c:pt>
                <c:pt idx="38">
                  <c:v>781106</c:v>
                </c:pt>
                <c:pt idx="39">
                  <c:v>780810</c:v>
                </c:pt>
                <c:pt idx="40">
                  <c:v>844460</c:v>
                </c:pt>
                <c:pt idx="41">
                  <c:v>755938</c:v>
                </c:pt>
                <c:pt idx="42">
                  <c:v>700167</c:v>
                </c:pt>
                <c:pt idx="43">
                  <c:v>680474</c:v>
                </c:pt>
                <c:pt idx="44">
                  <c:v>730440</c:v>
                </c:pt>
                <c:pt idx="45">
                  <c:v>696323</c:v>
                </c:pt>
                <c:pt idx="46">
                  <c:v>703918</c:v>
                </c:pt>
                <c:pt idx="47">
                  <c:v>778320</c:v>
                </c:pt>
                <c:pt idx="48">
                  <c:v>760095</c:v>
                </c:pt>
                <c:pt idx="49">
                  <c:v>717531</c:v>
                </c:pt>
                <c:pt idx="50">
                  <c:v>659067</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1,74,322 ]</a:t>
            </a:r>
          </a:p>
        </c:txPr>
      </c:legendEntry>
      <c:legendEntry>
        <c:idx val="1"/>
        <c:txPr>
          <a:bodyPr/>
          <a:lstStyle/>
          <a:p>
            <a:pPr>
              <a:defRPr sz="1400">
                <a:solidFill>
                  <a:prstClr val="black"/>
                </a:solidFill>
                <a:latin typeface="Arial Unicode MS"/>
              </a:defRPr>
            </a:pPr>
            <a:r>
              <a:t>Market Value [ Rs. 6,59,067 ]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5,99,762 [91 %]</c:v>
                </c:pt>
                <c:pt idx="1">
                  <c:v>Debt -  Rs. 42,965 [6.52 %]</c:v>
                </c:pt>
              </c:strCache>
            </c:strRef>
          </c:cat>
          <c:val>
            <c:numRef>
              <c:f>'Sheet1'!$C$2:$C$3</c:f>
              <c:numCache>
                <c:formatCode>General</c:formatCode>
                <c:ptCount val="2"/>
                <c:pt idx="0">
                  <c:v>91</c:v>
                </c:pt>
                <c:pt idx="1">
                  <c:v>6.52</c:v>
                </c:pt>
              </c:numCache>
            </c:numRef>
          </c:val>
          <c:dPt>
            <c:idx val="0"/>
            <c:invertIfNegative/>
          </c:dPt>
          <c:dPt>
            <c:idx val="1"/>
            <c:invertIfNegative/>
          </c:dPt>
        </c:ser>
      </c:pie3DChart>
    </c:plotArea>
    <c:legend>
      <c:legendPos val="r"/>
      <c:legendEntry>
        <c:idx val="0"/>
        <c:txPr>
          <a:bodyPr/>
          <a:lstStyle/>
          <a:p>
            <a:pPr>
              <a:defRPr/>
            </a:pPr>
            <a:r>
              <a:t>Equity -  Rs. 5,99,762 [91 %]</a:t>
            </a:r>
          </a:p>
        </c:txPr>
      </c:legendEntry>
      <c:legendEntry>
        <c:idx val="1"/>
        <c:txPr>
          <a:bodyPr/>
          <a:lstStyle/>
          <a:p>
            <a:pPr>
              <a:defRPr/>
            </a:pPr>
            <a:r>
              <a:t>Debt -  Rs. 42,965 [6.52 %]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57.66 %</c:v>
                </c:pt>
                <c:pt idx="1">
                  <c:v>Mid Cap : 17.97 %</c:v>
                </c:pt>
                <c:pt idx="2">
                  <c:v>Small Cap : 24.36 %</c:v>
                </c:pt>
              </c:strCache>
            </c:strRef>
          </c:cat>
          <c:val>
            <c:numRef>
              <c:f>'Sheet1'!$C$2:$C$4</c:f>
              <c:numCache>
                <c:formatCode>General</c:formatCode>
                <c:ptCount val="3"/>
                <c:pt idx="0">
                  <c:v>57.6648386005581</c:v>
                </c:pt>
                <c:pt idx="1">
                  <c:v>17.9704478057131</c:v>
                </c:pt>
                <c:pt idx="2">
                  <c:v>24.3647135937288</c:v>
                </c:pt>
              </c:numCache>
            </c:numRef>
          </c:val>
          <c:dPt>
            <c:idx val="0"/>
            <c:invertIfNegative/>
          </c:dPt>
          <c:dPt>
            <c:idx val="1"/>
            <c:invertIfNegative/>
          </c:dPt>
          <c:dPt>
            <c:idx val="2"/>
            <c:invertIfNegative/>
          </c:dPt>
        </c:ser>
      </c:pie3DChart>
    </c:plotArea>
    <c:legend>
      <c:legendPos val="r"/>
      <c:legendEntry>
        <c:idx val="0"/>
        <c:txPr>
          <a:bodyPr/>
          <a:lstStyle/>
          <a:p>
            <a:pPr>
              <a:defRPr/>
            </a:pPr>
            <a:r>
              <a:t>Large Cap : 57.66 %</a:t>
            </a:r>
          </a:p>
        </c:txPr>
      </c:legendEntry>
      <c:legendEntry>
        <c:idx val="1"/>
        <c:txPr>
          <a:bodyPr/>
          <a:lstStyle/>
          <a:p>
            <a:pPr>
              <a:defRPr/>
            </a:pPr>
            <a:r>
              <a:t>Mid Cap : 17.97 %</a:t>
            </a:r>
          </a:p>
        </c:txPr>
      </c:legendEntry>
      <c:legendEntry>
        <c:idx val="2"/>
        <c:txPr>
          <a:bodyPr/>
          <a:lstStyle/>
          <a:p>
            <a:pPr>
              <a:defRPr/>
            </a:pPr>
            <a:r>
              <a:t>Small Cap : 24.36 %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Software &amp; Services</c:v>
                </c:pt>
                <c:pt idx="2">
                  <c:v>Automobile</c:v>
                </c:pt>
                <c:pt idx="3">
                  <c:v>Construction</c:v>
                </c:pt>
                <c:pt idx="4">
                  <c:v>Retail</c:v>
                </c:pt>
                <c:pt idx="5">
                  <c:v>Pharma &amp; Biotech</c:v>
                </c:pt>
                <c:pt idx="6">
                  <c:v>Industrial Products</c:v>
                </c:pt>
                <c:pt idx="7">
                  <c:v>Consumer Durables</c:v>
                </c:pt>
                <c:pt idx="8">
                  <c:v>Cash</c:v>
                </c:pt>
                <c:pt idx="9">
                  <c:v>Petroleum Products</c:v>
                </c:pt>
              </c:strCache>
            </c:strRef>
          </c:cat>
          <c:val>
            <c:numRef>
              <c:f>'Sheet1'!$B$2:$B$11</c:f>
              <c:numCache>
                <c:formatCode>General</c:formatCode>
                <c:ptCount val="10"/>
                <c:pt idx="0">
                  <c:v>17.5341876957844</c:v>
                </c:pt>
                <c:pt idx="1">
                  <c:v>8.52454298264806</c:v>
                </c:pt>
                <c:pt idx="2">
                  <c:v>7.66711404906427</c:v>
                </c:pt>
                <c:pt idx="3">
                  <c:v>6.1012827147027</c:v>
                </c:pt>
                <c:pt idx="4">
                  <c:v>5.59676680336515</c:v>
                </c:pt>
                <c:pt idx="5">
                  <c:v>5.46364569661387</c:v>
                </c:pt>
                <c:pt idx="6">
                  <c:v>4.54444856581362</c:v>
                </c:pt>
                <c:pt idx="7">
                  <c:v>4.09612405915066</c:v>
                </c:pt>
                <c:pt idx="8">
                  <c:v>3.60695169238354</c:v>
                </c:pt>
                <c:pt idx="9">
                  <c:v>3.42164853664806</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'Sheet1'!$A$2:$A$7</c:f>
              <c:strCache>
                <c:ptCount val="6"/>
                <c:pt idx="0">
                  <c:v>Canara Robeco Mutual Fund [30.27]</c:v>
                </c:pt>
                <c:pt idx="1">
                  <c:v>SBI Mutual Fund [26.83]</c:v>
                </c:pt>
                <c:pt idx="2">
                  <c:v>Bandhan Mutual Fund [22.58]</c:v>
                </c:pt>
                <c:pt idx="3">
                  <c:v>Kotak Mutual Fund [12.74]</c:v>
                </c:pt>
                <c:pt idx="4">
                  <c:v>Nippon India Mutual Fund [6.84]</c:v>
                </c:pt>
                <c:pt idx="5">
                  <c:v>Mirae Asset Mutual Fund [.74]</c:v>
                </c:pt>
              </c:strCache>
            </c:strRef>
          </c:cat>
          <c:val>
            <c:numRef>
              <c:f>'Sheet1'!$B$2:$B$7</c:f>
              <c:numCache>
                <c:formatCode>General</c:formatCode>
                <c:ptCount val="6"/>
                <c:pt idx="0">
                  <c:v>30.27</c:v>
                </c:pt>
                <c:pt idx="1">
                  <c:v>26.83</c:v>
                </c:pt>
                <c:pt idx="2">
                  <c:v>22.58</c:v>
                </c:pt>
                <c:pt idx="3">
                  <c:v>12.74</c:v>
                </c:pt>
                <c:pt idx="4">
                  <c:v>6.84</c:v>
                </c:pt>
                <c:pt idx="5">
                  <c:v>0.74</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3.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AAYUSHI AJAY MORARKA</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27-01-2025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6.00%</a:t>
                      </a:r>
                    </a:p>
                  </a:txBody>
                  <a:tcPr anchor="ctr">
                    <a:solidFill>
                      <a:srgbClr val="D5E3CF"/>
                    </a:solidFill>
                  </a:tcPr>
                </a:tc>
                <a:tc>
                  <a:txBody>
                    <a:bodyPr anchorCtr="0"/>
                    <a:lstStyle/>
                    <a:p>
                      <a:pPr algn="r"/>
                      <a:r>
                        <a:rPr dirty="1">
                          <a:solidFill>
                            <a:srgbClr val="000000"/>
                          </a:solidFill>
                        </a:rPr>
                        <a:t>39,549</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4.90%</a:t>
                      </a:r>
                    </a:p>
                  </a:txBody>
                  <a:tcPr anchor="ctr">
                    <a:solidFill>
                      <a:srgbClr val="D5E3CF"/>
                    </a:solidFill>
                  </a:tcPr>
                </a:tc>
                <a:tc>
                  <a:txBody>
                    <a:bodyPr anchorCtr="0"/>
                    <a:lstStyle/>
                    <a:p>
                      <a:pPr algn="r"/>
                      <a:r>
                        <a:rPr dirty="1">
                          <a:solidFill>
                            <a:srgbClr val="000000"/>
                          </a:solidFill>
                        </a:rPr>
                        <a:t>32,295</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3.68%</a:t>
                      </a:r>
                    </a:p>
                  </a:txBody>
                  <a:tcPr anchor="ctr">
                    <a:solidFill>
                      <a:srgbClr val="D5E3CF"/>
                    </a:solidFill>
                  </a:tcPr>
                </a:tc>
                <a:tc>
                  <a:txBody>
                    <a:bodyPr anchorCtr="0"/>
                    <a:lstStyle/>
                    <a:p>
                      <a:pPr algn="r"/>
                      <a:r>
                        <a:rPr dirty="1">
                          <a:solidFill>
                            <a:srgbClr val="000000"/>
                          </a:solidFill>
                        </a:rPr>
                        <a:t>24,285</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3.42%</a:t>
                      </a:r>
                    </a:p>
                  </a:txBody>
                  <a:tcPr anchor="ctr">
                    <a:solidFill>
                      <a:srgbClr val="D5E3CF"/>
                    </a:solidFill>
                  </a:tcPr>
                </a:tc>
                <a:tc>
                  <a:txBody>
                    <a:bodyPr anchorCtr="0"/>
                    <a:lstStyle/>
                    <a:p>
                      <a:pPr algn="r"/>
                      <a:r>
                        <a:rPr dirty="1">
                          <a:solidFill>
                            <a:srgbClr val="000000"/>
                          </a:solidFill>
                        </a:rPr>
                        <a:t>22,528</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Larsen &amp; Toubro Limited</a:t>
                      </a:r>
                    </a:p>
                  </a:txBody>
                  <a:tcPr anchor="ctr">
                    <a:solidFill>
                      <a:srgbClr val="D5E3CF"/>
                    </a:solidFill>
                  </a:tcPr>
                </a:tc>
                <a:tc>
                  <a:txBody>
                    <a:bodyPr anchorCtr="0"/>
                    <a:lstStyle/>
                    <a:p>
                      <a:pPr algn="ctr"/>
                      <a:r>
                        <a:rPr dirty="1">
                          <a:solidFill>
                            <a:srgbClr val="000000"/>
                          </a:solidFill>
                        </a:rPr>
                        <a:t>2.25%</a:t>
                      </a:r>
                    </a:p>
                  </a:txBody>
                  <a:tcPr anchor="ctr">
                    <a:solidFill>
                      <a:srgbClr val="D5E3CF"/>
                    </a:solidFill>
                  </a:tcPr>
                </a:tc>
                <a:tc>
                  <a:txBody>
                    <a:bodyPr anchorCtr="0"/>
                    <a:lstStyle/>
                    <a:p>
                      <a:pPr algn="r"/>
                      <a:r>
                        <a:rPr dirty="1">
                          <a:solidFill>
                            <a:srgbClr val="000000"/>
                          </a:solidFill>
                        </a:rPr>
                        <a:t>14,802</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Axis Bank Limited</a:t>
                      </a:r>
                    </a:p>
                  </a:txBody>
                  <a:tcPr anchor="ctr">
                    <a:solidFill>
                      <a:srgbClr val="D5E3CF"/>
                    </a:solidFill>
                  </a:tcPr>
                </a:tc>
                <a:tc>
                  <a:txBody>
                    <a:bodyPr anchorCtr="0"/>
                    <a:lstStyle/>
                    <a:p>
                      <a:pPr algn="ctr"/>
                      <a:r>
                        <a:rPr dirty="1">
                          <a:solidFill>
                            <a:srgbClr val="000000"/>
                          </a:solidFill>
                        </a:rPr>
                        <a:t>2.23%</a:t>
                      </a:r>
                    </a:p>
                  </a:txBody>
                  <a:tcPr anchor="ctr">
                    <a:solidFill>
                      <a:srgbClr val="D5E3CF"/>
                    </a:solidFill>
                  </a:tcPr>
                </a:tc>
                <a:tc>
                  <a:txBody>
                    <a:bodyPr anchorCtr="0"/>
                    <a:lstStyle/>
                    <a:p>
                      <a:pPr algn="r"/>
                      <a:r>
                        <a:rPr dirty="1">
                          <a:solidFill>
                            <a:srgbClr val="000000"/>
                          </a:solidFill>
                        </a:rPr>
                        <a:t>14,716</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STATE BANK OF INDIA</a:t>
                      </a:r>
                    </a:p>
                  </a:txBody>
                  <a:tcPr anchor="ctr">
                    <a:solidFill>
                      <a:srgbClr val="D5E3CF"/>
                    </a:solidFill>
                  </a:tcPr>
                </a:tc>
                <a:tc>
                  <a:txBody>
                    <a:bodyPr anchorCtr="0"/>
                    <a:lstStyle/>
                    <a:p>
                      <a:pPr algn="ctr"/>
                      <a:r>
                        <a:rPr dirty="1">
                          <a:solidFill>
                            <a:srgbClr val="000000"/>
                          </a:solidFill>
                        </a:rPr>
                        <a:t>1.92%</a:t>
                      </a:r>
                    </a:p>
                  </a:txBody>
                  <a:tcPr anchor="ctr">
                    <a:solidFill>
                      <a:srgbClr val="D5E3CF"/>
                    </a:solidFill>
                  </a:tcPr>
                </a:tc>
                <a:tc>
                  <a:txBody>
                    <a:bodyPr anchorCtr="0"/>
                    <a:lstStyle/>
                    <a:p>
                      <a:pPr algn="r"/>
                      <a:r>
                        <a:rPr dirty="1">
                          <a:solidFill>
                            <a:srgbClr val="000000"/>
                          </a:solidFill>
                        </a:rPr>
                        <a:t>12,662</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Tata Consultancy Services Limited</a:t>
                      </a:r>
                    </a:p>
                  </a:txBody>
                  <a:tcPr anchor="ctr">
                    <a:solidFill>
                      <a:srgbClr val="D5E3CF"/>
                    </a:solidFill>
                  </a:tcPr>
                </a:tc>
                <a:tc>
                  <a:txBody>
                    <a:bodyPr anchorCtr="0"/>
                    <a:lstStyle/>
                    <a:p>
                      <a:pPr algn="ctr"/>
                      <a:r>
                        <a:rPr dirty="1">
                          <a:solidFill>
                            <a:srgbClr val="000000"/>
                          </a:solidFill>
                        </a:rPr>
                        <a:t>1.89%</a:t>
                      </a:r>
                    </a:p>
                  </a:txBody>
                  <a:tcPr anchor="ctr">
                    <a:solidFill>
                      <a:srgbClr val="D5E3CF"/>
                    </a:solidFill>
                  </a:tcPr>
                </a:tc>
                <a:tc>
                  <a:txBody>
                    <a:bodyPr anchorCtr="0"/>
                    <a:lstStyle/>
                    <a:p>
                      <a:pPr algn="r"/>
                      <a:r>
                        <a:rPr dirty="1">
                          <a:solidFill>
                            <a:srgbClr val="000000"/>
                          </a:solidFill>
                        </a:rPr>
                        <a:t>12,482</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Bharti Airtel Limited</a:t>
                      </a:r>
                    </a:p>
                  </a:txBody>
                  <a:tcPr anchor="ctr">
                    <a:solidFill>
                      <a:srgbClr val="D5E3CF"/>
                    </a:solidFill>
                  </a:tcPr>
                </a:tc>
                <a:tc>
                  <a:txBody>
                    <a:bodyPr anchorCtr="0"/>
                    <a:lstStyle/>
                    <a:p>
                      <a:pPr algn="ctr"/>
                      <a:r>
                        <a:rPr dirty="1">
                          <a:solidFill>
                            <a:srgbClr val="000000"/>
                          </a:solidFill>
                        </a:rPr>
                        <a:t>1.58%</a:t>
                      </a:r>
                    </a:p>
                  </a:txBody>
                  <a:tcPr anchor="ctr">
                    <a:solidFill>
                      <a:srgbClr val="D5E3CF"/>
                    </a:solidFill>
                  </a:tcPr>
                </a:tc>
                <a:tc>
                  <a:txBody>
                    <a:bodyPr anchorCtr="0"/>
                    <a:lstStyle/>
                    <a:p>
                      <a:pPr algn="r"/>
                      <a:r>
                        <a:rPr dirty="1">
                          <a:solidFill>
                            <a:srgbClr val="000000"/>
                          </a:solidFill>
                        </a:rPr>
                        <a:t>10,435</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Maruti Suzuki India Limited</a:t>
                      </a:r>
                    </a:p>
                  </a:txBody>
                  <a:tcPr anchor="ctr">
                    <a:solidFill>
                      <a:srgbClr val="D5E3CF"/>
                    </a:solidFill>
                  </a:tcPr>
                </a:tc>
                <a:tc>
                  <a:txBody>
                    <a:bodyPr anchorCtr="0"/>
                    <a:lstStyle/>
                    <a:p>
                      <a:pPr algn="ctr"/>
                      <a:r>
                        <a:rPr dirty="1">
                          <a:solidFill>
                            <a:srgbClr val="000000"/>
                          </a:solidFill>
                        </a:rPr>
                        <a:t>1.26%</a:t>
                      </a:r>
                    </a:p>
                  </a:txBody>
                  <a:tcPr anchor="ctr">
                    <a:solidFill>
                      <a:srgbClr val="D5E3CF"/>
                    </a:solidFill>
                  </a:tcPr>
                </a:tc>
                <a:tc>
                  <a:txBody>
                    <a:bodyPr anchorCtr="0"/>
                    <a:lstStyle/>
                    <a:p>
                      <a:pPr algn="r"/>
                      <a:r>
                        <a:rPr dirty="1">
                          <a:solidFill>
                            <a:srgbClr val="000000"/>
                          </a:solidFill>
                        </a:rPr>
                        <a:t>8,308</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29.14%</a:t>
                      </a:r>
                    </a:p>
                  </a:txBody>
                  <a:tcPr>
                    <a:solidFill>
                      <a:srgbClr val="70AD47"/>
                    </a:solidFill>
                  </a:tcPr>
                </a:tc>
                <a:tc>
                  <a:txBody>
                    <a:bodyPr anchorCtr="0"/>
                    <a:lstStyle/>
                    <a:p>
                      <a:pPr algn="r"/>
                      <a:r>
                        <a:rPr dirty="1">
                          <a:solidFill>
                            <a:srgbClr val="FFFFFF"/>
                          </a:solidFill>
                        </a:rPr>
                        <a:t>1,92,063</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58496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AAYUSHI AJAY MORARKA</a:t>
                      </a:r>
                    </a:p>
                  </a:txBody>
                  <a:tcPr>
                    <a:solidFill>
                      <a:srgbClr val="D5E3CF"/>
                    </a:solidFill>
                  </a:tcPr>
                </a:tc>
                <a:tc>
                  <a:txBody>
                    <a:bodyPr anchorCtr="0"/>
                    <a:lstStyle/>
                    <a:p>
                      <a:pPr algn="r"/>
                      <a:r>
                        <a:rPr sz="1600" dirty="1">
                          <a:solidFill>
                            <a:srgbClr val="000000"/>
                          </a:solidFill>
                          <a:latin typeface="Arial"/>
                        </a:rPr>
                        <a:t>3,55,240</a:t>
                      </a:r>
                    </a:p>
                  </a:txBody>
                  <a:tcPr>
                    <a:solidFill>
                      <a:srgbClr val="D5E3CF"/>
                    </a:solidFill>
                  </a:tcPr>
                </a:tc>
                <a:tc>
                  <a:txBody>
                    <a:bodyPr anchorCtr="0"/>
                    <a:lstStyle/>
                    <a:p>
                      <a:pPr algn="r"/>
                      <a:r>
                        <a:rPr sz="1600" dirty="1">
                          <a:solidFill>
                            <a:srgbClr val="000000"/>
                          </a:solidFill>
                          <a:latin typeface="Arial"/>
                        </a:rPr>
                        <a:t>6,08,288</a:t>
                      </a:r>
                    </a:p>
                  </a:txBody>
                  <a:tcPr>
                    <a:solidFill>
                      <a:srgbClr val="D5E3CF"/>
                    </a:solidFill>
                  </a:tcPr>
                </a:tc>
                <a:tc>
                  <a:txBody>
                    <a:bodyPr anchorCtr="0"/>
                    <a:lstStyle/>
                    <a:p>
                      <a:pPr algn="r"/>
                      <a:r>
                        <a:rPr sz="1600" dirty="1">
                          <a:solidFill>
                            <a:srgbClr val="000000"/>
                          </a:solidFill>
                          <a:latin typeface="Arial"/>
                        </a:rPr>
                        <a:t>16.34</a:t>
                      </a:r>
                    </a:p>
                  </a:txBody>
                  <a:tcPr>
                    <a:solidFill>
                      <a:srgbClr val="D5E3CF"/>
                    </a:solidFill>
                  </a:tcPr>
                </a:tc>
                <a:tc>
                  <a:txBody>
                    <a:bodyPr anchorCtr="0"/>
                    <a:lstStyle/>
                    <a:p>
                      <a:pPr algn="r"/>
                      <a:r>
                        <a:rPr sz="1600" dirty="1">
                          <a:solidFill>
                            <a:srgbClr val="000000"/>
                          </a:solidFill>
                          <a:latin typeface="Arial"/>
                        </a:rPr>
                        <a:t>86.40</a:t>
                      </a:r>
                    </a:p>
                  </a:txBody>
                  <a:tcPr>
                    <a:solidFill>
                      <a:srgbClr val="D5E3CF"/>
                    </a:solidFill>
                  </a:tcPr>
                </a:tc>
              </a:tr>
              <a:tr h="317500">
                <a:tc>
                  <a:txBody>
                    <a:bodyPr anchorCtr="0"/>
                    <a:lstStyle/>
                    <a:p>
                      <a:pPr algn="ctr"/>
                      <a:r>
                        <a:rPr sz="1600" dirty="1">
                          <a:solidFill>
                            <a:srgbClr val="000000"/>
                          </a:solidFill>
                        </a:rPr>
                        <a:t>2</a:t>
                      </a:r>
                    </a:p>
                  </a:txBody>
                  <a:tcPr>
                    <a:solidFill>
                      <a:srgbClr val="D5E3CF"/>
                    </a:solidFill>
                  </a:tcPr>
                </a:tc>
                <a:tc>
                  <a:txBody>
                    <a:bodyPr anchorCtr="0"/>
                    <a:lstStyle/>
                    <a:p>
                      <a:pPr algn="l"/>
                      <a:r>
                        <a:rPr sz="1600" dirty="1">
                          <a:solidFill>
                            <a:srgbClr val="000000"/>
                          </a:solidFill>
                        </a:rPr>
                        <a:t>SUNITA AJAY MORARKA</a:t>
                      </a:r>
                    </a:p>
                  </a:txBody>
                  <a:tcPr>
                    <a:solidFill>
                      <a:srgbClr val="D5E3CF"/>
                    </a:solidFill>
                  </a:tcPr>
                </a:tc>
                <a:tc>
                  <a:txBody>
                    <a:bodyPr anchorCtr="0"/>
                    <a:lstStyle/>
                    <a:p>
                      <a:pPr algn="r"/>
                      <a:r>
                        <a:rPr sz="1600" dirty="1">
                          <a:solidFill>
                            <a:srgbClr val="000000"/>
                          </a:solidFill>
                        </a:rPr>
                        <a:t>55,922</a:t>
                      </a:r>
                    </a:p>
                  </a:txBody>
                  <a:tcPr>
                    <a:solidFill>
                      <a:srgbClr val="D5E3CF"/>
                    </a:solidFill>
                  </a:tcPr>
                </a:tc>
                <a:tc>
                  <a:txBody>
                    <a:bodyPr anchorCtr="0"/>
                    <a:lstStyle/>
                    <a:p>
                      <a:pPr algn="r"/>
                      <a:r>
                        <a:rPr sz="1600" dirty="1">
                          <a:solidFill>
                            <a:srgbClr val="000000"/>
                          </a:solidFill>
                        </a:rPr>
                        <a:t>50,779</a:t>
                      </a:r>
                    </a:p>
                  </a:txBody>
                  <a:tcPr>
                    <a:solidFill>
                      <a:srgbClr val="D5E3CF"/>
                    </a:solidFill>
                  </a:tcPr>
                </a:tc>
                <a:tc>
                  <a:txBody>
                    <a:bodyPr anchorCtr="0"/>
                    <a:lstStyle/>
                    <a:p>
                      <a:pPr algn="r"/>
                      <a:r>
                        <a:rPr sz="1600" dirty="1">
                          <a:solidFill>
                            <a:srgbClr val="000000"/>
                          </a:solidFill>
                        </a:rPr>
                        <a:t>-20.72</a:t>
                      </a:r>
                    </a:p>
                  </a:txBody>
                  <a:tcPr>
                    <a:solidFill>
                      <a:srgbClr val="D5E3CF"/>
                    </a:solidFill>
                  </a:tcPr>
                </a:tc>
                <a:tc>
                  <a:txBody>
                    <a:bodyPr anchorCtr="0"/>
                    <a:lstStyle/>
                    <a:p>
                      <a:pPr algn="r"/>
                      <a:r>
                        <a:rPr sz="1600" dirty="1">
                          <a:solidFill>
                            <a:srgbClr val="000000"/>
                          </a:solidFill>
                        </a:rPr>
                        <a:t>13.60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4,11,162</a:t>
                      </a:r>
                    </a:p>
                  </a:txBody>
                  <a:tcPr>
                    <a:solidFill>
                      <a:srgbClr val="70AD47"/>
                    </a:solidFill>
                  </a:tcPr>
                </a:tc>
                <a:tc>
                  <a:txBody>
                    <a:bodyPr anchorCtr="0"/>
                    <a:lstStyle/>
                    <a:p>
                      <a:pPr algn="r"/>
                      <a:r>
                        <a:rPr sz="1600" dirty="1">
                          <a:solidFill>
                            <a:srgbClr val="FFFFFF"/>
                          </a:solidFill>
                          <a:latin typeface="Arial Bold"/>
                        </a:rPr>
                        <a:t>6,59,066</a:t>
                      </a:r>
                    </a:p>
                  </a:txBody>
                  <a:tcPr>
                    <a:solidFill>
                      <a:srgbClr val="70AD47"/>
                    </a:solidFill>
                  </a:tcPr>
                </a:tc>
                <a:tc>
                  <a:txBody>
                    <a:bodyPr anchorCtr="0"/>
                    <a:lstStyle/>
                    <a:p>
                      <a:pPr algn="r"/>
                      <a:r>
                        <a:rPr sz="1600" dirty="1">
                          <a:solidFill>
                            <a:srgbClr val="FFFFFF"/>
                          </a:solidFill>
                          <a:latin typeface="Arial Bold"/>
                        </a:rPr>
                        <a:t>16.26</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216408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AAYUSHI AJAY MORARKA</a:t>
                      </a:r>
                    </a:p>
                  </a:txBody>
                  <a:tcPr>
                    <a:solidFill>
                      <a:srgbClr val="D5E3CF"/>
                    </a:solidFill>
                  </a:tcPr>
                </a:tc>
                <a:tc>
                  <a:txBody>
                    <a:bodyPr anchorCtr="0"/>
                    <a:lstStyle/>
                    <a:p>
                      <a:pPr algn="l"/>
                      <a:r>
                        <a:rPr sz="900" dirty="1">
                          <a:solidFill>
                            <a:srgbClr val="000000"/>
                          </a:solidFill>
                          <a:latin typeface="Arial"/>
                        </a:rPr>
                        <a:t>77725424573</a:t>
                      </a:r>
                    </a:p>
                  </a:txBody>
                  <a:tcPr>
                    <a:solidFill>
                      <a:srgbClr val="D5E3CF"/>
                    </a:solidFill>
                  </a:tcPr>
                </a:tc>
                <a:tc>
                  <a:txBody>
                    <a:bodyPr anchorCtr="0"/>
                    <a:lstStyle/>
                    <a:p>
                      <a:pPr algn="l"/>
                      <a:r>
                        <a:rPr sz="900" dirty="1">
                          <a:solidFill>
                            <a:srgbClr val="000000"/>
                          </a:solidFill>
                          <a:latin typeface="Arial"/>
                        </a:rPr>
                        <a:t>Mirae Asset Aggressive Hybrid Fund Reg (G)</a:t>
                      </a:r>
                    </a:p>
                  </a:txBody>
                  <a:tcPr>
                    <a:solidFill>
                      <a:srgbClr val="D5E3CF"/>
                    </a:solidFill>
                  </a:tcPr>
                </a:tc>
                <a:tc>
                  <a:txBody>
                    <a:bodyPr anchorCtr="0"/>
                    <a:lstStyle/>
                    <a:p>
                      <a:pPr algn="l"/>
                      <a:r>
                        <a:rPr sz="900" dirty="1">
                          <a:solidFill>
                            <a:srgbClr val="000000"/>
                          </a:solidFill>
                          <a:latin typeface="Arial"/>
                        </a:rPr>
                        <a:t>HDFC BANK</a:t>
                      </a:r>
                    </a:p>
                  </a:txBody>
                  <a:tcPr>
                    <a:solidFill>
                      <a:srgbClr val="D5E3CF"/>
                    </a:solidFill>
                  </a:tcPr>
                </a:tc>
                <a:tc>
                  <a:txBody>
                    <a:bodyPr anchorCtr="0"/>
                    <a:lstStyle/>
                    <a:p>
                      <a:pPr algn="l"/>
                      <a:r>
                        <a:rPr sz="900" dirty="1">
                          <a:solidFill>
                            <a:srgbClr val="000000"/>
                          </a:solidFill>
                          <a:latin typeface="Arial"/>
                        </a:rPr>
                        <a:t>xxxxxxxxx21963</a:t>
                      </a:r>
                    </a:p>
                  </a:txBody>
                  <a:tcPr>
                    <a:solidFill>
                      <a:srgbClr val="D5E3CF"/>
                    </a:solidFill>
                  </a:tcPr>
                </a:tc>
                <a:tc>
                  <a:txBody>
                    <a:bodyPr anchorCtr="0"/>
                    <a:lstStyle/>
                    <a:p>
                      <a:pPr algn="l"/>
                      <a:r>
                        <a:rPr sz="900" dirty="1">
                          <a:solidFill>
                            <a:srgbClr val="000000"/>
                          </a:solidFill>
                          <a:latin typeface="Arial"/>
                        </a:rPr>
                        <a:t>HDFC0000831</a:t>
                      </a:r>
                    </a:p>
                  </a:txBody>
                  <a:tcPr>
                    <a:solidFill>
                      <a:srgbClr val="D5E3CF"/>
                    </a:solidFill>
                  </a:tcPr>
                </a:tc>
                <a:tc>
                  <a:txBody>
                    <a:bodyPr anchorCtr="0"/>
                    <a:lstStyle/>
                    <a:p>
                      <a:pPr algn="l"/>
                      <a:r>
                        <a:rPr sz="900" dirty="1">
                          <a:solidFill>
                            <a:srgbClr val="000000"/>
                          </a:solidFill>
                          <a:latin typeface="Arial"/>
                        </a:rPr>
                        <a:t>Sunita Morarra</a:t>
                      </a: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AAYUSHI AJAY MORARKA</a:t>
                      </a:r>
                    </a:p>
                  </a:txBody>
                  <a:tcPr>
                    <a:solidFill>
                      <a:srgbClr val="D5E3CF"/>
                    </a:solidFill>
                  </a:tcPr>
                </a:tc>
                <a:tc>
                  <a:txBody>
                    <a:bodyPr anchorCtr="0"/>
                    <a:lstStyle/>
                    <a:p>
                      <a:pPr algn="l"/>
                      <a:r>
                        <a:rPr sz="900" dirty="1">
                          <a:solidFill>
                            <a:srgbClr val="000000"/>
                          </a:solidFill>
                          <a:latin typeface="Arial"/>
                        </a:rPr>
                        <a:t>24514766</a:t>
                      </a:r>
                    </a:p>
                  </a:txBody>
                  <a:tcPr>
                    <a:solidFill>
                      <a:srgbClr val="D5E3CF"/>
                    </a:solidFill>
                  </a:tcPr>
                </a:tc>
                <a:tc>
                  <a:txBody>
                    <a:bodyPr anchorCtr="0"/>
                    <a:lstStyle/>
                    <a:p>
                      <a:pPr algn="l"/>
                      <a:r>
                        <a:rPr sz="900" dirty="1">
                          <a:solidFill>
                            <a:srgbClr val="000000"/>
                          </a:solidFill>
                          <a:latin typeface="Arial"/>
                        </a:rPr>
                        <a:t>SBI Retirement Benefit Fund Aggressive Hybrid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xxxxxxxxx21963</a:t>
                      </a:r>
                    </a:p>
                  </a:txBody>
                  <a:tcPr>
                    <a:solidFill>
                      <a:srgbClr val="D5E3CF"/>
                    </a:solidFill>
                  </a:tcPr>
                </a:tc>
                <a:tc>
                  <a:txBody>
                    <a:bodyPr anchorCtr="0"/>
                    <a:lstStyle/>
                    <a:p>
                      <a:pPr algn="l"/>
                      <a:r>
                        <a:rPr sz="900" dirty="1">
                          <a:solidFill>
                            <a:srgbClr val="000000"/>
                          </a:solidFill>
                          <a:latin typeface="Arial"/>
                        </a:rPr>
                        <a:t>HDFC0000831</a:t>
                      </a:r>
                    </a:p>
                  </a:txBody>
                  <a:tcPr>
                    <a:solidFill>
                      <a:srgbClr val="D5E3CF"/>
                    </a:solidFill>
                  </a:tcPr>
                </a:tc>
                <a:tc>
                  <a:txBody>
                    <a:bodyPr anchorCtr="0"/>
                    <a:lstStyle/>
                    <a:p>
                      <a:pPr algn="l"/>
                      <a:r>
                        <a:rPr sz="900" dirty="1">
                          <a:solidFill>
                            <a:srgbClr val="000000"/>
                          </a:solidFill>
                          <a:latin typeface="Arial"/>
                        </a:rPr>
                        <a:t>SUNITA MORARRA</a:t>
                      </a: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AAYUSHI AJAY MORARKA</a:t>
                      </a:r>
                    </a:p>
                  </a:txBody>
                  <a:tcPr>
                    <a:solidFill>
                      <a:srgbClr val="D5E3CF"/>
                    </a:solidFill>
                  </a:tcPr>
                </a:tc>
                <a:tc>
                  <a:txBody>
                    <a:bodyPr anchorCtr="0"/>
                    <a:lstStyle/>
                    <a:p>
                      <a:pPr algn="l"/>
                      <a:r>
                        <a:rPr sz="900" dirty="1">
                          <a:solidFill>
                            <a:srgbClr val="000000"/>
                          </a:solidFill>
                          <a:latin typeface="Arial"/>
                        </a:rPr>
                        <a:t>7540271/72</a:t>
                      </a:r>
                    </a:p>
                  </a:txBody>
                  <a:tcPr>
                    <a:solidFill>
                      <a:srgbClr val="D5E3CF"/>
                    </a:solidFill>
                  </a:tcPr>
                </a:tc>
                <a:tc>
                  <a:txBody>
                    <a:bodyPr anchorCtr="0"/>
                    <a:lstStyle/>
                    <a:p>
                      <a:pPr algn="l"/>
                      <a:r>
                        <a:rPr sz="900" dirty="1">
                          <a:solidFill>
                            <a:srgbClr val="000000"/>
                          </a:solidFill>
                          <a:latin typeface="Arial"/>
                        </a:rPr>
                        <a:t>Kotak Smallcap Fund (G)</a:t>
                      </a:r>
                    </a:p>
                  </a:txBody>
                  <a:tcPr>
                    <a:solidFill>
                      <a:srgbClr val="D5E3CF"/>
                    </a:solidFill>
                  </a:tcPr>
                </a:tc>
                <a:tc>
                  <a:txBody>
                    <a:bodyPr anchorCtr="0"/>
                    <a:lstStyle/>
                    <a:p>
                      <a:pPr algn="l"/>
                      <a:r>
                        <a:rPr sz="900" dirty="1">
                          <a:solidFill>
                            <a:srgbClr val="000000"/>
                          </a:solidFill>
                          <a:latin typeface="Arial"/>
                        </a:rPr>
                        <a:t>HDFC BANK</a:t>
                      </a:r>
                    </a:p>
                  </a:txBody>
                  <a:tcPr>
                    <a:solidFill>
                      <a:srgbClr val="D5E3CF"/>
                    </a:solidFill>
                  </a:tcPr>
                </a:tc>
                <a:tc>
                  <a:txBody>
                    <a:bodyPr anchorCtr="0"/>
                    <a:lstStyle/>
                    <a:p>
                      <a:pPr algn="l"/>
                      <a:r>
                        <a:rPr sz="900" dirty="1">
                          <a:solidFill>
                            <a:srgbClr val="000000"/>
                          </a:solidFill>
                          <a:latin typeface="Arial"/>
                        </a:rPr>
                        <a:t>xxxxxxxxx21963</a:t>
                      </a:r>
                    </a:p>
                  </a:txBody>
                  <a:tcPr>
                    <a:solidFill>
                      <a:srgbClr val="D5E3CF"/>
                    </a:solidFill>
                  </a:tcPr>
                </a:tc>
                <a:tc>
                  <a:txBody>
                    <a:bodyPr anchorCtr="0"/>
                    <a:lstStyle/>
                    <a:p>
                      <a:pPr algn="l"/>
                      <a:r>
                        <a:rPr sz="900" dirty="1">
                          <a:solidFill>
                            <a:srgbClr val="000000"/>
                          </a:solidFill>
                          <a:latin typeface="Arial"/>
                        </a:rPr>
                        <a:t>HDFC0000831</a:t>
                      </a:r>
                    </a:p>
                  </a:txBody>
                  <a:tcPr>
                    <a:solidFill>
                      <a:srgbClr val="D5E3CF"/>
                    </a:solidFill>
                  </a:tcPr>
                </a:tc>
                <a:tc>
                  <a:txBody>
                    <a:bodyPr anchorCtr="0"/>
                    <a:lstStyle/>
                    <a:p>
                      <a:pPr algn="l"/>
                      <a:r>
                        <a:rPr sz="900" dirty="1">
                          <a:solidFill>
                            <a:srgbClr val="000000"/>
                          </a:solidFill>
                          <a:latin typeface="Arial"/>
                        </a:rPr>
                        <a:t>Sunita Morarra</a:t>
                      </a: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AAYUSHI AJAY MORARKA</a:t>
                      </a:r>
                    </a:p>
                  </a:txBody>
                  <a:tcPr>
                    <a:solidFill>
                      <a:srgbClr val="D5E3CF"/>
                    </a:solidFill>
                  </a:tcPr>
                </a:tc>
                <a:tc>
                  <a:txBody>
                    <a:bodyPr anchorCtr="0"/>
                    <a:lstStyle/>
                    <a:p>
                      <a:pPr algn="l"/>
                      <a:r>
                        <a:rPr sz="900" dirty="1">
                          <a:solidFill>
                            <a:srgbClr val="000000"/>
                          </a:solidFill>
                          <a:latin typeface="Arial"/>
                        </a:rPr>
                        <a:t>2772716/87</a:t>
                      </a:r>
                    </a:p>
                  </a:txBody>
                  <a:tcPr>
                    <a:solidFill>
                      <a:srgbClr val="D5E3CF"/>
                    </a:solidFill>
                  </a:tcPr>
                </a:tc>
                <a:tc>
                  <a:txBody>
                    <a:bodyPr anchorCtr="0"/>
                    <a:lstStyle/>
                    <a:p>
                      <a:pPr algn="l"/>
                      <a:r>
                        <a:rPr sz="900" dirty="1">
                          <a:solidFill>
                            <a:srgbClr val="000000"/>
                          </a:solidFill>
                          <a:latin typeface="Arial"/>
                        </a:rPr>
                        <a:t>Bandhan ELSS Tax saver Fund Reg (G)</a:t>
                      </a:r>
                    </a:p>
                  </a:txBody>
                  <a:tcPr>
                    <a:solidFill>
                      <a:srgbClr val="D5E3CF"/>
                    </a:solidFill>
                  </a:tcPr>
                </a:tc>
                <a:tc>
                  <a:txBody>
                    <a:bodyPr anchorCtr="0"/>
                    <a:lstStyle/>
                    <a:p>
                      <a:pPr algn="l"/>
                      <a:r>
                        <a:rPr sz="900" dirty="1">
                          <a:solidFill>
                            <a:srgbClr val="000000"/>
                          </a:solidFill>
                          <a:latin typeface="Arial"/>
                        </a:rPr>
                        <a:t>HDFC BANK</a:t>
                      </a:r>
                    </a:p>
                  </a:txBody>
                  <a:tcPr>
                    <a:solidFill>
                      <a:srgbClr val="D5E3CF"/>
                    </a:solidFill>
                  </a:tcPr>
                </a:tc>
                <a:tc>
                  <a:txBody>
                    <a:bodyPr anchorCtr="0"/>
                    <a:lstStyle/>
                    <a:p>
                      <a:pPr algn="l"/>
                      <a:r>
                        <a:rPr sz="900" dirty="1">
                          <a:solidFill>
                            <a:srgbClr val="000000"/>
                          </a:solidFill>
                          <a:latin typeface="Arial"/>
                        </a:rPr>
                        <a:t>xxxxxxxxx21963</a:t>
                      </a:r>
                    </a:p>
                  </a:txBody>
                  <a:tcPr>
                    <a:solidFill>
                      <a:srgbClr val="D5E3CF"/>
                    </a:solidFill>
                  </a:tcPr>
                </a:tc>
                <a:tc>
                  <a:txBody>
                    <a:bodyPr anchorCtr="0"/>
                    <a:lstStyle/>
                    <a:p>
                      <a:pPr algn="l"/>
                      <a:r>
                        <a:rPr sz="900" dirty="1">
                          <a:solidFill>
                            <a:srgbClr val="000000"/>
                          </a:solidFill>
                          <a:latin typeface="Arial"/>
                        </a:rPr>
                        <a:t>HDFC0000831</a:t>
                      </a:r>
                    </a:p>
                  </a:txBody>
                  <a:tcPr>
                    <a:solidFill>
                      <a:srgbClr val="D5E3CF"/>
                    </a:solidFill>
                  </a:tcPr>
                </a:tc>
                <a:tc>
                  <a:txBody>
                    <a:bodyPr anchorCtr="0"/>
                    <a:lstStyle/>
                    <a:p>
                      <a:pPr algn="l"/>
                      <a:r>
                        <a:rPr sz="900" dirty="1">
                          <a:solidFill>
                            <a:srgbClr val="000000"/>
                          </a:solidFill>
                          <a:latin typeface="Arial"/>
                        </a:rPr>
                        <a:t>SUNITA MORARRA</a:t>
                      </a: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AAYUSHI AJAY MORARKA</a:t>
                      </a:r>
                    </a:p>
                  </a:txBody>
                  <a:tcPr>
                    <a:solidFill>
                      <a:srgbClr val="D5E3CF"/>
                    </a:solidFill>
                  </a:tcPr>
                </a:tc>
                <a:tc>
                  <a:txBody>
                    <a:bodyPr anchorCtr="0"/>
                    <a:lstStyle/>
                    <a:p>
                      <a:pPr algn="l"/>
                      <a:r>
                        <a:rPr sz="900" dirty="1">
                          <a:solidFill>
                            <a:srgbClr val="000000"/>
                          </a:solidFill>
                          <a:latin typeface="Arial"/>
                        </a:rPr>
                        <a:t>17720972671</a:t>
                      </a:r>
                    </a:p>
                  </a:txBody>
                  <a:tcPr>
                    <a:solidFill>
                      <a:srgbClr val="D5E3CF"/>
                    </a:solidFill>
                  </a:tcPr>
                </a:tc>
                <a:tc>
                  <a:txBody>
                    <a:bodyPr anchorCtr="0"/>
                    <a:lstStyle/>
                    <a:p>
                      <a:pPr algn="l"/>
                      <a:r>
                        <a:rPr sz="900" dirty="1">
                          <a:solidFill>
                            <a:srgbClr val="000000"/>
                          </a:solidFill>
                          <a:latin typeface="Arial"/>
                        </a:rPr>
                        <a:t>Canara Robeco ELSS Tax Saver Fund Reg (G)</a:t>
                      </a:r>
                    </a:p>
                  </a:txBody>
                  <a:tcPr>
                    <a:solidFill>
                      <a:srgbClr val="D5E3CF"/>
                    </a:solidFill>
                  </a:tcPr>
                </a:tc>
                <a:tc>
                  <a:txBody>
                    <a:bodyPr anchorCtr="0"/>
                    <a:lstStyle/>
                    <a:p>
                      <a:pPr algn="l"/>
                      <a:r>
                        <a:rPr sz="900" dirty="1">
                          <a:solidFill>
                            <a:srgbClr val="000000"/>
                          </a:solidFill>
                          <a:latin typeface="Arial"/>
                        </a:rPr>
                        <a:t>HDFC BANK</a:t>
                      </a:r>
                    </a:p>
                  </a:txBody>
                  <a:tcPr>
                    <a:solidFill>
                      <a:srgbClr val="D5E3CF"/>
                    </a:solidFill>
                  </a:tcPr>
                </a:tc>
                <a:tc>
                  <a:txBody>
                    <a:bodyPr anchorCtr="0"/>
                    <a:lstStyle/>
                    <a:p>
                      <a:pPr algn="l"/>
                      <a:r>
                        <a:rPr sz="900" dirty="1">
                          <a:solidFill>
                            <a:srgbClr val="000000"/>
                          </a:solidFill>
                          <a:latin typeface="Arial"/>
                        </a:rPr>
                        <a:t>xxxxxxxxx21963</a:t>
                      </a:r>
                    </a:p>
                  </a:txBody>
                  <a:tcPr>
                    <a:solidFill>
                      <a:srgbClr val="D5E3CF"/>
                    </a:solidFill>
                  </a:tcPr>
                </a:tc>
                <a:tc>
                  <a:txBody>
                    <a:bodyPr anchorCtr="0"/>
                    <a:lstStyle/>
                    <a:p>
                      <a:pPr algn="l"/>
                      <a:r>
                        <a:rPr sz="900" dirty="1">
                          <a:solidFill>
                            <a:srgbClr val="000000"/>
                          </a:solidFill>
                          <a:latin typeface="Arial"/>
                        </a:rPr>
                        <a:t>HDFC0000831</a:t>
                      </a:r>
                    </a:p>
                  </a:txBody>
                  <a:tcPr>
                    <a:solidFill>
                      <a:srgbClr val="D5E3CF"/>
                    </a:solidFill>
                  </a:tcPr>
                </a:tc>
                <a:tc>
                  <a:txBody>
                    <a:bodyPr anchorCtr="0"/>
                    <a:lstStyle/>
                    <a:p>
                      <a:pPr algn="l"/>
                      <a:r>
                        <a:rPr sz="900" dirty="1">
                          <a:solidFill>
                            <a:srgbClr val="000000"/>
                          </a:solidFill>
                          <a:latin typeface="Arial"/>
                        </a:rPr>
                        <a:t>Sunita Morarra</a:t>
                      </a:r>
                    </a:p>
                  </a:txBody>
                  <a:tcPr>
                    <a:solidFill>
                      <a:srgbClr val="D5E3CF"/>
                    </a:solidFill>
                  </a:tcPr>
                </a:tc>
              </a:tr>
              <a:tr h="254000">
                <a:tc>
                  <a:txBody>
                    <a:bodyPr anchorCtr="0"/>
                    <a:lstStyle/>
                    <a:p>
                      <a:pPr algn="ctr"/>
                      <a:r>
                        <a:rPr sz="900" dirty="1">
                          <a:solidFill>
                            <a:srgbClr val="000000"/>
                          </a:solidFill>
                          <a:latin typeface="Arial"/>
                        </a:rPr>
                        <a:t>6</a:t>
                      </a:r>
                    </a:p>
                  </a:txBody>
                  <a:tcPr>
                    <a:solidFill>
                      <a:srgbClr val="D5E3CF"/>
                    </a:solidFill>
                  </a:tcPr>
                </a:tc>
                <a:tc>
                  <a:txBody>
                    <a:bodyPr anchorCtr="0"/>
                    <a:lstStyle/>
                    <a:p>
                      <a:pPr algn="l"/>
                      <a:r>
                        <a:rPr sz="900" dirty="1">
                          <a:solidFill>
                            <a:srgbClr val="000000"/>
                          </a:solidFill>
                          <a:latin typeface="Arial"/>
                        </a:rPr>
                        <a:t>SUNITA AJAY MORARKA</a:t>
                      </a:r>
                    </a:p>
                  </a:txBody>
                  <a:tcPr>
                    <a:solidFill>
                      <a:srgbClr val="D5E3CF"/>
                    </a:solidFill>
                  </a:tcPr>
                </a:tc>
                <a:tc>
                  <a:txBody>
                    <a:bodyPr anchorCtr="0"/>
                    <a:lstStyle/>
                    <a:p>
                      <a:pPr algn="l"/>
                      <a:r>
                        <a:rPr sz="900" dirty="1">
                          <a:solidFill>
                            <a:srgbClr val="000000"/>
                          </a:solidFill>
                          <a:latin typeface="Arial"/>
                        </a:rPr>
                        <a:t>16246680</a:t>
                      </a:r>
                    </a:p>
                  </a:txBody>
                  <a:tcPr>
                    <a:solidFill>
                      <a:srgbClr val="D5E3CF"/>
                    </a:solidFill>
                  </a:tcPr>
                </a:tc>
                <a:tc>
                  <a:txBody>
                    <a:bodyPr anchorCtr="0"/>
                    <a:lstStyle/>
                    <a:p>
                      <a:pPr algn="l"/>
                      <a:r>
                        <a:rPr sz="900" dirty="1">
                          <a:solidFill>
                            <a:srgbClr val="000000"/>
                          </a:solidFill>
                          <a:latin typeface="Arial"/>
                        </a:rPr>
                        <a:t>SBI Equity Hybrid Fund Reg (G)</a:t>
                      </a:r>
                    </a:p>
                  </a:txBody>
                  <a:tcPr>
                    <a:solidFill>
                      <a:srgbClr val="D5E3CF"/>
                    </a:solidFill>
                  </a:tcPr>
                </a:tc>
                <a:tc>
                  <a:txBody>
                    <a:bodyPr anchorCtr="0"/>
                    <a:lstStyle/>
                    <a:p>
                      <a:pPr algn="l"/>
                      <a:r>
                        <a:rPr sz="900" dirty="1">
                          <a:solidFill>
                            <a:srgbClr val="000000"/>
                          </a:solidFill>
                          <a:latin typeface="Arial"/>
                        </a:rPr>
                        <a:t>PUNJAB NATIONAL BANK</a:t>
                      </a:r>
                    </a:p>
                  </a:txBody>
                  <a:tcPr>
                    <a:solidFill>
                      <a:srgbClr val="D5E3CF"/>
                    </a:solidFill>
                  </a:tcPr>
                </a:tc>
                <a:tc>
                  <a:txBody>
                    <a:bodyPr anchorCtr="0"/>
                    <a:lstStyle/>
                    <a:p>
                      <a:pPr algn="l"/>
                      <a:r>
                        <a:rPr sz="900" dirty="1">
                          <a:solidFill>
                            <a:srgbClr val="000000"/>
                          </a:solidFill>
                          <a:latin typeface="Arial"/>
                        </a:rPr>
                        <a:t>xxxxxxxxx15290</a:t>
                      </a:r>
                    </a:p>
                  </a:txBody>
                  <a:tcPr>
                    <a:solidFill>
                      <a:srgbClr val="D5E3CF"/>
                    </a:solidFill>
                  </a:tcPr>
                </a:tc>
                <a:tc>
                  <a:txBody>
                    <a:bodyPr anchorCtr="0"/>
                    <a:lstStyle/>
                    <a:p>
                      <a:pPr algn="l"/>
                      <a:r>
                        <a:rPr sz="900" dirty="1">
                          <a:solidFill>
                            <a:srgbClr val="000000"/>
                          </a:solidFill>
                          <a:latin typeface="Arial"/>
                        </a:rPr>
                        <a:t>PUNB0052110</a:t>
                      </a:r>
                    </a:p>
                  </a:txBody>
                  <a:tcPr>
                    <a:solidFill>
                      <a:srgbClr val="D5E3CF"/>
                    </a:solidFill>
                  </a:tcPr>
                </a:tc>
                <a:tc>
                  <a:txBody>
                    <a:bodyPr anchorCtr="0"/>
                    <a:lstStyle/>
                    <a:p>
                      <a:pPr algn="l"/>
                      <a:r>
                        <a:rPr sz="900" dirty="1">
                          <a:solidFill>
                            <a:srgbClr val="000000"/>
                          </a:solidFill>
                          <a:latin typeface="Arial"/>
                        </a:rPr>
                        <a:t>Ajay Morarka</a:t>
                      </a:r>
                    </a:p>
                  </a:txBody>
                  <a:tcPr>
                    <a:solidFill>
                      <a:srgbClr val="D5E3CF"/>
                    </a:solidFill>
                  </a:tcPr>
                </a:tc>
              </a:tr>
              <a:tr h="254000">
                <a:tc>
                  <a:txBody>
                    <a:bodyPr anchorCtr="0"/>
                    <a:lstStyle/>
                    <a:p>
                      <a:pPr algn="ctr"/>
                      <a:r>
                        <a:rPr sz="900" dirty="1">
                          <a:solidFill>
                            <a:srgbClr val="000000"/>
                          </a:solidFill>
                        </a:rPr>
                        <a:t>7</a:t>
                      </a:r>
                    </a:p>
                  </a:txBody>
                  <a:tcPr>
                    <a:solidFill>
                      <a:srgbClr val="D5E3CF"/>
                    </a:solidFill>
                  </a:tcPr>
                </a:tc>
                <a:tc>
                  <a:txBody>
                    <a:bodyPr anchorCtr="0"/>
                    <a:lstStyle/>
                    <a:p>
                      <a:pPr algn="l"/>
                      <a:r>
                        <a:rPr sz="900" dirty="1">
                          <a:solidFill>
                            <a:srgbClr val="000000"/>
                          </a:solidFill>
                        </a:rPr>
                        <a:t>SUNITA AJAY MORARKA</a:t>
                      </a:r>
                    </a:p>
                  </a:txBody>
                  <a:tcPr>
                    <a:solidFill>
                      <a:srgbClr val="D5E3CF"/>
                    </a:solidFill>
                  </a:tcPr>
                </a:tc>
                <a:tc>
                  <a:txBody>
                    <a:bodyPr anchorCtr="0"/>
                    <a:lstStyle/>
                    <a:p>
                      <a:pPr algn="l"/>
                      <a:r>
                        <a:rPr sz="900" dirty="1">
                          <a:solidFill>
                            <a:srgbClr val="000000"/>
                          </a:solidFill>
                        </a:rPr>
                        <a:t>477355021975</a:t>
                      </a:r>
                    </a:p>
                  </a:txBody>
                  <a:tcPr>
                    <a:solidFill>
                      <a:srgbClr val="D5E3CF"/>
                    </a:solidFill>
                  </a:tcPr>
                </a:tc>
                <a:tc>
                  <a:txBody>
                    <a:bodyPr anchorCtr="0"/>
                    <a:lstStyle/>
                    <a:p>
                      <a:pPr algn="l"/>
                      <a:r>
                        <a:rPr sz="900" dirty="1">
                          <a:solidFill>
                            <a:srgbClr val="000000"/>
                          </a:solidFill>
                        </a:rPr>
                        <a:t>Nippon India Multi Cap Fund (G)</a:t>
                      </a:r>
                    </a:p>
                  </a:txBody>
                  <a:tcPr>
                    <a:solidFill>
                      <a:srgbClr val="D5E3CF"/>
                    </a:solidFill>
                  </a:tcPr>
                </a:tc>
                <a:tc>
                  <a:txBody>
                    <a:bodyPr anchorCtr="0"/>
                    <a:lstStyle/>
                    <a:p>
                      <a:pPr algn="l"/>
                      <a:r>
                        <a:rPr sz="900" dirty="1">
                          <a:solidFill>
                            <a:srgbClr val="000000"/>
                          </a:solidFill>
                        </a:rPr>
                        <a:t>Punjab National Bank - Retail Banking</a:t>
                      </a:r>
                    </a:p>
                  </a:txBody>
                  <a:tcPr>
                    <a:solidFill>
                      <a:srgbClr val="D5E3CF"/>
                    </a:solidFill>
                  </a:tcPr>
                </a:tc>
                <a:tc>
                  <a:txBody>
                    <a:bodyPr anchorCtr="0"/>
                    <a:lstStyle/>
                    <a:p>
                      <a:pPr algn="l"/>
                      <a:r>
                        <a:rPr sz="900" dirty="1">
                          <a:solidFill>
                            <a:srgbClr val="000000"/>
                          </a:solidFill>
                        </a:rPr>
                        <a:t>xxxxxxxxx15290</a:t>
                      </a:r>
                    </a:p>
                  </a:txBody>
                  <a:tcPr>
                    <a:solidFill>
                      <a:srgbClr val="D5E3CF"/>
                    </a:solidFill>
                  </a:tcPr>
                </a:tc>
                <a:tc>
                  <a:txBody>
                    <a:bodyPr anchorCtr="0"/>
                    <a:lstStyle/>
                    <a:p>
                      <a:pPr algn="l"/>
                      <a:r>
                        <a:rPr sz="900" dirty="1">
                          <a:solidFill>
                            <a:srgbClr val="000000"/>
                          </a:solidFill>
                        </a:rPr>
                        <a:t>PUNB0052110</a:t>
                      </a:r>
                    </a:p>
                  </a:txBody>
                  <a:tcPr>
                    <a:solidFill>
                      <a:srgbClr val="D5E3CF"/>
                    </a:solidFill>
                  </a:tcPr>
                </a:tc>
                <a:tc>
                  <a:txBody>
                    <a:bodyPr anchorCtr="0"/>
                    <a:lstStyle/>
                    <a:p>
                      <a:pPr algn="l"/>
                      <a:r>
                        <a:rPr sz="900" dirty="1">
                          <a:solidFill>
                            <a:srgbClr val="000000"/>
                          </a:solidFill>
                        </a:rPr>
                        <a:t>AAYUSHI AJAY MORARKA</a:t>
                      </a: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Goal Summary</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sp>
        <p:nvSpPr>
          <p:cNvPr id="5" name="New shape"/>
          <p:cNvSpPr/>
          <p:nvPr/>
        </p:nvSpPr>
        <p:spPr>
          <a:xfrm>
            <a:off x="254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600" dirty="1">
                <a:solidFill>
                  <a:srgbClr val="006400"/>
                </a:solidFill>
                <a:latin typeface="Copperplate Gothic Light"/>
              </a:rPr>
              <a:t>₹ 3,41,89,940</a:t>
            </a:r>
          </a:p>
        </p:txBody>
      </p:sp>
      <p:sp>
        <p:nvSpPr>
          <p:cNvPr id="6" name="New shape"/>
          <p:cNvSpPr/>
          <p:nvPr/>
        </p:nvSpPr>
        <p:spPr>
          <a:xfrm>
            <a:off x="254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Target Goal</a:t>
            </a:r>
          </a:p>
        </p:txBody>
      </p:sp>
      <p:sp>
        <p:nvSpPr>
          <p:cNvPr id="7" name="New shape"/>
          <p:cNvSpPr/>
          <p:nvPr/>
        </p:nvSpPr>
        <p:spPr>
          <a:xfrm>
            <a:off x="4445000" y="1143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2000" dirty="1">
                <a:solidFill>
                  <a:srgbClr val="000000"/>
                </a:solidFill>
                <a:latin typeface="Copperplate Gothic Light"/>
              </a:rPr>
              <a:t>₹ 2,55,058</a:t>
            </a:r>
          </a:p>
        </p:txBody>
      </p:sp>
      <p:sp>
        <p:nvSpPr>
          <p:cNvPr id="8" name="New shape"/>
          <p:cNvSpPr/>
          <p:nvPr/>
        </p:nvSpPr>
        <p:spPr>
          <a:xfrm>
            <a:off x="4445000" y="1397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000000"/>
                </a:solidFill>
                <a:latin typeface="Copperplate Gothic Light"/>
              </a:rPr>
              <a:t>Current Investments</a:t>
            </a:r>
          </a:p>
        </p:txBody>
      </p:sp>
      <p:pic>
        <p:nvPicPr>
          <p:cNvPr id="9" name="New picture"/>
          <p:cNvPicPr/>
          <p:nvPr/>
        </p:nvPicPr>
        <p:blipFill>
          <a:blip r:embed="rId3"/>
          <a:srcRect/>
          <a:stretch>
            <a:fillRect/>
          </a:stretch>
        </p:blipFill>
        <p:spPr>
          <a:xfrm>
            <a:off x="254000" y="2286000"/>
            <a:ext cx="952500" cy="952500"/>
          </a:xfrm>
          <a:prstGeom prst="rect"/>
          <a:ln>
            <a:solidFill>
              <a:schemeClr val="tx2">
                <a:lumMod val="60000"/>
                <a:lumOff val="40000"/>
              </a:schemeClr>
            </a:solidFill>
          </a:ln>
        </p:spPr>
      </p:pic>
      <p:sp>
        <p:nvSpPr>
          <p:cNvPr id="10" name="New shape"/>
          <p:cNvSpPr/>
          <p:nvPr/>
        </p:nvSpPr>
        <p:spPr>
          <a:xfrm>
            <a:off x="12700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FUND FOR MARRIAGE</a:t>
            </a:r>
          </a:p>
        </p:txBody>
      </p:sp>
      <p:sp>
        <p:nvSpPr>
          <p:cNvPr id="11" name="New shape"/>
          <p:cNvSpPr/>
          <p:nvPr/>
        </p:nvSpPr>
        <p:spPr>
          <a:xfrm>
            <a:off x="12700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2022)</a:t>
            </a:r>
          </a:p>
        </p:txBody>
      </p:sp>
      <p:sp>
        <p:nvSpPr>
          <p:cNvPr id="12" name="New shape"/>
          <p:cNvSpPr/>
          <p:nvPr/>
        </p:nvSpPr>
        <p:spPr>
          <a:xfrm>
            <a:off x="1270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13" name="New shape"/>
          <p:cNvSpPr/>
          <p:nvPr/>
        </p:nvSpPr>
        <p:spPr>
          <a:xfrm>
            <a:off x="2984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14" name="New shape"/>
          <p:cNvSpPr/>
          <p:nvPr/>
        </p:nvSpPr>
        <p:spPr>
          <a:xfrm>
            <a:off x="4699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15" name="New shape"/>
          <p:cNvSpPr/>
          <p:nvPr/>
        </p:nvSpPr>
        <p:spPr>
          <a:xfrm>
            <a:off x="1270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16" name="New shape"/>
          <p:cNvSpPr/>
          <p:nvPr/>
        </p:nvSpPr>
        <p:spPr>
          <a:xfrm>
            <a:off x="2984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17" name="New shape"/>
          <p:cNvSpPr/>
          <p:nvPr/>
        </p:nvSpPr>
        <p:spPr>
          <a:xfrm>
            <a:off x="4699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₹5,24,158</a:t>
            </a:r>
          </a:p>
        </p:txBody>
      </p:sp>
      <p:sp>
        <p:nvSpPr>
          <p:cNvPr id="18" name="New shape"/>
          <p:cNvSpPr/>
          <p:nvPr/>
        </p:nvSpPr>
        <p:spPr>
          <a:xfrm>
            <a:off x="254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(0.00%)</a:t>
            </a:r>
          </a:p>
        </p:txBody>
      </p:sp>
      <p:sp>
        <p:nvSpPr>
          <p:cNvPr id="19" name="New shape"/>
          <p:cNvSpPr/>
          <p:nvPr/>
        </p:nvSpPr>
        <p:spPr>
          <a:xfrm>
            <a:off x="2413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(0.00%)</a:t>
            </a:r>
          </a:p>
        </p:txBody>
      </p:sp>
      <p:sp>
        <p:nvSpPr>
          <p:cNvPr id="20" name="New shape"/>
          <p:cNvSpPr/>
          <p:nvPr/>
        </p:nvSpPr>
        <p:spPr>
          <a:xfrm>
            <a:off x="45720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(100.00%)</a:t>
            </a:r>
          </a:p>
        </p:txBody>
      </p:sp>
      <p:sp>
        <p:nvSpPr>
          <p:cNvPr id="21" name="New shape"/>
          <p:cNvSpPr/>
          <p:nvPr/>
        </p:nvSpPr>
        <p:spPr>
          <a:xfrm>
            <a:off x="254000" y="3556000"/>
            <a:ext cx="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2" name="New shape"/>
          <p:cNvSpPr/>
          <p:nvPr/>
        </p:nvSpPr>
        <p:spPr>
          <a:xfrm>
            <a:off x="254000" y="3556000"/>
            <a:ext cx="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23" name="New shape"/>
          <p:cNvSpPr/>
          <p:nvPr/>
        </p:nvSpPr>
        <p:spPr>
          <a:xfrm>
            <a:off x="254000" y="3556000"/>
            <a:ext cx="127000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24" name="New picture"/>
          <p:cNvPicPr/>
          <p:nvPr/>
        </p:nvPicPr>
        <p:blipFill>
          <a:blip r:embed="rId3"/>
          <a:srcRect/>
          <a:stretch>
            <a:fillRect/>
          </a:stretch>
        </p:blipFill>
        <p:spPr>
          <a:xfrm>
            <a:off x="6540500" y="2286000"/>
            <a:ext cx="952500" cy="952500"/>
          </a:xfrm>
          <a:prstGeom prst="rect"/>
          <a:ln>
            <a:solidFill>
              <a:schemeClr val="tx2">
                <a:lumMod val="60000"/>
                <a:lumOff val="40000"/>
              </a:schemeClr>
            </a:solidFill>
          </a:ln>
        </p:spPr>
      </p:pic>
      <p:sp>
        <p:nvSpPr>
          <p:cNvPr id="25" name="New shape"/>
          <p:cNvSpPr/>
          <p:nvPr/>
        </p:nvSpPr>
        <p:spPr>
          <a:xfrm>
            <a:off x="7556500" y="2286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WEALTH CREATION</a:t>
            </a:r>
          </a:p>
        </p:txBody>
      </p:sp>
      <p:sp>
        <p:nvSpPr>
          <p:cNvPr id="26" name="New shape"/>
          <p:cNvSpPr/>
          <p:nvPr/>
        </p:nvSpPr>
        <p:spPr>
          <a:xfrm>
            <a:off x="7556500" y="2540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2050)</a:t>
            </a:r>
          </a:p>
        </p:txBody>
      </p:sp>
      <p:sp>
        <p:nvSpPr>
          <p:cNvPr id="27" name="New shape"/>
          <p:cNvSpPr/>
          <p:nvPr/>
        </p:nvSpPr>
        <p:spPr>
          <a:xfrm>
            <a:off x="7556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28" name="New shape"/>
          <p:cNvSpPr/>
          <p:nvPr/>
        </p:nvSpPr>
        <p:spPr>
          <a:xfrm>
            <a:off x="92710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29" name="New shape"/>
          <p:cNvSpPr/>
          <p:nvPr/>
        </p:nvSpPr>
        <p:spPr>
          <a:xfrm>
            <a:off x="10985500" y="2794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30" name="New shape"/>
          <p:cNvSpPr/>
          <p:nvPr/>
        </p:nvSpPr>
        <p:spPr>
          <a:xfrm>
            <a:off x="7556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31" name="New shape"/>
          <p:cNvSpPr/>
          <p:nvPr/>
        </p:nvSpPr>
        <p:spPr>
          <a:xfrm>
            <a:off x="92710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a:t>
            </a:r>
          </a:p>
        </p:txBody>
      </p:sp>
      <p:sp>
        <p:nvSpPr>
          <p:cNvPr id="32" name="New shape"/>
          <p:cNvSpPr/>
          <p:nvPr/>
        </p:nvSpPr>
        <p:spPr>
          <a:xfrm>
            <a:off x="10985500" y="2984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₹4,03,11,91,000</a:t>
            </a:r>
          </a:p>
        </p:txBody>
      </p:sp>
      <p:sp>
        <p:nvSpPr>
          <p:cNvPr id="33" name="New shape"/>
          <p:cNvSpPr/>
          <p:nvPr/>
        </p:nvSpPr>
        <p:spPr>
          <a:xfrm>
            <a:off x="6540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(0.00%)</a:t>
            </a:r>
          </a:p>
        </p:txBody>
      </p:sp>
      <p:sp>
        <p:nvSpPr>
          <p:cNvPr id="34" name="New shape"/>
          <p:cNvSpPr/>
          <p:nvPr/>
        </p:nvSpPr>
        <p:spPr>
          <a:xfrm>
            <a:off x="8699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(0.00%)</a:t>
            </a:r>
          </a:p>
        </p:txBody>
      </p:sp>
      <p:sp>
        <p:nvSpPr>
          <p:cNvPr id="35" name="New shape"/>
          <p:cNvSpPr/>
          <p:nvPr/>
        </p:nvSpPr>
        <p:spPr>
          <a:xfrm>
            <a:off x="10858500" y="3302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(100.00%)</a:t>
            </a:r>
          </a:p>
        </p:txBody>
      </p:sp>
      <p:sp>
        <p:nvSpPr>
          <p:cNvPr id="36" name="New shape"/>
          <p:cNvSpPr/>
          <p:nvPr/>
        </p:nvSpPr>
        <p:spPr>
          <a:xfrm>
            <a:off x="6540500" y="3556000"/>
            <a:ext cx="0"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7" name="New shape"/>
          <p:cNvSpPr/>
          <p:nvPr/>
        </p:nvSpPr>
        <p:spPr>
          <a:xfrm>
            <a:off x="6540500" y="3556000"/>
            <a:ext cx="0"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38" name="New shape"/>
          <p:cNvSpPr/>
          <p:nvPr/>
        </p:nvSpPr>
        <p:spPr>
          <a:xfrm>
            <a:off x="6540500" y="3556000"/>
            <a:ext cx="1270000"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pic>
        <p:nvPicPr>
          <p:cNvPr id="39" name="New picture"/>
          <p:cNvPicPr/>
          <p:nvPr/>
        </p:nvPicPr>
        <p:blipFill>
          <a:blip r:embed="rId3"/>
          <a:srcRect/>
          <a:stretch>
            <a:fillRect/>
          </a:stretch>
        </p:blipFill>
        <p:spPr>
          <a:xfrm>
            <a:off x="254000" y="4191000"/>
            <a:ext cx="952500" cy="952500"/>
          </a:xfrm>
          <a:prstGeom prst="rect"/>
          <a:ln>
            <a:solidFill>
              <a:schemeClr val="tx2">
                <a:lumMod val="60000"/>
                <a:lumOff val="40000"/>
              </a:schemeClr>
            </a:solidFill>
          </a:ln>
        </p:spPr>
      </p:pic>
      <p:sp>
        <p:nvSpPr>
          <p:cNvPr id="40" name="New shape"/>
          <p:cNvSpPr/>
          <p:nvPr/>
        </p:nvSpPr>
        <p:spPr>
          <a:xfrm>
            <a:off x="1270000" y="4191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1">
                <a:solidFill>
                  <a:srgbClr val="000000"/>
                </a:solidFill>
                <a:latin typeface="Copperplate Gothic Light"/>
              </a:rPr>
              <a:t>RETIREMENT</a:t>
            </a:r>
          </a:p>
        </p:txBody>
      </p:sp>
      <p:sp>
        <p:nvSpPr>
          <p:cNvPr id="41" name="New shape"/>
          <p:cNvSpPr/>
          <p:nvPr/>
        </p:nvSpPr>
        <p:spPr>
          <a:xfrm>
            <a:off x="1270000" y="4445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A9A9A9"/>
                </a:solidFill>
                <a:latin typeface="Copperplate Gothic Light"/>
              </a:rPr>
              <a:t>General (Required In 2060)</a:t>
            </a:r>
          </a:p>
        </p:txBody>
      </p:sp>
      <p:sp>
        <p:nvSpPr>
          <p:cNvPr id="42" name="New shape"/>
          <p:cNvSpPr/>
          <p:nvPr/>
        </p:nvSpPr>
        <p:spPr>
          <a:xfrm>
            <a:off x="1270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Inflated/Target</a:t>
            </a:r>
          </a:p>
        </p:txBody>
      </p:sp>
      <p:sp>
        <p:nvSpPr>
          <p:cNvPr id="43" name="New shape"/>
          <p:cNvSpPr/>
          <p:nvPr/>
        </p:nvSpPr>
        <p:spPr>
          <a:xfrm>
            <a:off x="29845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Current Investments</a:t>
            </a:r>
          </a:p>
        </p:txBody>
      </p:sp>
      <p:sp>
        <p:nvSpPr>
          <p:cNvPr id="44" name="New shape"/>
          <p:cNvSpPr/>
          <p:nvPr/>
        </p:nvSpPr>
        <p:spPr>
          <a:xfrm>
            <a:off x="4699000" y="46990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808080"/>
                </a:solidFill>
                <a:latin typeface="Arial"/>
              </a:rPr>
              <a:t>ShortFall</a:t>
            </a:r>
          </a:p>
        </p:txBody>
      </p:sp>
      <p:sp>
        <p:nvSpPr>
          <p:cNvPr id="45" name="New shape"/>
          <p:cNvSpPr/>
          <p:nvPr/>
        </p:nvSpPr>
        <p:spPr>
          <a:xfrm>
            <a:off x="1270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₹3,41,89,940</a:t>
            </a:r>
          </a:p>
        </p:txBody>
      </p:sp>
      <p:sp>
        <p:nvSpPr>
          <p:cNvPr id="46" name="New shape"/>
          <p:cNvSpPr/>
          <p:nvPr/>
        </p:nvSpPr>
        <p:spPr>
          <a:xfrm>
            <a:off x="29845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0000"/>
                </a:solidFill>
                <a:latin typeface="Arial"/>
              </a:rPr>
              <a:t>₹2,55,058</a:t>
            </a:r>
          </a:p>
        </p:txBody>
      </p:sp>
      <p:sp>
        <p:nvSpPr>
          <p:cNvPr id="47" name="New shape"/>
          <p:cNvSpPr/>
          <p:nvPr/>
        </p:nvSpPr>
        <p:spPr>
          <a:xfrm>
            <a:off x="4699000" y="4889500"/>
            <a:ext cx="3175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₹1,40,73,91,810</a:t>
            </a:r>
          </a:p>
        </p:txBody>
      </p:sp>
      <p:sp>
        <p:nvSpPr>
          <p:cNvPr id="48" name="New shape"/>
          <p:cNvSpPr/>
          <p:nvPr/>
        </p:nvSpPr>
        <p:spPr>
          <a:xfrm>
            <a:off x="254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006400"/>
                </a:solidFill>
                <a:latin typeface="Arial"/>
              </a:rPr>
              <a:t>Completed (0.02%)</a:t>
            </a:r>
          </a:p>
        </p:txBody>
      </p:sp>
      <p:sp>
        <p:nvSpPr>
          <p:cNvPr id="49" name="New shape"/>
          <p:cNvSpPr/>
          <p:nvPr/>
        </p:nvSpPr>
        <p:spPr>
          <a:xfrm>
            <a:off x="2413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A500"/>
                </a:solidFill>
                <a:latin typeface="Arial"/>
              </a:rPr>
              <a:t>Projected (2.37%)</a:t>
            </a:r>
          </a:p>
        </p:txBody>
      </p:sp>
      <p:sp>
        <p:nvSpPr>
          <p:cNvPr id="50" name="New shape"/>
          <p:cNvSpPr/>
          <p:nvPr/>
        </p:nvSpPr>
        <p:spPr>
          <a:xfrm>
            <a:off x="4572000" y="5207000"/>
            <a:ext cx="2540000" cy="254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dirty="1">
                <a:solidFill>
                  <a:srgbClr val="FF0000"/>
                </a:solidFill>
                <a:latin typeface="Arial"/>
              </a:rPr>
              <a:t>Shortfall (97.63%)</a:t>
            </a:r>
          </a:p>
        </p:txBody>
      </p:sp>
      <p:sp>
        <p:nvSpPr>
          <p:cNvPr id="51" name="New shape"/>
          <p:cNvSpPr/>
          <p:nvPr/>
        </p:nvSpPr>
        <p:spPr>
          <a:xfrm>
            <a:off x="254000" y="5461000"/>
            <a:ext cx="225" cy="127000"/>
          </a:xfrm>
          <a:prstGeom prst="rect"/>
          <a:solidFill>
            <a:srgbClr val="008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2" name="New shape"/>
          <p:cNvSpPr/>
          <p:nvPr/>
        </p:nvSpPr>
        <p:spPr>
          <a:xfrm>
            <a:off x="254225" y="5461000"/>
            <a:ext cx="30121" cy="127000"/>
          </a:xfrm>
          <a:prstGeom prst="rect"/>
          <a:solidFill>
            <a:srgbClr val="FFA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
        <p:nvSpPr>
          <p:cNvPr id="53" name="New shape"/>
          <p:cNvSpPr/>
          <p:nvPr/>
        </p:nvSpPr>
        <p:spPr>
          <a:xfrm>
            <a:off x="284345" y="5461000"/>
            <a:ext cx="1239879" cy="127000"/>
          </a:xfrm>
          <a:prstGeom prst="rect"/>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1400">
              <a:solidFill>
                <a:srgbClr val="006400"/>
              </a:solidFill>
              <a:latin typeface="Arial"/>
            </a:endParaRPr>
          </a:p>
        </p:txBody>
      </p:sp>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889000"/>
          <a:ext cx="11430000" cy="143256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SUNITA AJAY MORARKA</a:t>
                      </a:r>
                    </a:p>
                  </a:txBody>
                  <a:tcPr>
                    <a:solidFill>
                      <a:srgbClr val="D5E3CF"/>
                    </a:solidFill>
                  </a:tcPr>
                </a:tc>
                <a:tc>
                  <a:txBody>
                    <a:bodyPr anchorCtr="0"/>
                    <a:lstStyle/>
                    <a:p>
                      <a:pPr algn="ctr"/>
                      <a:r>
                        <a:rPr sz="2000" dirty="1">
                          <a:solidFill>
                            <a:srgbClr val="000000"/>
                          </a:solidFill>
                        </a:rPr>
                        <a:t>₹ 1,000</a:t>
                      </a:r>
                    </a:p>
                  </a:txBody>
                  <a:tcPr>
                    <a:solidFill>
                      <a:srgbClr val="D5E3CF"/>
                    </a:solidFill>
                  </a:tcPr>
                </a:tc>
              </a:tr>
              <a:tr h="127000">
                <a:tc>
                  <a:txBody>
                    <a:bodyPr tIns="0" bIns="0" anchorCtr="0"/>
                    <a:lstStyle/>
                    <a:p>
                      <a:pPr algn="l"/>
                      <a:r>
                        <a:rPr sz="1800" dirty="1">
                          <a:solidFill>
                            <a:srgbClr val="000000"/>
                          </a:solidFill>
                        </a:rPr>
                        <a:t>SBI Equity Hybrid Fund Reg (G)</a:t>
                      </a:r>
                    </a:p>
                  </a:txBody>
                  <a:tcPr>
                    <a:solidFill>
                      <a:srgbClr val="D5E3CF"/>
                    </a:solidFill>
                  </a:tcPr>
                </a:tc>
                <a:tc>
                  <a:txBody>
                    <a:bodyPr anchorCtr="0"/>
                    <a:lstStyle/>
                    <a:p>
                      <a:pPr algn="r"/>
                      <a:r>
                        <a:rPr sz="1800" dirty="1">
                          <a:solidFill>
                            <a:srgbClr val="000000"/>
                          </a:solidFill>
                        </a:rPr>
                        <a:t>₹ 1,000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1,000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316992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Mirae Asset Aggressive Hybrid Fund Reg (G)</a:t>
                      </a:r>
                    </a:p>
                  </a:txBody>
                  <a:tcPr>
                    <a:solidFill>
                      <a:srgbClr val="D5E3CF"/>
                    </a:solidFill>
                  </a:tcPr>
                </a:tc>
                <a:tc>
                  <a:txBody>
                    <a:bodyPr anchorCtr="0"/>
                    <a:lstStyle/>
                    <a:p>
                      <a:pPr algn="r"/>
                      <a:r>
                        <a:rPr sz="1600" dirty="1">
                          <a:solidFill>
                            <a:srgbClr val="000000"/>
                          </a:solidFill>
                          <a:latin typeface="Arial"/>
                        </a:rPr>
                        <a:t>3,810</a:t>
                      </a:r>
                    </a:p>
                  </a:txBody>
                  <a:tcPr>
                    <a:solidFill>
                      <a:srgbClr val="D5E3CF"/>
                    </a:solidFill>
                  </a:tcPr>
                </a:tc>
                <a:tc>
                  <a:txBody>
                    <a:bodyPr anchorCtr="0"/>
                    <a:lstStyle/>
                    <a:p>
                      <a:pPr algn="r"/>
                      <a:r>
                        <a:rPr sz="1600" dirty="1">
                          <a:solidFill>
                            <a:srgbClr val="000000"/>
                          </a:solidFill>
                          <a:latin typeface="Arial"/>
                        </a:rPr>
                        <a:t>4,893</a:t>
                      </a:r>
                    </a:p>
                  </a:txBody>
                  <a:tcPr>
                    <a:solidFill>
                      <a:srgbClr val="D5E3CF"/>
                    </a:solidFill>
                  </a:tcPr>
                </a:tc>
                <a:tc>
                  <a:txBody>
                    <a:bodyPr anchorCtr="0"/>
                    <a:lstStyle/>
                    <a:p>
                      <a:pPr algn="r"/>
                      <a:r>
                        <a:rPr sz="1600" dirty="1">
                          <a:solidFill>
                            <a:srgbClr val="000000"/>
                          </a:solidFill>
                          <a:latin typeface="Arial"/>
                        </a:rPr>
                        <a:t>8.08</a:t>
                      </a:r>
                    </a:p>
                  </a:txBody>
                  <a:tcPr>
                    <a:solidFill>
                      <a:srgbClr val="D5E3CF"/>
                    </a:solidFill>
                  </a:tcPr>
                </a:tc>
                <a:tc>
                  <a:txBody>
                    <a:bodyPr anchorCtr="0"/>
                    <a:lstStyle/>
                    <a:p>
                      <a:pPr algn="r"/>
                      <a:r>
                        <a:rPr sz="1600" dirty="1">
                          <a:solidFill>
                            <a:srgbClr val="000000"/>
                          </a:solidFill>
                          <a:latin typeface="Arial"/>
                        </a:rPr>
                        <a:t>0.93</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SBI Retirement Benefit Fund Aggressive Hybrid Reg (G)</a:t>
                      </a:r>
                    </a:p>
                  </a:txBody>
                  <a:tcPr>
                    <a:solidFill>
                      <a:srgbClr val="D5E3CF"/>
                    </a:solidFill>
                  </a:tcPr>
                </a:tc>
                <a:tc>
                  <a:txBody>
                    <a:bodyPr anchorCtr="0"/>
                    <a:lstStyle/>
                    <a:p>
                      <a:pPr algn="r"/>
                      <a:r>
                        <a:rPr sz="1600" dirty="1">
                          <a:solidFill>
                            <a:srgbClr val="000000"/>
                          </a:solidFill>
                          <a:latin typeface="Arial"/>
                        </a:rPr>
                        <a:t>1,10,000</a:t>
                      </a:r>
                    </a:p>
                  </a:txBody>
                  <a:tcPr>
                    <a:solidFill>
                      <a:srgbClr val="D5E3CF"/>
                    </a:solidFill>
                  </a:tcPr>
                </a:tc>
                <a:tc>
                  <a:txBody>
                    <a:bodyPr anchorCtr="0"/>
                    <a:lstStyle/>
                    <a:p>
                      <a:pPr algn="r"/>
                      <a:r>
                        <a:rPr sz="1600" dirty="1">
                          <a:solidFill>
                            <a:srgbClr val="000000"/>
                          </a:solidFill>
                          <a:latin typeface="Arial"/>
                        </a:rPr>
                        <a:t>1,71,070</a:t>
                      </a:r>
                    </a:p>
                  </a:txBody>
                  <a:tcPr>
                    <a:solidFill>
                      <a:srgbClr val="D5E3CF"/>
                    </a:solidFill>
                  </a:tcPr>
                </a:tc>
                <a:tc>
                  <a:txBody>
                    <a:bodyPr anchorCtr="0"/>
                    <a:lstStyle/>
                    <a:p>
                      <a:pPr algn="r"/>
                      <a:r>
                        <a:rPr sz="1600" dirty="1">
                          <a:solidFill>
                            <a:srgbClr val="000000"/>
                          </a:solidFill>
                          <a:latin typeface="Arial"/>
                        </a:rPr>
                        <a:t>13.15</a:t>
                      </a:r>
                    </a:p>
                  </a:txBody>
                  <a:tcPr>
                    <a:solidFill>
                      <a:srgbClr val="D5E3CF"/>
                    </a:solidFill>
                  </a:tcPr>
                </a:tc>
                <a:tc>
                  <a:txBody>
                    <a:bodyPr anchorCtr="0"/>
                    <a:lstStyle/>
                    <a:p>
                      <a:pPr algn="r"/>
                      <a:r>
                        <a:rPr sz="1600" dirty="1">
                          <a:solidFill>
                            <a:srgbClr val="000000"/>
                          </a:solidFill>
                          <a:latin typeface="Arial"/>
                        </a:rPr>
                        <a:t>26.75</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Kotak Smallcap Fund (G)</a:t>
                      </a:r>
                    </a:p>
                  </a:txBody>
                  <a:tcPr>
                    <a:solidFill>
                      <a:srgbClr val="D5E3CF"/>
                    </a:solidFill>
                  </a:tcPr>
                </a:tc>
                <a:tc>
                  <a:txBody>
                    <a:bodyPr anchorCtr="0"/>
                    <a:lstStyle/>
                    <a:p>
                      <a:pPr algn="r"/>
                      <a:r>
                        <a:rPr sz="1600" dirty="1">
                          <a:solidFill>
                            <a:srgbClr val="000000"/>
                          </a:solidFill>
                          <a:latin typeface="Arial"/>
                        </a:rPr>
                        <a:t>57,175</a:t>
                      </a:r>
                    </a:p>
                  </a:txBody>
                  <a:tcPr>
                    <a:solidFill>
                      <a:srgbClr val="D5E3CF"/>
                    </a:solidFill>
                  </a:tcPr>
                </a:tc>
                <a:tc>
                  <a:txBody>
                    <a:bodyPr anchorCtr="0"/>
                    <a:lstStyle/>
                    <a:p>
                      <a:pPr algn="r"/>
                      <a:r>
                        <a:rPr sz="1600" dirty="1">
                          <a:solidFill>
                            <a:srgbClr val="000000"/>
                          </a:solidFill>
                          <a:latin typeface="Arial"/>
                        </a:rPr>
                        <a:t>83,989</a:t>
                      </a:r>
                    </a:p>
                  </a:txBody>
                  <a:tcPr>
                    <a:solidFill>
                      <a:srgbClr val="D5E3CF"/>
                    </a:solidFill>
                  </a:tcPr>
                </a:tc>
                <a:tc>
                  <a:txBody>
                    <a:bodyPr anchorCtr="0"/>
                    <a:lstStyle/>
                    <a:p>
                      <a:pPr algn="r"/>
                      <a:r>
                        <a:rPr sz="1600" dirty="1">
                          <a:solidFill>
                            <a:srgbClr val="000000"/>
                          </a:solidFill>
                          <a:latin typeface="Arial"/>
                        </a:rPr>
                        <a:t>17.70</a:t>
                      </a:r>
                    </a:p>
                  </a:txBody>
                  <a:tcPr>
                    <a:solidFill>
                      <a:srgbClr val="D5E3CF"/>
                    </a:solidFill>
                  </a:tcPr>
                </a:tc>
                <a:tc>
                  <a:txBody>
                    <a:bodyPr anchorCtr="0"/>
                    <a:lstStyle/>
                    <a:p>
                      <a:pPr algn="r"/>
                      <a:r>
                        <a:rPr sz="1600" dirty="1">
                          <a:solidFill>
                            <a:srgbClr val="000000"/>
                          </a:solidFill>
                          <a:latin typeface="Arial"/>
                        </a:rPr>
                        <a:t>13.91</a:t>
                      </a:r>
                    </a:p>
                  </a:txBody>
                  <a:tcPr>
                    <a:solidFill>
                      <a:srgbClr val="D5E3CF"/>
                    </a:solidFill>
                  </a:tcPr>
                </a:tc>
              </a:tr>
              <a:tr h="317500">
                <a:tc>
                  <a:txBody>
                    <a:bodyPr anchorCtr="0"/>
                    <a:lstStyle/>
                    <a:p>
                      <a:pPr algn="r"/>
                      <a:r>
                        <a:rPr sz="1600" dirty="1">
                          <a:solidFill>
                            <a:srgbClr val="000000"/>
                          </a:solidFill>
                          <a:latin typeface="Arial"/>
                        </a:rPr>
                        <a:t>4</a:t>
                      </a:r>
                    </a:p>
                  </a:txBody>
                  <a:tcPr>
                    <a:solidFill>
                      <a:srgbClr val="D5E3CF"/>
                    </a:solidFill>
                  </a:tcPr>
                </a:tc>
                <a:tc>
                  <a:txBody>
                    <a:bodyPr anchorCtr="0"/>
                    <a:lstStyle/>
                    <a:p>
                      <a:pPr algn="l"/>
                      <a:r>
                        <a:rPr sz="1600" dirty="1">
                          <a:solidFill>
                            <a:srgbClr val="000000"/>
                          </a:solidFill>
                          <a:latin typeface="Arial"/>
                        </a:rPr>
                        <a:t>Bandhan ELSS Tax saver Fund Reg (G)</a:t>
                      </a:r>
                    </a:p>
                  </a:txBody>
                  <a:tcPr>
                    <a:solidFill>
                      <a:srgbClr val="D5E3CF"/>
                    </a:solidFill>
                  </a:tcPr>
                </a:tc>
                <a:tc>
                  <a:txBody>
                    <a:bodyPr anchorCtr="0"/>
                    <a:lstStyle/>
                    <a:p>
                      <a:pPr algn="r"/>
                      <a:r>
                        <a:rPr sz="1600" dirty="1">
                          <a:solidFill>
                            <a:srgbClr val="000000"/>
                          </a:solidFill>
                          <a:latin typeface="Arial"/>
                        </a:rPr>
                        <a:t>64,255</a:t>
                      </a:r>
                    </a:p>
                  </a:txBody>
                  <a:tcPr>
                    <a:solidFill>
                      <a:srgbClr val="D5E3CF"/>
                    </a:solidFill>
                  </a:tcPr>
                </a:tc>
                <a:tc>
                  <a:txBody>
                    <a:bodyPr anchorCtr="0"/>
                    <a:lstStyle/>
                    <a:p>
                      <a:pPr algn="r"/>
                      <a:r>
                        <a:rPr sz="1600" dirty="1">
                          <a:solidFill>
                            <a:srgbClr val="000000"/>
                          </a:solidFill>
                          <a:latin typeface="Arial"/>
                        </a:rPr>
                        <a:t>1,48,821</a:t>
                      </a:r>
                    </a:p>
                  </a:txBody>
                  <a:tcPr>
                    <a:solidFill>
                      <a:srgbClr val="D5E3CF"/>
                    </a:solidFill>
                  </a:tcPr>
                </a:tc>
                <a:tc>
                  <a:txBody>
                    <a:bodyPr anchorCtr="0"/>
                    <a:lstStyle/>
                    <a:p>
                      <a:pPr algn="r"/>
                      <a:r>
                        <a:rPr sz="1600" dirty="1">
                          <a:solidFill>
                            <a:srgbClr val="000000"/>
                          </a:solidFill>
                          <a:latin typeface="Arial"/>
                        </a:rPr>
                        <a:t>22.13</a:t>
                      </a:r>
                    </a:p>
                  </a:txBody>
                  <a:tcPr>
                    <a:solidFill>
                      <a:srgbClr val="D5E3CF"/>
                    </a:solidFill>
                  </a:tcPr>
                </a:tc>
                <a:tc>
                  <a:txBody>
                    <a:bodyPr anchorCtr="0"/>
                    <a:lstStyle/>
                    <a:p>
                      <a:pPr algn="r"/>
                      <a:r>
                        <a:rPr sz="1600" dirty="1">
                          <a:solidFill>
                            <a:srgbClr val="000000"/>
                          </a:solidFill>
                          <a:latin typeface="Arial"/>
                        </a:rPr>
                        <a:t>15.63</a:t>
                      </a:r>
                    </a:p>
                  </a:txBody>
                  <a:tcPr>
                    <a:solidFill>
                      <a:srgbClr val="D5E3CF"/>
                    </a:solidFill>
                  </a:tcPr>
                </a:tc>
              </a:tr>
              <a:tr h="317500">
                <a:tc>
                  <a:txBody>
                    <a:bodyPr anchorCtr="0"/>
                    <a:lstStyle/>
                    <a:p>
                      <a:pPr algn="r"/>
                      <a:r>
                        <a:rPr sz="1600" dirty="1">
                          <a:solidFill>
                            <a:srgbClr val="000000"/>
                          </a:solidFill>
                          <a:latin typeface="Arial"/>
                        </a:rPr>
                        <a:t>5</a:t>
                      </a:r>
                    </a:p>
                  </a:txBody>
                  <a:tcPr>
                    <a:solidFill>
                      <a:srgbClr val="D5E3CF"/>
                    </a:solidFill>
                  </a:tcPr>
                </a:tc>
                <a:tc>
                  <a:txBody>
                    <a:bodyPr anchorCtr="0"/>
                    <a:lstStyle/>
                    <a:p>
                      <a:pPr algn="l"/>
                      <a:r>
                        <a:rPr sz="1600" dirty="1">
                          <a:solidFill>
                            <a:srgbClr val="000000"/>
                          </a:solidFill>
                          <a:latin typeface="Arial"/>
                        </a:rPr>
                        <a:t>Canara Robeco ELSS Tax Saver Fund Reg (G)</a:t>
                      </a:r>
                    </a:p>
                  </a:txBody>
                  <a:tcPr>
                    <a:solidFill>
                      <a:srgbClr val="D5E3CF"/>
                    </a:solidFill>
                  </a:tcPr>
                </a:tc>
                <a:tc>
                  <a:txBody>
                    <a:bodyPr anchorCtr="0"/>
                    <a:lstStyle/>
                    <a:p>
                      <a:pPr algn="r"/>
                      <a:r>
                        <a:rPr sz="1600" dirty="1">
                          <a:solidFill>
                            <a:srgbClr val="000000"/>
                          </a:solidFill>
                          <a:latin typeface="Arial"/>
                        </a:rPr>
                        <a:t>1,20,000</a:t>
                      </a:r>
                    </a:p>
                  </a:txBody>
                  <a:tcPr>
                    <a:solidFill>
                      <a:srgbClr val="D5E3CF"/>
                    </a:solidFill>
                  </a:tcPr>
                </a:tc>
                <a:tc>
                  <a:txBody>
                    <a:bodyPr anchorCtr="0"/>
                    <a:lstStyle/>
                    <a:p>
                      <a:pPr algn="r"/>
                      <a:r>
                        <a:rPr sz="1600" dirty="1">
                          <a:solidFill>
                            <a:srgbClr val="000000"/>
                          </a:solidFill>
                          <a:latin typeface="Arial"/>
                        </a:rPr>
                        <a:t>1,99,515</a:t>
                      </a:r>
                    </a:p>
                  </a:txBody>
                  <a:tcPr>
                    <a:solidFill>
                      <a:srgbClr val="D5E3CF"/>
                    </a:solidFill>
                  </a:tcPr>
                </a:tc>
                <a:tc>
                  <a:txBody>
                    <a:bodyPr anchorCtr="0"/>
                    <a:lstStyle/>
                    <a:p>
                      <a:pPr algn="r"/>
                      <a:r>
                        <a:rPr sz="1600" dirty="1">
                          <a:solidFill>
                            <a:srgbClr val="000000"/>
                          </a:solidFill>
                          <a:latin typeface="Arial"/>
                        </a:rPr>
                        <a:t>14.44</a:t>
                      </a:r>
                    </a:p>
                  </a:txBody>
                  <a:tcPr>
                    <a:solidFill>
                      <a:srgbClr val="D5E3CF"/>
                    </a:solidFill>
                  </a:tcPr>
                </a:tc>
                <a:tc>
                  <a:txBody>
                    <a:bodyPr anchorCtr="0"/>
                    <a:lstStyle/>
                    <a:p>
                      <a:pPr algn="r"/>
                      <a:r>
                        <a:rPr sz="1600" dirty="1">
                          <a:solidFill>
                            <a:srgbClr val="000000"/>
                          </a:solidFill>
                          <a:latin typeface="Arial"/>
                        </a:rPr>
                        <a:t>29.19</a:t>
                      </a:r>
                    </a:p>
                  </a:txBody>
                  <a:tcPr>
                    <a:solidFill>
                      <a:srgbClr val="D5E3CF"/>
                    </a:solidFill>
                  </a:tcPr>
                </a:tc>
              </a:tr>
              <a:tr h="317500">
                <a:tc>
                  <a:txBody>
                    <a:bodyPr anchorCtr="0"/>
                    <a:lstStyle/>
                    <a:p>
                      <a:pPr algn="r"/>
                      <a:r>
                        <a:rPr sz="1600" dirty="1">
                          <a:solidFill>
                            <a:srgbClr val="000000"/>
                          </a:solidFill>
                        </a:rPr>
                        <a:t>6</a:t>
                      </a:r>
                    </a:p>
                  </a:txBody>
                  <a:tcPr>
                    <a:solidFill>
                      <a:srgbClr val="D5E3CF"/>
                    </a:solidFill>
                  </a:tcPr>
                </a:tc>
                <a:tc>
                  <a:txBody>
                    <a:bodyPr anchorCtr="0"/>
                    <a:lstStyle/>
                    <a:p>
                      <a:pPr algn="l"/>
                      <a:r>
                        <a:rPr sz="1600" dirty="1">
                          <a:solidFill>
                            <a:srgbClr val="000000"/>
                          </a:solidFill>
                        </a:rPr>
                        <a:t>Nippon India Multi Cap Fund (G)</a:t>
                      </a:r>
                    </a:p>
                  </a:txBody>
                  <a:tcPr>
                    <a:solidFill>
                      <a:srgbClr val="D5E3CF"/>
                    </a:solidFill>
                  </a:tcPr>
                </a:tc>
                <a:tc>
                  <a:txBody>
                    <a:bodyPr anchorCtr="0"/>
                    <a:lstStyle/>
                    <a:p>
                      <a:pPr algn="r"/>
                      <a:r>
                        <a:rPr sz="1600" dirty="1">
                          <a:solidFill>
                            <a:srgbClr val="000000"/>
                          </a:solidFill>
                        </a:rPr>
                        <a:t>50,000</a:t>
                      </a:r>
                    </a:p>
                  </a:txBody>
                  <a:tcPr>
                    <a:solidFill>
                      <a:srgbClr val="D5E3CF"/>
                    </a:solidFill>
                  </a:tcPr>
                </a:tc>
                <a:tc>
                  <a:txBody>
                    <a:bodyPr anchorCtr="0"/>
                    <a:lstStyle/>
                    <a:p>
                      <a:pPr algn="r"/>
                      <a:r>
                        <a:rPr sz="1600" dirty="1">
                          <a:solidFill>
                            <a:srgbClr val="000000"/>
                          </a:solidFill>
                        </a:rPr>
                        <a:t>45,048</a:t>
                      </a:r>
                    </a:p>
                  </a:txBody>
                  <a:tcPr>
                    <a:solidFill>
                      <a:srgbClr val="D5E3CF"/>
                    </a:solidFill>
                  </a:tcPr>
                </a:tc>
                <a:tc>
                  <a:txBody>
                    <a:bodyPr anchorCtr="0"/>
                    <a:lstStyle/>
                    <a:p>
                      <a:pPr algn="r"/>
                      <a:r>
                        <a:rPr sz="1600" dirty="1">
                          <a:solidFill>
                            <a:srgbClr val="000000"/>
                          </a:solidFill>
                        </a:rPr>
                        <a:t>-21.14</a:t>
                      </a:r>
                    </a:p>
                  </a:txBody>
                  <a:tcPr>
                    <a:solidFill>
                      <a:srgbClr val="D5E3CF"/>
                    </a:solidFill>
                  </a:tcPr>
                </a:tc>
                <a:tc>
                  <a:txBody>
                    <a:bodyPr anchorCtr="0"/>
                    <a:lstStyle/>
                    <a:p>
                      <a:pPr algn="r"/>
                      <a:r>
                        <a:rPr sz="1600" dirty="1">
                          <a:solidFill>
                            <a:srgbClr val="000000"/>
                          </a:solidFill>
                        </a:rPr>
                        <a:t>12.16</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4,05,240.13</a:t>
                      </a:r>
                    </a:p>
                  </a:txBody>
                  <a:tcPr>
                    <a:solidFill>
                      <a:srgbClr val="70AD47"/>
                    </a:solidFill>
                  </a:tcPr>
                </a:tc>
                <a:tc>
                  <a:txBody>
                    <a:bodyPr anchorCtr="0"/>
                    <a:lstStyle/>
                    <a:p>
                      <a:pPr algn="r"/>
                      <a:r>
                        <a:rPr sz="1600" dirty="1">
                          <a:solidFill>
                            <a:srgbClr val="FFFFFF"/>
                          </a:solidFill>
                        </a:rPr>
                        <a:t>6,53,335.43</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98.57</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rPr>
                        <a:t>1</a:t>
                      </a:r>
                    </a:p>
                  </a:txBody>
                  <a:tcPr>
                    <a:solidFill>
                      <a:srgbClr val="FFE8CB"/>
                    </a:solidFill>
                  </a:tcPr>
                </a:tc>
                <a:tc>
                  <a:txBody>
                    <a:bodyPr anchorCtr="0"/>
                    <a:lstStyle/>
                    <a:p>
                      <a:pPr algn="l"/>
                      <a:r>
                        <a:rPr sz="1600" dirty="1">
                          <a:solidFill>
                            <a:srgbClr val="000000"/>
                          </a:solidFill>
                        </a:rPr>
                        <a:t>SBI Equity Hybrid Fund Reg (G)</a:t>
                      </a:r>
                    </a:p>
                  </a:txBody>
                  <a:tcPr>
                    <a:solidFill>
                      <a:srgbClr val="FFE8CB"/>
                    </a:solidFill>
                  </a:tcPr>
                </a:tc>
                <a:tc>
                  <a:txBody>
                    <a:bodyPr anchorCtr="0"/>
                    <a:lstStyle/>
                    <a:p>
                      <a:pPr algn="r"/>
                      <a:r>
                        <a:rPr sz="1600" dirty="1">
                          <a:solidFill>
                            <a:srgbClr val="000000"/>
                          </a:solidFill>
                        </a:rPr>
                        <a:t>5,922</a:t>
                      </a:r>
                    </a:p>
                  </a:txBody>
                  <a:tcPr>
                    <a:solidFill>
                      <a:srgbClr val="FFE8CB"/>
                    </a:solidFill>
                  </a:tcPr>
                </a:tc>
                <a:tc>
                  <a:txBody>
                    <a:bodyPr anchorCtr="0"/>
                    <a:lstStyle/>
                    <a:p>
                      <a:pPr algn="r"/>
                      <a:r>
                        <a:rPr sz="1600" dirty="1">
                          <a:solidFill>
                            <a:srgbClr val="000000"/>
                          </a:solidFill>
                        </a:rPr>
                        <a:t>5,731</a:t>
                      </a:r>
                    </a:p>
                  </a:txBody>
                  <a:tcPr>
                    <a:solidFill>
                      <a:srgbClr val="FFE8CB"/>
                    </a:solidFill>
                  </a:tcPr>
                </a:tc>
                <a:tc>
                  <a:txBody>
                    <a:bodyPr anchorCtr="0"/>
                    <a:lstStyle/>
                    <a:p>
                      <a:pPr algn="r"/>
                      <a:r>
                        <a:rPr sz="1600" dirty="1">
                          <a:solidFill>
                            <a:srgbClr val="000000"/>
                          </a:solidFill>
                        </a:rPr>
                        <a:t>-13.72</a:t>
                      </a:r>
                    </a:p>
                  </a:txBody>
                  <a:tcPr>
                    <a:solidFill>
                      <a:srgbClr val="FFE8CB"/>
                    </a:solidFill>
                  </a:tcPr>
                </a:tc>
                <a:tc>
                  <a:txBody>
                    <a:bodyPr anchorCtr="0"/>
                    <a:lstStyle/>
                    <a:p>
                      <a:pPr algn="r"/>
                      <a:r>
                        <a:rPr sz="1600" dirty="1">
                          <a:solidFill>
                            <a:srgbClr val="000000"/>
                          </a:solidFill>
                        </a:rPr>
                        <a:t>1.44</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5,922.36</a:t>
                      </a:r>
                    </a:p>
                  </a:txBody>
                  <a:tcPr>
                    <a:solidFill>
                      <a:srgbClr val="FFC000"/>
                    </a:solidFill>
                  </a:tcPr>
                </a:tc>
                <a:tc>
                  <a:txBody>
                    <a:bodyPr anchorCtr="0"/>
                    <a:lstStyle/>
                    <a:p>
                      <a:pPr algn="r"/>
                      <a:r>
                        <a:rPr sz="1600" dirty="1">
                          <a:solidFill>
                            <a:srgbClr val="FFFFFF"/>
                          </a:solidFill>
                        </a:rPr>
                        <a:t>5,730.87</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1.44</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364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22</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7,03,389</a:t>
                      </a:r>
                    </a:p>
                  </a:txBody>
                  <a:tcPr>
                    <a:solidFill>
                      <a:srgbClr val="0066CC"/>
                    </a:solidFill>
                  </a:tcPr>
                </a:tc>
                <a:tc>
                  <a:txBody>
                    <a:bodyPr anchorCtr="0"/>
                    <a:lstStyle/>
                    <a:p>
                      <a:pPr algn="r"/>
                      <a:r>
                        <a:rPr dirty="1">
                          <a:solidFill>
                            <a:srgbClr val="FFFF00"/>
                          </a:solidFill>
                          <a:latin typeface="Arial Narrow"/>
                        </a:rPr>
                        <a:t>77,421</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7,80,810</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endParaRPr>
                        <a:latin typeface="Arial Narrow"/>
                      </a:endParaRPr>
                    </a:p>
                  </a:txBody>
                  <a:tcPr/>
                </a:tc>
                <a:tc>
                  <a:txBody>
                    <a:bodyPr anchorCtr="0"/>
                    <a:lstStyle/>
                    <a:p>
                      <a:pPr algn="r"/>
                      <a:r>
                        <a:rPr dirty="1">
                          <a:latin typeface="Arial Narrow"/>
                        </a:rPr>
                        <a:t>12,000</a:t>
                      </a:r>
                    </a:p>
                  </a:txBody>
                  <a:tcPr/>
                </a:tc>
                <a:tc>
                  <a:txBody>
                    <a:bodyPr anchorCtr="0"/>
                    <a:lstStyle/>
                    <a:p>
                      <a:pPr algn="r"/>
                      <a:endParaRPr>
                        <a:latin typeface="Arial Narrow"/>
                      </a:endParaRPr>
                    </a:p>
                  </a:txBody>
                  <a:tcPr/>
                </a:tc>
                <a:tc>
                  <a:txBody>
                    <a:bodyPr anchorCtr="0"/>
                    <a:lstStyle/>
                    <a:p>
                      <a:pPr algn="r"/>
                      <a:r>
                        <a:rPr dirty="1">
                          <a:latin typeface="Arial Narrow"/>
                        </a:rPr>
                        <a:t>12,000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2,30,002</a:t>
                      </a:r>
                    </a:p>
                  </a:txBody>
                  <a:tcPr/>
                </a:tc>
                <a:tc>
                  <a:txBody>
                    <a:bodyPr anchorCtr="0"/>
                    <a:lstStyle/>
                    <a:p>
                      <a:pPr algn="r"/>
                      <a:r>
                        <a:rPr dirty="1">
                          <a:latin typeface="Arial Narrow"/>
                        </a:rPr>
                        <a:t>80,001</a:t>
                      </a:r>
                    </a:p>
                  </a:txBody>
                  <a:tcPr/>
                </a:tc>
                <a:tc>
                  <a:txBody>
                    <a:bodyPr anchorCtr="0"/>
                    <a:lstStyle/>
                    <a:p>
                      <a:pPr algn="r"/>
                      <a:endParaRPr>
                        <a:latin typeface="Arial Narrow"/>
                      </a:endParaRPr>
                    </a:p>
                  </a:txBody>
                  <a:tcPr/>
                </a:tc>
                <a:tc>
                  <a:txBody>
                    <a:bodyPr anchorCtr="0"/>
                    <a:lstStyle/>
                    <a:p>
                      <a:pPr algn="r"/>
                      <a:r>
                        <a:rPr dirty="1">
                          <a:latin typeface="Arial Narrow"/>
                        </a:rPr>
                        <a:t>3,10,003</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-2,30,002</a:t>
                      </a:r>
                    </a:p>
                  </a:txBody>
                  <a:tcPr/>
                </a:tc>
                <a:tc>
                  <a:txBody>
                    <a:bodyPr anchorCtr="0"/>
                    <a:lstStyle/>
                    <a:p>
                      <a:pPr algn="r"/>
                      <a:r>
                        <a:rPr dirty="1">
                          <a:latin typeface="Arial Narrow"/>
                        </a:rPr>
                        <a:t>-68,001</a:t>
                      </a:r>
                    </a:p>
                  </a:txBody>
                  <a:tcPr/>
                </a:tc>
                <a:tc>
                  <a:txBody>
                    <a:bodyPr anchorCtr="0"/>
                    <a:lstStyle/>
                    <a:p>
                      <a:pPr algn="r"/>
                      <a:endParaRPr>
                        <a:latin typeface="Arial Narrow"/>
                      </a:endParaRPr>
                    </a:p>
                  </a:txBody>
                  <a:tcPr/>
                </a:tc>
                <a:tc>
                  <a:txBody>
                    <a:bodyPr anchorCtr="0"/>
                    <a:lstStyle/>
                    <a:p>
                      <a:pPr algn="r"/>
                      <a:r>
                        <a:rPr dirty="1">
                          <a:latin typeface="Arial Narrow"/>
                        </a:rPr>
                        <a:t>-2,98,003</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6,72,860</a:t>
                      </a:r>
                    </a:p>
                  </a:txBody>
                  <a:tcPr/>
                </a:tc>
                <a:tc>
                  <a:txBody>
                    <a:bodyPr anchorCtr="0"/>
                    <a:lstStyle/>
                    <a:p>
                      <a:pPr algn="r"/>
                      <a:r>
                        <a:rPr dirty="1">
                          <a:latin typeface="Arial Narrow"/>
                        </a:rPr>
                        <a:t>23,391</a:t>
                      </a:r>
                    </a:p>
                  </a:txBody>
                  <a:tcPr/>
                </a:tc>
                <a:tc>
                  <a:txBody>
                    <a:bodyPr anchorCtr="0"/>
                    <a:lstStyle/>
                    <a:p>
                      <a:pPr algn="r"/>
                      <a:endParaRPr>
                        <a:latin typeface="Arial Narrow"/>
                      </a:endParaRPr>
                    </a:p>
                  </a:txBody>
                  <a:tcPr/>
                </a:tc>
                <a:tc>
                  <a:txBody>
                    <a:bodyPr anchorCtr="0"/>
                    <a:lstStyle/>
                    <a:p>
                      <a:pPr algn="r"/>
                      <a:r>
                        <a:rPr dirty="1">
                          <a:latin typeface="Arial Narrow"/>
                        </a:rPr>
                        <a:t>6,96,251</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1,99,473</a:t>
                      </a:r>
                    </a:p>
                  </a:txBody>
                  <a:tcPr>
                    <a:solidFill>
                      <a:srgbClr val="0066CC"/>
                    </a:solidFill>
                  </a:tcPr>
                </a:tc>
                <a:tc>
                  <a:txBody>
                    <a:bodyPr anchorCtr="0"/>
                    <a:lstStyle/>
                    <a:p>
                      <a:pPr algn="r"/>
                      <a:r>
                        <a:rPr dirty="1">
                          <a:solidFill>
                            <a:srgbClr val="FFFF00"/>
                          </a:solidFill>
                          <a:latin typeface="Arial Narrow"/>
                        </a:rPr>
                        <a:t>13,971</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2,13,444</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34.61</a:t>
                      </a:r>
                    </a:p>
                  </a:txBody>
                  <a:tcPr>
                    <a:solidFill>
                      <a:srgbClr val="008000"/>
                    </a:solidFill>
                  </a:tcPr>
                </a:tc>
                <a:tc>
                  <a:txBody>
                    <a:bodyPr anchorCtr="0"/>
                    <a:lstStyle/>
                    <a:p>
                      <a:pPr algn="r"/>
                      <a:r>
                        <a:rPr dirty="1">
                          <a:solidFill>
                            <a:srgbClr val="FFFFFF"/>
                          </a:solidFill>
                          <a:latin typeface="Arial Narrow"/>
                        </a:rPr>
                        <a:t>31.97</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34.41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6,72,860</a:t>
                      </a:r>
                    </a:p>
                  </a:txBody>
                  <a:tcPr>
                    <a:solidFill>
                      <a:srgbClr val="0066CC"/>
                    </a:solidFill>
                  </a:tcPr>
                </a:tc>
                <a:tc>
                  <a:txBody>
                    <a:bodyPr anchorCtr="0"/>
                    <a:lstStyle/>
                    <a:p>
                      <a:pPr algn="r"/>
                      <a:r>
                        <a:rPr dirty="1">
                          <a:solidFill>
                            <a:srgbClr val="FFFF00"/>
                          </a:solidFill>
                          <a:latin typeface="Arial Narrow"/>
                        </a:rPr>
                        <a:t>23,391</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6,96,251</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50,000</a:t>
                      </a:r>
                    </a:p>
                  </a:txBody>
                  <a:tcPr/>
                </a:tc>
                <a:tc>
                  <a:txBody>
                    <a:bodyPr anchorCtr="0"/>
                    <a:lstStyle/>
                    <a:p>
                      <a:pPr algn="r"/>
                      <a:r>
                        <a:rPr dirty="1">
                          <a:latin typeface="Arial Narrow"/>
                        </a:rPr>
                        <a:t>10,000</a:t>
                      </a:r>
                    </a:p>
                  </a:txBody>
                  <a:tcPr/>
                </a:tc>
                <a:tc>
                  <a:txBody>
                    <a:bodyPr anchorCtr="0"/>
                    <a:lstStyle/>
                    <a:p>
                      <a:pPr algn="r"/>
                      <a:endParaRPr>
                        <a:latin typeface="Arial Narrow"/>
                      </a:endParaRPr>
                    </a:p>
                  </a:txBody>
                  <a:tcPr/>
                </a:tc>
                <a:tc>
                  <a:txBody>
                    <a:bodyPr anchorCtr="0"/>
                    <a:lstStyle/>
                    <a:p>
                      <a:pPr algn="r"/>
                      <a:r>
                        <a:rPr dirty="1">
                          <a:latin typeface="Arial Narrow"/>
                        </a:rPr>
                        <a:t>60,000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1,13,392</a:t>
                      </a:r>
                    </a:p>
                  </a:txBody>
                  <a:tcPr/>
                </a:tc>
                <a:tc>
                  <a:txBody>
                    <a:bodyPr anchorCtr="0"/>
                    <a:lstStyle/>
                    <a:p>
                      <a:pPr algn="r"/>
                      <a:r>
                        <a:rPr dirty="1">
                          <a:latin typeface="Arial Narrow"/>
                        </a:rPr>
                        <a:t>25,500</a:t>
                      </a:r>
                    </a:p>
                  </a:txBody>
                  <a:tcPr/>
                </a:tc>
                <a:tc>
                  <a:txBody>
                    <a:bodyPr anchorCtr="0"/>
                    <a:lstStyle/>
                    <a:p>
                      <a:pPr algn="r"/>
                      <a:endParaRPr>
                        <a:latin typeface="Arial Narrow"/>
                      </a:endParaRPr>
                    </a:p>
                  </a:txBody>
                  <a:tcPr/>
                </a:tc>
                <a:tc>
                  <a:txBody>
                    <a:bodyPr anchorCtr="0"/>
                    <a:lstStyle/>
                    <a:p>
                      <a:pPr algn="r"/>
                      <a:r>
                        <a:rPr dirty="1">
                          <a:latin typeface="Arial Narrow"/>
                        </a:rPr>
                        <a:t>1,38,893</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-63,392</a:t>
                      </a:r>
                    </a:p>
                  </a:txBody>
                  <a:tcPr/>
                </a:tc>
                <a:tc>
                  <a:txBody>
                    <a:bodyPr anchorCtr="0"/>
                    <a:lstStyle/>
                    <a:p>
                      <a:pPr algn="r"/>
                      <a:r>
                        <a:rPr dirty="1">
                          <a:latin typeface="Arial Narrow"/>
                        </a:rPr>
                        <a:t>-15,501</a:t>
                      </a:r>
                    </a:p>
                  </a:txBody>
                  <a:tcPr/>
                </a:tc>
                <a:tc>
                  <a:txBody>
                    <a:bodyPr anchorCtr="0"/>
                    <a:lstStyle/>
                    <a:p>
                      <a:pPr algn="r"/>
                      <a:endParaRPr>
                        <a:latin typeface="Arial Narrow"/>
                      </a:endParaRPr>
                    </a:p>
                  </a:txBody>
                  <a:tcPr/>
                </a:tc>
                <a:tc>
                  <a:txBody>
                    <a:bodyPr anchorCtr="0"/>
                    <a:lstStyle/>
                    <a:p>
                      <a:pPr algn="r"/>
                      <a:r>
                        <a:rPr dirty="1">
                          <a:latin typeface="Arial Narrow"/>
                        </a:rPr>
                        <a:t>-78,893</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6,48,443</a:t>
                      </a:r>
                    </a:p>
                  </a:txBody>
                  <a:tcPr/>
                </a:tc>
                <a:tc>
                  <a:txBody>
                    <a:bodyPr anchorCtr="0"/>
                    <a:lstStyle/>
                    <a:p>
                      <a:pPr algn="r"/>
                      <a:r>
                        <a:rPr dirty="1">
                          <a:latin typeface="Arial Narrow"/>
                        </a:rPr>
                        <a:t>10,624</a:t>
                      </a:r>
                    </a:p>
                  </a:txBody>
                  <a:tcPr/>
                </a:tc>
                <a:tc>
                  <a:txBody>
                    <a:bodyPr anchorCtr="0"/>
                    <a:lstStyle/>
                    <a:p>
                      <a:pPr algn="r"/>
                      <a:endParaRPr>
                        <a:latin typeface="Arial Narrow"/>
                      </a:endParaRPr>
                    </a:p>
                  </a:txBody>
                  <a:tcPr/>
                </a:tc>
                <a:tc>
                  <a:txBody>
                    <a:bodyPr anchorCtr="0"/>
                    <a:lstStyle/>
                    <a:p>
                      <a:pPr algn="r"/>
                      <a:r>
                        <a:rPr dirty="1">
                          <a:latin typeface="Arial Narrow"/>
                        </a:rPr>
                        <a:t>6,59,067</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38,975</a:t>
                      </a:r>
                    </a:p>
                  </a:txBody>
                  <a:tcPr>
                    <a:solidFill>
                      <a:srgbClr val="0066CC"/>
                    </a:solidFill>
                  </a:tcPr>
                </a:tc>
                <a:tc>
                  <a:txBody>
                    <a:bodyPr anchorCtr="0"/>
                    <a:lstStyle/>
                    <a:p>
                      <a:pPr algn="r"/>
                      <a:r>
                        <a:rPr dirty="1">
                          <a:solidFill>
                            <a:srgbClr val="FFFF00"/>
                          </a:solidFill>
                          <a:latin typeface="Arial Narrow"/>
                        </a:rPr>
                        <a:t>2,734</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41,709</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7.56</a:t>
                      </a:r>
                    </a:p>
                  </a:txBody>
                  <a:tcPr>
                    <a:solidFill>
                      <a:srgbClr val="008000"/>
                    </a:solidFill>
                  </a:tcPr>
                </a:tc>
                <a:tc>
                  <a:txBody>
                    <a:bodyPr anchorCtr="0"/>
                    <a:lstStyle/>
                    <a:p>
                      <a:pPr algn="r"/>
                      <a:r>
                        <a:rPr dirty="1">
                          <a:solidFill>
                            <a:srgbClr val="FFFFFF"/>
                          </a:solidFill>
                          <a:latin typeface="Arial Narrow"/>
                        </a:rPr>
                        <a:t>20.01</a:t>
                      </a:r>
                    </a:p>
                  </a:txBody>
                  <a:tcPr>
                    <a:solidFill>
                      <a:srgbClr val="008000"/>
                    </a:solidFill>
                  </a:tcPr>
                </a:tc>
                <a:tc>
                  <a:txBody>
                    <a:bodyPr anchorCtr="0"/>
                    <a:lstStyle/>
                    <a:p>
                      <a:pPr algn="r"/>
                      <a:r>
                        <a:rPr dirty="1">
                          <a:solidFill>
                            <a:srgbClr val="FFFFFF"/>
                          </a:solidFill>
                          <a:latin typeface="Arial Narrow"/>
                        </a:rPr>
                        <a:t>0.00</a:t>
                      </a:r>
                    </a:p>
                  </a:txBody>
                  <a:tcPr>
                    <a:solidFill>
                      <a:srgbClr val="008000"/>
                    </a:solidFill>
                  </a:tcPr>
                </a:tc>
                <a:tc>
                  <a:txBody>
                    <a:bodyPr anchorCtr="0"/>
                    <a:lstStyle/>
                    <a:p>
                      <a:pPr algn="r"/>
                      <a:r>
                        <a:rPr sz="3000" dirty="1">
                          <a:solidFill>
                            <a:srgbClr val="FFFFFF"/>
                          </a:solidFill>
                          <a:latin typeface="Arial Narrow"/>
                        </a:rPr>
                        <a:t>7.88</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7,85,000</a:t>
                      </a:r>
                    </a:p>
                  </a:txBody>
                  <a:tcPr/>
                </a:tc>
                <a:tc>
                  <a:txBody>
                    <a:bodyPr anchorCtr="0"/>
                    <a:lstStyle/>
                    <a:p>
                      <a:pPr algn="r"/>
                      <a:r>
                        <a:rPr dirty="1">
                          <a:latin typeface="Arial Narrow"/>
                        </a:rPr>
                        <a:t>2,42,000</a:t>
                      </a:r>
                    </a:p>
                  </a:txBody>
                  <a:tcPr/>
                </a:tc>
                <a:tc>
                  <a:txBody>
                    <a:bodyPr anchorCtr="0"/>
                    <a:lstStyle/>
                    <a:p>
                      <a:pPr algn="r"/>
                      <a:r>
                        <a:rPr dirty="1">
                          <a:latin typeface="Arial Narrow"/>
                        </a:rPr>
                        <a:t>4,52,001</a:t>
                      </a:r>
                    </a:p>
                  </a:txBody>
                  <a:tcPr/>
                </a:tc>
                <a:tc>
                  <a:txBody>
                    <a:bodyPr anchorCtr="0"/>
                    <a:lstStyle/>
                    <a:p>
                      <a:pPr algn="r"/>
                      <a:r>
                        <a:rPr dirty="1">
                          <a:latin typeface="Arial Narrow"/>
                        </a:rPr>
                        <a:t>14,79,000</a:t>
                      </a:r>
                    </a:p>
                  </a:txBody>
                  <a:tcPr/>
                </a:tc>
              </a:tr>
              <a:tr h="190500">
                <a:tc>
                  <a:txBody>
                    <a:bodyPr anchorCtr="0"/>
                    <a:lstStyle/>
                    <a:p>
                      <a:pPr algn="l"/>
                      <a:r>
                        <a:rPr dirty="1">
                          <a:latin typeface="Arial Narrow"/>
                        </a:rPr>
                        <a:t>Switch</a:t>
                      </a:r>
                    </a:p>
                  </a:txBody>
                  <a:tcPr/>
                </a:tc>
                <a:tc>
                  <a:txBody>
                    <a:bodyPr anchorCtr="0"/>
                    <a:lstStyle/>
                    <a:p>
                      <a:pPr algn="r"/>
                      <a:r>
                        <a:rPr dirty="1">
                          <a:latin typeface="Arial Narrow"/>
                        </a:rPr>
                        <a:t>1,25,204</a:t>
                      </a:r>
                    </a:p>
                  </a:txBody>
                  <a:tcPr/>
                </a:tc>
                <a:tc>
                  <a:txBody>
                    <a:bodyPr anchorCtr="0"/>
                    <a:lstStyle/>
                    <a:p>
                      <a:pPr algn="r"/>
                      <a:endParaRPr>
                        <a:latin typeface="Arial Narrow"/>
                      </a:endParaRPr>
                    </a:p>
                  </a:txBody>
                  <a:tcPr/>
                </a:tc>
                <a:tc>
                  <a:txBody>
                    <a:bodyPr anchorCtr="0"/>
                    <a:lstStyle/>
                    <a:p>
                      <a:pPr algn="r"/>
                      <a:r>
                        <a:rPr dirty="1">
                          <a:latin typeface="Arial Narrow"/>
                        </a:rPr>
                        <a:t>1,22,662</a:t>
                      </a:r>
                    </a:p>
                  </a:txBody>
                  <a:tcPr/>
                </a:tc>
                <a:tc>
                  <a:txBody>
                    <a:bodyPr anchorCtr="0"/>
                    <a:lstStyle/>
                    <a:p>
                      <a:pPr algn="r"/>
                      <a:r>
                        <a:rPr dirty="1">
                          <a:latin typeface="Arial Narrow"/>
                        </a:rPr>
                        <a:t>2,47,866</a:t>
                      </a:r>
                    </a:p>
                  </a:txBody>
                  <a:tcPr/>
                </a:tc>
              </a:tr>
              <a:tr h="190500">
                <a:tc>
                  <a:txBody>
                    <a:bodyPr anchorCtr="0"/>
                    <a:lstStyle/>
                    <a:p>
                      <a:pPr algn="l"/>
                      <a:r>
                        <a:rPr dirty="1">
                          <a:latin typeface="Arial Narrow"/>
                        </a:rPr>
                        <a:t>SwitchOut</a:t>
                      </a:r>
                    </a:p>
                  </a:txBody>
                  <a:tcPr/>
                </a:tc>
                <a:tc>
                  <a:txBody>
                    <a:bodyPr anchorCtr="0"/>
                    <a:lstStyle/>
                    <a:p>
                      <a:pPr algn="r"/>
                      <a:r>
                        <a:rPr dirty="1">
                          <a:latin typeface="Arial Narrow"/>
                        </a:rPr>
                        <a:t>1,04,664</a:t>
                      </a:r>
                    </a:p>
                  </a:txBody>
                  <a:tcPr/>
                </a:tc>
                <a:tc>
                  <a:txBody>
                    <a:bodyPr anchorCtr="0"/>
                    <a:lstStyle/>
                    <a:p>
                      <a:pPr algn="r"/>
                      <a:r>
                        <a:rPr dirty="1">
                          <a:latin typeface="Arial Narrow"/>
                        </a:rPr>
                        <a:t>18,000</a:t>
                      </a:r>
                    </a:p>
                  </a:txBody>
                  <a:tcPr/>
                </a:tc>
                <a:tc>
                  <a:txBody>
                    <a:bodyPr anchorCtr="0"/>
                    <a:lstStyle/>
                    <a:p>
                      <a:pPr algn="r"/>
                      <a:r>
                        <a:rPr dirty="1">
                          <a:latin typeface="Arial Narrow"/>
                        </a:rPr>
                        <a:t>1,25,205</a:t>
                      </a:r>
                    </a:p>
                  </a:txBody>
                  <a:tcPr/>
                </a:tc>
                <a:tc>
                  <a:txBody>
                    <a:bodyPr anchorCtr="0"/>
                    <a:lstStyle/>
                    <a:p>
                      <a:pPr algn="r"/>
                      <a:r>
                        <a:rPr dirty="1">
                          <a:latin typeface="Arial Narrow"/>
                        </a:rPr>
                        <a:t>2,47,869</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5,56,086</a:t>
                      </a:r>
                    </a:p>
                  </a:txBody>
                  <a:tcPr/>
                </a:tc>
                <a:tc>
                  <a:txBody>
                    <a:bodyPr anchorCtr="0"/>
                    <a:lstStyle/>
                    <a:p>
                      <a:pPr algn="r"/>
                      <a:r>
                        <a:rPr dirty="1">
                          <a:latin typeface="Arial Narrow"/>
                        </a:rPr>
                        <a:t>2,88,024</a:t>
                      </a:r>
                    </a:p>
                  </a:txBody>
                  <a:tcPr/>
                </a:tc>
                <a:tc>
                  <a:txBody>
                    <a:bodyPr anchorCtr="0"/>
                    <a:lstStyle/>
                    <a:p>
                      <a:pPr algn="r"/>
                      <a:r>
                        <a:rPr dirty="1">
                          <a:latin typeface="Arial Narrow"/>
                        </a:rPr>
                        <a:t>4,60,498</a:t>
                      </a:r>
                    </a:p>
                  </a:txBody>
                  <a:tcPr/>
                </a:tc>
                <a:tc>
                  <a:txBody>
                    <a:bodyPr anchorCtr="0"/>
                    <a:lstStyle/>
                    <a:p>
                      <a:pPr algn="r"/>
                      <a:r>
                        <a:rPr dirty="1">
                          <a:latin typeface="Arial Narrow"/>
                        </a:rPr>
                        <a:t>13,04,608</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2,49,454</a:t>
                      </a:r>
                    </a:p>
                  </a:txBody>
                  <a:tcPr/>
                </a:tc>
                <a:tc>
                  <a:txBody>
                    <a:bodyPr anchorCtr="0"/>
                    <a:lstStyle/>
                    <a:p>
                      <a:pPr algn="r"/>
                      <a:r>
                        <a:rPr dirty="1">
                          <a:latin typeface="Arial Narrow"/>
                        </a:rPr>
                        <a:t>-64,025</a:t>
                      </a:r>
                    </a:p>
                  </a:txBody>
                  <a:tcPr/>
                </a:tc>
                <a:tc>
                  <a:txBody>
                    <a:bodyPr anchorCtr="0"/>
                    <a:lstStyle/>
                    <a:p>
                      <a:pPr algn="r"/>
                      <a:r>
                        <a:rPr dirty="1">
                          <a:latin typeface="Arial Narrow"/>
                        </a:rPr>
                        <a:t>-11,041</a:t>
                      </a:r>
                    </a:p>
                  </a:txBody>
                  <a:tcPr/>
                </a:tc>
                <a:tc>
                  <a:txBody>
                    <a:bodyPr anchorCtr="0"/>
                    <a:lstStyle/>
                    <a:p>
                      <a:pPr algn="r"/>
                      <a:r>
                        <a:rPr dirty="1">
                          <a:latin typeface="Arial Narrow"/>
                        </a:rPr>
                        <a:t>1,74,389</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6,48,443</a:t>
                      </a:r>
                    </a:p>
                  </a:txBody>
                  <a:tcPr/>
                </a:tc>
                <a:tc>
                  <a:txBody>
                    <a:bodyPr anchorCtr="0"/>
                    <a:lstStyle/>
                    <a:p>
                      <a:pPr algn="r"/>
                      <a:r>
                        <a:rPr dirty="1">
                          <a:latin typeface="Arial Narrow"/>
                        </a:rPr>
                        <a:t>10,624</a:t>
                      </a:r>
                    </a:p>
                  </a:txBody>
                  <a:tcPr/>
                </a:tc>
                <a:tc>
                  <a:txBody>
                    <a:bodyPr anchorCtr="0"/>
                    <a:lstStyle/>
                    <a:p>
                      <a:pPr algn="r"/>
                      <a:endParaRPr>
                        <a:latin typeface="Arial Narrow"/>
                      </a:endParaRPr>
                    </a:p>
                  </a:txBody>
                  <a:tcPr/>
                </a:tc>
                <a:tc>
                  <a:txBody>
                    <a:bodyPr anchorCtr="0"/>
                    <a:lstStyle/>
                    <a:p>
                      <a:pPr algn="r"/>
                      <a:r>
                        <a:rPr dirty="1">
                          <a:latin typeface="Arial Narrow"/>
                        </a:rPr>
                        <a:t>6,59,067</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3,98,989</a:t>
                      </a:r>
                    </a:p>
                  </a:txBody>
                  <a:tcPr>
                    <a:solidFill>
                      <a:srgbClr val="0066CC"/>
                    </a:solidFill>
                  </a:tcPr>
                </a:tc>
                <a:tc>
                  <a:txBody>
                    <a:bodyPr anchorCtr="0"/>
                    <a:lstStyle/>
                    <a:p>
                      <a:pPr algn="r"/>
                      <a:r>
                        <a:rPr dirty="1">
                          <a:solidFill>
                            <a:srgbClr val="FFFF00"/>
                          </a:solidFill>
                          <a:latin typeface="Arial Narrow"/>
                        </a:rPr>
                        <a:t>74,649</a:t>
                      </a:r>
                    </a:p>
                  </a:txBody>
                  <a:tcPr>
                    <a:solidFill>
                      <a:srgbClr val="0066CC"/>
                    </a:solidFill>
                  </a:tcPr>
                </a:tc>
                <a:tc>
                  <a:txBody>
                    <a:bodyPr anchorCtr="0"/>
                    <a:lstStyle/>
                    <a:p>
                      <a:pPr algn="r"/>
                      <a:r>
                        <a:rPr dirty="1">
                          <a:solidFill>
                            <a:srgbClr val="FFFF00"/>
                          </a:solidFill>
                          <a:latin typeface="Arial Narrow"/>
                        </a:rPr>
                        <a:t>11,041</a:t>
                      </a:r>
                    </a:p>
                  </a:txBody>
                  <a:tcPr>
                    <a:solidFill>
                      <a:srgbClr val="0066CC"/>
                    </a:solidFill>
                  </a:tcPr>
                </a:tc>
                <a:tc>
                  <a:txBody>
                    <a:bodyPr anchorCtr="0"/>
                    <a:lstStyle/>
                    <a:p>
                      <a:pPr algn="r"/>
                      <a:r>
                        <a:rPr dirty="1">
                          <a:solidFill>
                            <a:srgbClr val="FFFF00"/>
                          </a:solidFill>
                          <a:latin typeface="Arial Narrow"/>
                        </a:rPr>
                        <a:t>4,84,678</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14.30</a:t>
                      </a:r>
                    </a:p>
                  </a:txBody>
                  <a:tcPr>
                    <a:solidFill>
                      <a:srgbClr val="008000"/>
                    </a:solidFill>
                  </a:tcPr>
                </a:tc>
                <a:tc>
                  <a:txBody>
                    <a:bodyPr anchorCtr="0"/>
                    <a:lstStyle/>
                    <a:p>
                      <a:pPr algn="r"/>
                      <a:r>
                        <a:rPr dirty="1">
                          <a:solidFill>
                            <a:srgbClr val="FFFFFF"/>
                          </a:solidFill>
                          <a:latin typeface="Arial Narrow"/>
                        </a:rPr>
                        <a:t>13.08</a:t>
                      </a:r>
                    </a:p>
                  </a:txBody>
                  <a:tcPr>
                    <a:solidFill>
                      <a:srgbClr val="008000"/>
                    </a:solidFill>
                  </a:tcPr>
                </a:tc>
                <a:tc>
                  <a:txBody>
                    <a:bodyPr anchorCtr="0"/>
                    <a:lstStyle/>
                    <a:p>
                      <a:pPr algn="r"/>
                      <a:r>
                        <a:rPr dirty="1">
                          <a:solidFill>
                            <a:srgbClr val="FFFFFF"/>
                          </a:solidFill>
                          <a:latin typeface="Arial Narrow"/>
                        </a:rPr>
                        <a:t>4.63</a:t>
                      </a:r>
                    </a:p>
                  </a:txBody>
                  <a:tcPr>
                    <a:solidFill>
                      <a:srgbClr val="008000"/>
                    </a:solidFill>
                  </a:tcPr>
                </a:tc>
                <a:tc>
                  <a:txBody>
                    <a:bodyPr anchorCtr="0"/>
                    <a:lstStyle/>
                    <a:p>
                      <a:pPr algn="r"/>
                      <a:r>
                        <a:rPr sz="3000" dirty="1">
                          <a:solidFill>
                            <a:srgbClr val="FFFFFF"/>
                          </a:solidFill>
                          <a:latin typeface="Arial Narrow"/>
                        </a:rPr>
                        <a:t>13.30</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27-01-2025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(₹)4,11,162</a:t>
                      </a:r>
                    </a:p>
                  </a:txBody>
                  <a:tcPr anchor="ctr">
                    <a:solidFill>
                      <a:srgbClr val="D5E3CF"/>
                    </a:solidFill>
                  </a:tcPr>
                </a:tc>
                <a:tc>
                  <a:txBody>
                    <a:bodyPr anchorCtr="0"/>
                    <a:lstStyle/>
                    <a:p>
                      <a:pPr algn="ctr"/>
                      <a:r>
                        <a:rPr dirty="1">
                          <a:solidFill>
                            <a:srgbClr val="000000"/>
                          </a:solidFill>
                          <a:latin typeface="Arial Rounded MT Bold"/>
                        </a:rPr>
                        <a:t>(₹)6,59,066</a:t>
                      </a:r>
                    </a:p>
                  </a:txBody>
                  <a:tcPr anchor="ctr">
                    <a:solidFill>
                      <a:srgbClr val="D5E3CF"/>
                    </a:solidFill>
                  </a:tcPr>
                </a:tc>
                <a:tc>
                  <a:txBody>
                    <a:bodyPr anchorCtr="0"/>
                    <a:lstStyle/>
                    <a:p>
                      <a:pPr algn="ctr"/>
                      <a:r>
                        <a:rPr dirty="1">
                          <a:solidFill>
                            <a:srgbClr val="000000"/>
                          </a:solidFill>
                          <a:latin typeface="Arial Rounded MT Bold"/>
                        </a:rPr>
                        <a:t>(₹)2,47,904</a:t>
                      </a:r>
                    </a:p>
                  </a:txBody>
                  <a:tcPr anchor="ctr">
                    <a:solidFill>
                      <a:srgbClr val="D5E3CF"/>
                    </a:solidFill>
                  </a:tcPr>
                </a:tc>
                <a:tc>
                  <a:txBody>
                    <a:bodyPr anchorCtr="0"/>
                    <a:lstStyle/>
                    <a:p>
                      <a:pPr algn="ctr"/>
                      <a:r>
                        <a:rPr dirty="1">
                          <a:solidFill>
                            <a:srgbClr val="000000"/>
                          </a:solidFill>
                          <a:latin typeface="Arial Rounded MT Bold"/>
                        </a:rPr>
                        <a:t>16.26%</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2025-01-28T04:26:35.7613941Z</dcterms:created>
  <dcterms:modified xsi:type="dcterms:W3CDTF">2025-01-28T04:26:35.7613941Z</dcterms:modified>
</cp:coreProperties>
</file>