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 r:id="rId27" id="277"/>
    <p:sldId r:id="rId28" id="278"/>
    <p:sldId r:id="rId29" id="279"/>
  </p:sldIdLst>
  <p:sldSz cx="12700000" cy="8890000"/>
  <p:notesSz cx="6858000" cy="9144000"/>
  <p:custDataLst>
    <p:tags r:id="rId30"/>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slide" Target="slides/slide22.xml" /><Relationship Id="rId28" Type="http://schemas.openxmlformats.org/officeDocument/2006/relationships/slide" Target="slides/slide23.xml" /><Relationship Id="rId29" Type="http://schemas.openxmlformats.org/officeDocument/2006/relationships/slide" Target="slides/slide24.xml" /><Relationship Id="rId3" Type="http://schemas.openxmlformats.org/officeDocument/2006/relationships/presProps" Target="presProps.xml" /><Relationship Id="rId30" Type="http://schemas.openxmlformats.org/officeDocument/2006/relationships/tags" Target="tags/tag1.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ad366857-f0fa-4e69-a49c-f8fe98ca6c98.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88a6526e-42f3-4aa5-bd98-7532813651f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162d5794-dbe9-4754-9257-4408af4e73c7.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7631ae4f-fad8-4f27-9a3a-6347c90a7716.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c3468bae-19bf-404c-a5ce-80efa41e18ee.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94253ef8-c922-40fc-96bf-268c886c50ef.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15,45,70,836 ]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15-Mar-2016</c:v>
                </c:pt>
                <c:pt idx="1">
                  <c:v>19-May-2016</c:v>
                </c:pt>
                <c:pt idx="2">
                  <c:v>23-Jul-2016</c:v>
                </c:pt>
                <c:pt idx="3">
                  <c:v>25-Sep-2016</c:v>
                </c:pt>
                <c:pt idx="4">
                  <c:v>29-Nov-2016</c:v>
                </c:pt>
                <c:pt idx="5">
                  <c:v>02-Feb-2017</c:v>
                </c:pt>
                <c:pt idx="6">
                  <c:v>08-Apr-2017</c:v>
                </c:pt>
                <c:pt idx="7">
                  <c:v>12-Jun-2017</c:v>
                </c:pt>
                <c:pt idx="8">
                  <c:v>15-Aug-2017</c:v>
                </c:pt>
                <c:pt idx="9">
                  <c:v>19-Oct-2017</c:v>
                </c:pt>
                <c:pt idx="10">
                  <c:v>23-Dec-2017</c:v>
                </c:pt>
                <c:pt idx="11">
                  <c:v>26-Feb-2018</c:v>
                </c:pt>
                <c:pt idx="12">
                  <c:v>02-May-2018</c:v>
                </c:pt>
                <c:pt idx="13">
                  <c:v>05-Jul-2018</c:v>
                </c:pt>
                <c:pt idx="14">
                  <c:v>08-Sep-2018</c:v>
                </c:pt>
                <c:pt idx="15">
                  <c:v>12-Nov-2018</c:v>
                </c:pt>
                <c:pt idx="16">
                  <c:v>16-Jan-2019</c:v>
                </c:pt>
                <c:pt idx="17">
                  <c:v>22-Mar-2019</c:v>
                </c:pt>
                <c:pt idx="18">
                  <c:v>25-May-2019</c:v>
                </c:pt>
                <c:pt idx="19">
                  <c:v>29-Jul-2019</c:v>
                </c:pt>
                <c:pt idx="20">
                  <c:v>02-Oct-2019</c:v>
                </c:pt>
                <c:pt idx="21">
                  <c:v>06-Dec-2019</c:v>
                </c:pt>
                <c:pt idx="22">
                  <c:v>09-Feb-2020</c:v>
                </c:pt>
                <c:pt idx="23">
                  <c:v>13-Apr-2020</c:v>
                </c:pt>
                <c:pt idx="24">
                  <c:v>17-Jun-2020</c:v>
                </c:pt>
                <c:pt idx="25">
                  <c:v>21-Aug-2020</c:v>
                </c:pt>
                <c:pt idx="26">
                  <c:v>25-Oct-2020</c:v>
                </c:pt>
                <c:pt idx="27">
                  <c:v>29-Dec-2020</c:v>
                </c:pt>
                <c:pt idx="28">
                  <c:v>03-Mar-2021</c:v>
                </c:pt>
                <c:pt idx="29">
                  <c:v>07-May-2021</c:v>
                </c:pt>
                <c:pt idx="30">
                  <c:v>11-Jul-2021</c:v>
                </c:pt>
                <c:pt idx="31">
                  <c:v>14-Sep-2021</c:v>
                </c:pt>
                <c:pt idx="32">
                  <c:v>18-Nov-2021</c:v>
                </c:pt>
                <c:pt idx="33">
                  <c:v>21-Jan-2022</c:v>
                </c:pt>
                <c:pt idx="34">
                  <c:v>27-Mar-2022</c:v>
                </c:pt>
                <c:pt idx="35">
                  <c:v>31-May-2022</c:v>
                </c:pt>
                <c:pt idx="36">
                  <c:v>04-Aug-2022</c:v>
                </c:pt>
                <c:pt idx="37">
                  <c:v>08-Oct-2022</c:v>
                </c:pt>
                <c:pt idx="38">
                  <c:v>11-Dec-2022</c:v>
                </c:pt>
                <c:pt idx="39">
                  <c:v>14-Feb-2023</c:v>
                </c:pt>
                <c:pt idx="40">
                  <c:v>20-Apr-2023</c:v>
                </c:pt>
                <c:pt idx="41">
                  <c:v>24-Jun-2023</c:v>
                </c:pt>
                <c:pt idx="42">
                  <c:v>28-Aug-2023</c:v>
                </c:pt>
                <c:pt idx="43">
                  <c:v>31-Oct-2023</c:v>
                </c:pt>
                <c:pt idx="44">
                  <c:v>04-Jan-2024</c:v>
                </c:pt>
                <c:pt idx="45">
                  <c:v>09-Mar-2024</c:v>
                </c:pt>
                <c:pt idx="46">
                  <c:v>13-May-2024</c:v>
                </c:pt>
                <c:pt idx="47">
                  <c:v>17-Jul-2024</c:v>
                </c:pt>
                <c:pt idx="48">
                  <c:v>19-Sep-2024</c:v>
                </c:pt>
                <c:pt idx="49">
                  <c:v>23-Nov-2024</c:v>
                </c:pt>
                <c:pt idx="50">
                  <c:v>27-Jan-2025</c:v>
                </c:pt>
              </c:strCache>
            </c:strRef>
          </c:cat>
          <c:val>
            <c:numRef>
              <c:f>'Sheet1'!$B$2:$B$52</c:f>
              <c:numCache>
                <c:formatCode>General</c:formatCode>
                <c:ptCount val="51"/>
                <c:pt idx="0">
                  <c:v>200000</c:v>
                </c:pt>
                <c:pt idx="1">
                  <c:v>200000</c:v>
                </c:pt>
                <c:pt idx="2">
                  <c:v>-5418.19</c:v>
                </c:pt>
                <c:pt idx="3">
                  <c:v>594243.71</c:v>
                </c:pt>
                <c:pt idx="4">
                  <c:v>3344243.72</c:v>
                </c:pt>
                <c:pt idx="5">
                  <c:v>6204243.72</c:v>
                </c:pt>
                <c:pt idx="6">
                  <c:v>6504243.73</c:v>
                </c:pt>
                <c:pt idx="7">
                  <c:v>3379243.72</c:v>
                </c:pt>
                <c:pt idx="8">
                  <c:v>2235570.36</c:v>
                </c:pt>
                <c:pt idx="9">
                  <c:v>6535570.36</c:v>
                </c:pt>
                <c:pt idx="10">
                  <c:v>13535570.36</c:v>
                </c:pt>
                <c:pt idx="11">
                  <c:v>13085570.37</c:v>
                </c:pt>
                <c:pt idx="12">
                  <c:v>5785570.35</c:v>
                </c:pt>
                <c:pt idx="13">
                  <c:v>5785560.37</c:v>
                </c:pt>
                <c:pt idx="14">
                  <c:v>16535560.38</c:v>
                </c:pt>
                <c:pt idx="15">
                  <c:v>17735560.37</c:v>
                </c:pt>
                <c:pt idx="16">
                  <c:v>21785560.38</c:v>
                </c:pt>
                <c:pt idx="17">
                  <c:v>22435560.39</c:v>
                </c:pt>
                <c:pt idx="18">
                  <c:v>18985560.42</c:v>
                </c:pt>
                <c:pt idx="19">
                  <c:v>21219531.32</c:v>
                </c:pt>
                <c:pt idx="20">
                  <c:v>22019531.32</c:v>
                </c:pt>
                <c:pt idx="21">
                  <c:v>24819531.32</c:v>
                </c:pt>
                <c:pt idx="22">
                  <c:v>26919531.31</c:v>
                </c:pt>
                <c:pt idx="23">
                  <c:v>29519531.31</c:v>
                </c:pt>
                <c:pt idx="24">
                  <c:v>41519531.31</c:v>
                </c:pt>
                <c:pt idx="25">
                  <c:v>40419051.33</c:v>
                </c:pt>
                <c:pt idx="26">
                  <c:v>44518072.48</c:v>
                </c:pt>
                <c:pt idx="27">
                  <c:v>44317387.49</c:v>
                </c:pt>
                <c:pt idx="28">
                  <c:v>47116817.51</c:v>
                </c:pt>
                <c:pt idx="29">
                  <c:v>48065385.75</c:v>
                </c:pt>
                <c:pt idx="30">
                  <c:v>61564096.52</c:v>
                </c:pt>
                <c:pt idx="31">
                  <c:v>70063081.56</c:v>
                </c:pt>
                <c:pt idx="32">
                  <c:v>79761828.67</c:v>
                </c:pt>
                <c:pt idx="33">
                  <c:v>82260688.27</c:v>
                </c:pt>
                <c:pt idx="34">
                  <c:v>75859741.54</c:v>
                </c:pt>
                <c:pt idx="35">
                  <c:v>80058681.58</c:v>
                </c:pt>
                <c:pt idx="36">
                  <c:v>81557547.37</c:v>
                </c:pt>
                <c:pt idx="37">
                  <c:v>95056052.39</c:v>
                </c:pt>
                <c:pt idx="38">
                  <c:v>100154900.44</c:v>
                </c:pt>
                <c:pt idx="39">
                  <c:v>106453829.64</c:v>
                </c:pt>
                <c:pt idx="40">
                  <c:v>116852519.69</c:v>
                </c:pt>
                <c:pt idx="41">
                  <c:v>120051324.7</c:v>
                </c:pt>
                <c:pt idx="42">
                  <c:v>122749756.45</c:v>
                </c:pt>
                <c:pt idx="43">
                  <c:v>75070745.05</c:v>
                </c:pt>
                <c:pt idx="44">
                  <c:v>88867264.45</c:v>
                </c:pt>
                <c:pt idx="45">
                  <c:v>96465234.51</c:v>
                </c:pt>
                <c:pt idx="46">
                  <c:v>115762519.65</c:v>
                </c:pt>
                <c:pt idx="47">
                  <c:v>123618866.08</c:v>
                </c:pt>
                <c:pt idx="48">
                  <c:v>145116766.14</c:v>
                </c:pt>
                <c:pt idx="49">
                  <c:v>156407624.58</c:v>
                </c:pt>
                <c:pt idx="50">
                  <c:v>154570836.07</c:v>
                </c:pt>
              </c:numCache>
            </c:numRef>
          </c:val>
          <c:smooth val="0"/>
        </c:ser>
        <c:ser>
          <c:idx val="2"/>
          <c:order val="1"/>
          <c:tx>
            <c:strRef>
              <c:f>Sheet1!$C$1</c:f>
              <c:strCache>
                <c:ptCount val="1"/>
                <c:pt idx="0">
                  <c:v>Market Value [ Rs. 22,02,58,638 ]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15-Mar-2016</c:v>
                </c:pt>
                <c:pt idx="1">
                  <c:v>19-May-2016</c:v>
                </c:pt>
                <c:pt idx="2">
                  <c:v>23-Jul-2016</c:v>
                </c:pt>
                <c:pt idx="3">
                  <c:v>25-Sep-2016</c:v>
                </c:pt>
                <c:pt idx="4">
                  <c:v>29-Nov-2016</c:v>
                </c:pt>
                <c:pt idx="5">
                  <c:v>02-Feb-2017</c:v>
                </c:pt>
                <c:pt idx="6">
                  <c:v>08-Apr-2017</c:v>
                </c:pt>
                <c:pt idx="7">
                  <c:v>12-Jun-2017</c:v>
                </c:pt>
                <c:pt idx="8">
                  <c:v>15-Aug-2017</c:v>
                </c:pt>
                <c:pt idx="9">
                  <c:v>19-Oct-2017</c:v>
                </c:pt>
                <c:pt idx="10">
                  <c:v>23-Dec-2017</c:v>
                </c:pt>
                <c:pt idx="11">
                  <c:v>26-Feb-2018</c:v>
                </c:pt>
                <c:pt idx="12">
                  <c:v>02-May-2018</c:v>
                </c:pt>
                <c:pt idx="13">
                  <c:v>05-Jul-2018</c:v>
                </c:pt>
                <c:pt idx="14">
                  <c:v>08-Sep-2018</c:v>
                </c:pt>
                <c:pt idx="15">
                  <c:v>12-Nov-2018</c:v>
                </c:pt>
                <c:pt idx="16">
                  <c:v>16-Jan-2019</c:v>
                </c:pt>
                <c:pt idx="17">
                  <c:v>22-Mar-2019</c:v>
                </c:pt>
                <c:pt idx="18">
                  <c:v>25-May-2019</c:v>
                </c:pt>
                <c:pt idx="19">
                  <c:v>29-Jul-2019</c:v>
                </c:pt>
                <c:pt idx="20">
                  <c:v>02-Oct-2019</c:v>
                </c:pt>
                <c:pt idx="21">
                  <c:v>06-Dec-2019</c:v>
                </c:pt>
                <c:pt idx="22">
                  <c:v>09-Feb-2020</c:v>
                </c:pt>
                <c:pt idx="23">
                  <c:v>13-Apr-2020</c:v>
                </c:pt>
                <c:pt idx="24">
                  <c:v>17-Jun-2020</c:v>
                </c:pt>
                <c:pt idx="25">
                  <c:v>21-Aug-2020</c:v>
                </c:pt>
                <c:pt idx="26">
                  <c:v>25-Oct-2020</c:v>
                </c:pt>
                <c:pt idx="27">
                  <c:v>29-Dec-2020</c:v>
                </c:pt>
                <c:pt idx="28">
                  <c:v>03-Mar-2021</c:v>
                </c:pt>
                <c:pt idx="29">
                  <c:v>07-May-2021</c:v>
                </c:pt>
                <c:pt idx="30">
                  <c:v>11-Jul-2021</c:v>
                </c:pt>
                <c:pt idx="31">
                  <c:v>14-Sep-2021</c:v>
                </c:pt>
                <c:pt idx="32">
                  <c:v>18-Nov-2021</c:v>
                </c:pt>
                <c:pt idx="33">
                  <c:v>21-Jan-2022</c:v>
                </c:pt>
                <c:pt idx="34">
                  <c:v>27-Mar-2022</c:v>
                </c:pt>
                <c:pt idx="35">
                  <c:v>31-May-2022</c:v>
                </c:pt>
                <c:pt idx="36">
                  <c:v>04-Aug-2022</c:v>
                </c:pt>
                <c:pt idx="37">
                  <c:v>08-Oct-2022</c:v>
                </c:pt>
                <c:pt idx="38">
                  <c:v>11-Dec-2022</c:v>
                </c:pt>
                <c:pt idx="39">
                  <c:v>14-Feb-2023</c:v>
                </c:pt>
                <c:pt idx="40">
                  <c:v>20-Apr-2023</c:v>
                </c:pt>
                <c:pt idx="41">
                  <c:v>24-Jun-2023</c:v>
                </c:pt>
                <c:pt idx="42">
                  <c:v>28-Aug-2023</c:v>
                </c:pt>
                <c:pt idx="43">
                  <c:v>31-Oct-2023</c:v>
                </c:pt>
                <c:pt idx="44">
                  <c:v>04-Jan-2024</c:v>
                </c:pt>
                <c:pt idx="45">
                  <c:v>09-Mar-2024</c:v>
                </c:pt>
                <c:pt idx="46">
                  <c:v>13-May-2024</c:v>
                </c:pt>
                <c:pt idx="47">
                  <c:v>17-Jul-2024</c:v>
                </c:pt>
                <c:pt idx="48">
                  <c:v>19-Sep-2024</c:v>
                </c:pt>
                <c:pt idx="49">
                  <c:v>23-Nov-2024</c:v>
                </c:pt>
                <c:pt idx="50">
                  <c:v>27-Jan-2025</c:v>
                </c:pt>
              </c:strCache>
            </c:strRef>
          </c:cat>
          <c:val>
            <c:numRef>
              <c:f>'Sheet1'!$C$2:$C$52</c:f>
              <c:numCache>
                <c:formatCode>General</c:formatCode>
                <c:ptCount val="51"/>
                <c:pt idx="0">
                  <c:v>200001</c:v>
                </c:pt>
                <c:pt idx="1">
                  <c:v>203376</c:v>
                </c:pt>
                <c:pt idx="2">
                  <c:v>2</c:v>
                </c:pt>
                <c:pt idx="3">
                  <c:v>607343</c:v>
                </c:pt>
                <c:pt idx="4">
                  <c:v>3369072</c:v>
                </c:pt>
                <c:pt idx="5">
                  <c:v>6371688</c:v>
                </c:pt>
                <c:pt idx="6">
                  <c:v>6844623</c:v>
                </c:pt>
                <c:pt idx="7">
                  <c:v>3891437</c:v>
                </c:pt>
                <c:pt idx="8">
                  <c:v>2792489</c:v>
                </c:pt>
                <c:pt idx="9">
                  <c:v>7265602</c:v>
                </c:pt>
                <c:pt idx="10">
                  <c:v>14526106</c:v>
                </c:pt>
                <c:pt idx="11">
                  <c:v>14008835</c:v>
                </c:pt>
                <c:pt idx="12">
                  <c:v>6876748</c:v>
                </c:pt>
                <c:pt idx="13">
                  <c:v>6695869</c:v>
                </c:pt>
                <c:pt idx="14">
                  <c:v>17943553</c:v>
                </c:pt>
                <c:pt idx="15">
                  <c:v>18826922</c:v>
                </c:pt>
                <c:pt idx="16">
                  <c:v>23224411</c:v>
                </c:pt>
                <c:pt idx="17">
                  <c:v>24559847</c:v>
                </c:pt>
                <c:pt idx="18">
                  <c:v>21545014</c:v>
                </c:pt>
                <c:pt idx="19">
                  <c:v>23235336</c:v>
                </c:pt>
                <c:pt idx="20">
                  <c:v>24450594</c:v>
                </c:pt>
                <c:pt idx="21">
                  <c:v>28212600</c:v>
                </c:pt>
                <c:pt idx="22">
                  <c:v>31337567</c:v>
                </c:pt>
                <c:pt idx="23">
                  <c:v>29122984</c:v>
                </c:pt>
                <c:pt idx="24">
                  <c:v>42998417</c:v>
                </c:pt>
                <c:pt idx="25">
                  <c:v>45329303</c:v>
                </c:pt>
                <c:pt idx="26">
                  <c:v>50523208</c:v>
                </c:pt>
                <c:pt idx="27">
                  <c:v>54441878</c:v>
                </c:pt>
                <c:pt idx="28">
                  <c:v>61118774</c:v>
                </c:pt>
                <c:pt idx="29">
                  <c:v>62586561</c:v>
                </c:pt>
                <c:pt idx="30">
                  <c:v>80166868</c:v>
                </c:pt>
                <c:pt idx="31">
                  <c:v>93140535</c:v>
                </c:pt>
                <c:pt idx="32">
                  <c:v>104383931</c:v>
                </c:pt>
                <c:pt idx="33">
                  <c:v>106791367</c:v>
                </c:pt>
                <c:pt idx="34">
                  <c:v>97980532</c:v>
                </c:pt>
                <c:pt idx="35">
                  <c:v>100616106</c:v>
                </c:pt>
                <c:pt idx="36">
                  <c:v>105496097</c:v>
                </c:pt>
                <c:pt idx="37">
                  <c:v>120414879</c:v>
                </c:pt>
                <c:pt idx="38">
                  <c:v>127917358</c:v>
                </c:pt>
                <c:pt idx="39">
                  <c:v>132761711</c:v>
                </c:pt>
                <c:pt idx="40">
                  <c:v>144253939</c:v>
                </c:pt>
                <c:pt idx="41">
                  <c:v>153671905</c:v>
                </c:pt>
                <c:pt idx="42">
                  <c:v>161864899</c:v>
                </c:pt>
                <c:pt idx="43">
                  <c:v>114211219</c:v>
                </c:pt>
                <c:pt idx="44">
                  <c:v>140419355</c:v>
                </c:pt>
                <c:pt idx="45">
                  <c:v>152703898</c:v>
                </c:pt>
                <c:pt idx="46">
                  <c:v>176146302</c:v>
                </c:pt>
                <c:pt idx="47">
                  <c:v>203858602</c:v>
                </c:pt>
                <c:pt idx="48">
                  <c:v>232261202</c:v>
                </c:pt>
                <c:pt idx="49">
                  <c:v>234114864</c:v>
                </c:pt>
                <c:pt idx="50">
                  <c:v>220258638</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15,45,70,836 ]</a:t>
            </a:r>
          </a:p>
        </c:txPr>
      </c:legendEntry>
      <c:legendEntry>
        <c:idx val="1"/>
        <c:txPr>
          <a:bodyPr/>
          <a:lstStyle/>
          <a:p>
            <a:pPr>
              <a:defRPr sz="1400">
                <a:solidFill>
                  <a:prstClr val="black"/>
                </a:solidFill>
                <a:latin typeface="Arial Unicode MS"/>
              </a:defRPr>
            </a:pPr>
            <a:r>
              <a:t>Market Value [ Rs. 22,02,58,638 ]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15,45,70,836 ]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15-Mar-2016</c:v>
                </c:pt>
                <c:pt idx="1">
                  <c:v>19-May-2016</c:v>
                </c:pt>
                <c:pt idx="2">
                  <c:v>23-Jul-2016</c:v>
                </c:pt>
                <c:pt idx="3">
                  <c:v>25-Sep-2016</c:v>
                </c:pt>
                <c:pt idx="4">
                  <c:v>29-Nov-2016</c:v>
                </c:pt>
                <c:pt idx="5">
                  <c:v>02-Feb-2017</c:v>
                </c:pt>
                <c:pt idx="6">
                  <c:v>08-Apr-2017</c:v>
                </c:pt>
                <c:pt idx="7">
                  <c:v>12-Jun-2017</c:v>
                </c:pt>
                <c:pt idx="8">
                  <c:v>15-Aug-2017</c:v>
                </c:pt>
                <c:pt idx="9">
                  <c:v>19-Oct-2017</c:v>
                </c:pt>
                <c:pt idx="10">
                  <c:v>23-Dec-2017</c:v>
                </c:pt>
                <c:pt idx="11">
                  <c:v>26-Feb-2018</c:v>
                </c:pt>
                <c:pt idx="12">
                  <c:v>02-May-2018</c:v>
                </c:pt>
                <c:pt idx="13">
                  <c:v>05-Jul-2018</c:v>
                </c:pt>
                <c:pt idx="14">
                  <c:v>08-Sep-2018</c:v>
                </c:pt>
                <c:pt idx="15">
                  <c:v>12-Nov-2018</c:v>
                </c:pt>
                <c:pt idx="16">
                  <c:v>16-Jan-2019</c:v>
                </c:pt>
                <c:pt idx="17">
                  <c:v>22-Mar-2019</c:v>
                </c:pt>
                <c:pt idx="18">
                  <c:v>25-May-2019</c:v>
                </c:pt>
                <c:pt idx="19">
                  <c:v>29-Jul-2019</c:v>
                </c:pt>
                <c:pt idx="20">
                  <c:v>02-Oct-2019</c:v>
                </c:pt>
                <c:pt idx="21">
                  <c:v>06-Dec-2019</c:v>
                </c:pt>
                <c:pt idx="22">
                  <c:v>09-Feb-2020</c:v>
                </c:pt>
                <c:pt idx="23">
                  <c:v>13-Apr-2020</c:v>
                </c:pt>
                <c:pt idx="24">
                  <c:v>17-Jun-2020</c:v>
                </c:pt>
                <c:pt idx="25">
                  <c:v>21-Aug-2020</c:v>
                </c:pt>
                <c:pt idx="26">
                  <c:v>25-Oct-2020</c:v>
                </c:pt>
                <c:pt idx="27">
                  <c:v>29-Dec-2020</c:v>
                </c:pt>
                <c:pt idx="28">
                  <c:v>03-Mar-2021</c:v>
                </c:pt>
                <c:pt idx="29">
                  <c:v>07-May-2021</c:v>
                </c:pt>
                <c:pt idx="30">
                  <c:v>11-Jul-2021</c:v>
                </c:pt>
                <c:pt idx="31">
                  <c:v>14-Sep-2021</c:v>
                </c:pt>
                <c:pt idx="32">
                  <c:v>18-Nov-2021</c:v>
                </c:pt>
                <c:pt idx="33">
                  <c:v>21-Jan-2022</c:v>
                </c:pt>
                <c:pt idx="34">
                  <c:v>27-Mar-2022</c:v>
                </c:pt>
                <c:pt idx="35">
                  <c:v>31-May-2022</c:v>
                </c:pt>
                <c:pt idx="36">
                  <c:v>04-Aug-2022</c:v>
                </c:pt>
                <c:pt idx="37">
                  <c:v>08-Oct-2022</c:v>
                </c:pt>
                <c:pt idx="38">
                  <c:v>11-Dec-2022</c:v>
                </c:pt>
                <c:pt idx="39">
                  <c:v>14-Feb-2023</c:v>
                </c:pt>
                <c:pt idx="40">
                  <c:v>20-Apr-2023</c:v>
                </c:pt>
                <c:pt idx="41">
                  <c:v>24-Jun-2023</c:v>
                </c:pt>
                <c:pt idx="42">
                  <c:v>28-Aug-2023</c:v>
                </c:pt>
                <c:pt idx="43">
                  <c:v>31-Oct-2023</c:v>
                </c:pt>
                <c:pt idx="44">
                  <c:v>04-Jan-2024</c:v>
                </c:pt>
                <c:pt idx="45">
                  <c:v>09-Mar-2024</c:v>
                </c:pt>
                <c:pt idx="46">
                  <c:v>13-May-2024</c:v>
                </c:pt>
                <c:pt idx="47">
                  <c:v>17-Jul-2024</c:v>
                </c:pt>
                <c:pt idx="48">
                  <c:v>19-Sep-2024</c:v>
                </c:pt>
                <c:pt idx="49">
                  <c:v>23-Nov-2024</c:v>
                </c:pt>
                <c:pt idx="50">
                  <c:v>27-Jan-2025</c:v>
                </c:pt>
              </c:strCache>
            </c:strRef>
          </c:cat>
          <c:val>
            <c:numRef>
              <c:f>'Sheet1'!$B$2:$B$52</c:f>
              <c:numCache>
                <c:formatCode>General</c:formatCode>
                <c:ptCount val="51"/>
                <c:pt idx="0">
                  <c:v>200000</c:v>
                </c:pt>
                <c:pt idx="1">
                  <c:v>200000</c:v>
                </c:pt>
                <c:pt idx="2">
                  <c:v>-5418.19</c:v>
                </c:pt>
                <c:pt idx="3">
                  <c:v>594243.71</c:v>
                </c:pt>
                <c:pt idx="4">
                  <c:v>3344243.72</c:v>
                </c:pt>
                <c:pt idx="5">
                  <c:v>6204243.72</c:v>
                </c:pt>
                <c:pt idx="6">
                  <c:v>6504243.73</c:v>
                </c:pt>
                <c:pt idx="7">
                  <c:v>3379243.72</c:v>
                </c:pt>
                <c:pt idx="8">
                  <c:v>2235570.36</c:v>
                </c:pt>
                <c:pt idx="9">
                  <c:v>6535570.36</c:v>
                </c:pt>
                <c:pt idx="10">
                  <c:v>13535570.36</c:v>
                </c:pt>
                <c:pt idx="11">
                  <c:v>13085570.37</c:v>
                </c:pt>
                <c:pt idx="12">
                  <c:v>5785570.35</c:v>
                </c:pt>
                <c:pt idx="13">
                  <c:v>5785560.37</c:v>
                </c:pt>
                <c:pt idx="14">
                  <c:v>16535560.38</c:v>
                </c:pt>
                <c:pt idx="15">
                  <c:v>17735560.37</c:v>
                </c:pt>
                <c:pt idx="16">
                  <c:v>21785560.38</c:v>
                </c:pt>
                <c:pt idx="17">
                  <c:v>22435560.39</c:v>
                </c:pt>
                <c:pt idx="18">
                  <c:v>18985560.42</c:v>
                </c:pt>
                <c:pt idx="19">
                  <c:v>21219531.32</c:v>
                </c:pt>
                <c:pt idx="20">
                  <c:v>22019531.32</c:v>
                </c:pt>
                <c:pt idx="21">
                  <c:v>24819531.32</c:v>
                </c:pt>
                <c:pt idx="22">
                  <c:v>26919531.31</c:v>
                </c:pt>
                <c:pt idx="23">
                  <c:v>29519531.31</c:v>
                </c:pt>
                <c:pt idx="24">
                  <c:v>41519531.31</c:v>
                </c:pt>
                <c:pt idx="25">
                  <c:v>40419051.33</c:v>
                </c:pt>
                <c:pt idx="26">
                  <c:v>44518072.48</c:v>
                </c:pt>
                <c:pt idx="27">
                  <c:v>44317387.49</c:v>
                </c:pt>
                <c:pt idx="28">
                  <c:v>47116817.51</c:v>
                </c:pt>
                <c:pt idx="29">
                  <c:v>48065385.75</c:v>
                </c:pt>
                <c:pt idx="30">
                  <c:v>61564096.52</c:v>
                </c:pt>
                <c:pt idx="31">
                  <c:v>70063081.56</c:v>
                </c:pt>
                <c:pt idx="32">
                  <c:v>79761828.67</c:v>
                </c:pt>
                <c:pt idx="33">
                  <c:v>82260688.27</c:v>
                </c:pt>
                <c:pt idx="34">
                  <c:v>75859741.54</c:v>
                </c:pt>
                <c:pt idx="35">
                  <c:v>80058681.58</c:v>
                </c:pt>
                <c:pt idx="36">
                  <c:v>81557547.37</c:v>
                </c:pt>
                <c:pt idx="37">
                  <c:v>95056052.39</c:v>
                </c:pt>
                <c:pt idx="38">
                  <c:v>100154900.44</c:v>
                </c:pt>
                <c:pt idx="39">
                  <c:v>106453829.64</c:v>
                </c:pt>
                <c:pt idx="40">
                  <c:v>116852519.69</c:v>
                </c:pt>
                <c:pt idx="41">
                  <c:v>120051324.7</c:v>
                </c:pt>
                <c:pt idx="42">
                  <c:v>122749756.45</c:v>
                </c:pt>
                <c:pt idx="43">
                  <c:v>75070745.05</c:v>
                </c:pt>
                <c:pt idx="44">
                  <c:v>88867264.45</c:v>
                </c:pt>
                <c:pt idx="45">
                  <c:v>96465234.51</c:v>
                </c:pt>
                <c:pt idx="46">
                  <c:v>115762519.65</c:v>
                </c:pt>
                <c:pt idx="47">
                  <c:v>123618866.08</c:v>
                </c:pt>
                <c:pt idx="48">
                  <c:v>145116766.14</c:v>
                </c:pt>
                <c:pt idx="49">
                  <c:v>156407624.58</c:v>
                </c:pt>
                <c:pt idx="50">
                  <c:v>154570836.07</c:v>
                </c:pt>
              </c:numCache>
            </c:numRef>
          </c:val>
          <c:shape val="box"/>
        </c:ser>
        <c:ser>
          <c:idx val="2"/>
          <c:order val="1"/>
          <c:tx>
            <c:strRef>
              <c:f>Sheet1!$C$1</c:f>
              <c:strCache>
                <c:ptCount val="1"/>
                <c:pt idx="0">
                  <c:v>Market Value [ Rs. 22,02,58,638 ]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15-Mar-2016</c:v>
                </c:pt>
                <c:pt idx="1">
                  <c:v>19-May-2016</c:v>
                </c:pt>
                <c:pt idx="2">
                  <c:v>23-Jul-2016</c:v>
                </c:pt>
                <c:pt idx="3">
                  <c:v>25-Sep-2016</c:v>
                </c:pt>
                <c:pt idx="4">
                  <c:v>29-Nov-2016</c:v>
                </c:pt>
                <c:pt idx="5">
                  <c:v>02-Feb-2017</c:v>
                </c:pt>
                <c:pt idx="6">
                  <c:v>08-Apr-2017</c:v>
                </c:pt>
                <c:pt idx="7">
                  <c:v>12-Jun-2017</c:v>
                </c:pt>
                <c:pt idx="8">
                  <c:v>15-Aug-2017</c:v>
                </c:pt>
                <c:pt idx="9">
                  <c:v>19-Oct-2017</c:v>
                </c:pt>
                <c:pt idx="10">
                  <c:v>23-Dec-2017</c:v>
                </c:pt>
                <c:pt idx="11">
                  <c:v>26-Feb-2018</c:v>
                </c:pt>
                <c:pt idx="12">
                  <c:v>02-May-2018</c:v>
                </c:pt>
                <c:pt idx="13">
                  <c:v>05-Jul-2018</c:v>
                </c:pt>
                <c:pt idx="14">
                  <c:v>08-Sep-2018</c:v>
                </c:pt>
                <c:pt idx="15">
                  <c:v>12-Nov-2018</c:v>
                </c:pt>
                <c:pt idx="16">
                  <c:v>16-Jan-2019</c:v>
                </c:pt>
                <c:pt idx="17">
                  <c:v>22-Mar-2019</c:v>
                </c:pt>
                <c:pt idx="18">
                  <c:v>25-May-2019</c:v>
                </c:pt>
                <c:pt idx="19">
                  <c:v>29-Jul-2019</c:v>
                </c:pt>
                <c:pt idx="20">
                  <c:v>02-Oct-2019</c:v>
                </c:pt>
                <c:pt idx="21">
                  <c:v>06-Dec-2019</c:v>
                </c:pt>
                <c:pt idx="22">
                  <c:v>09-Feb-2020</c:v>
                </c:pt>
                <c:pt idx="23">
                  <c:v>13-Apr-2020</c:v>
                </c:pt>
                <c:pt idx="24">
                  <c:v>17-Jun-2020</c:v>
                </c:pt>
                <c:pt idx="25">
                  <c:v>21-Aug-2020</c:v>
                </c:pt>
                <c:pt idx="26">
                  <c:v>25-Oct-2020</c:v>
                </c:pt>
                <c:pt idx="27">
                  <c:v>29-Dec-2020</c:v>
                </c:pt>
                <c:pt idx="28">
                  <c:v>03-Mar-2021</c:v>
                </c:pt>
                <c:pt idx="29">
                  <c:v>07-May-2021</c:v>
                </c:pt>
                <c:pt idx="30">
                  <c:v>11-Jul-2021</c:v>
                </c:pt>
                <c:pt idx="31">
                  <c:v>14-Sep-2021</c:v>
                </c:pt>
                <c:pt idx="32">
                  <c:v>18-Nov-2021</c:v>
                </c:pt>
                <c:pt idx="33">
                  <c:v>21-Jan-2022</c:v>
                </c:pt>
                <c:pt idx="34">
                  <c:v>27-Mar-2022</c:v>
                </c:pt>
                <c:pt idx="35">
                  <c:v>31-May-2022</c:v>
                </c:pt>
                <c:pt idx="36">
                  <c:v>04-Aug-2022</c:v>
                </c:pt>
                <c:pt idx="37">
                  <c:v>08-Oct-2022</c:v>
                </c:pt>
                <c:pt idx="38">
                  <c:v>11-Dec-2022</c:v>
                </c:pt>
                <c:pt idx="39">
                  <c:v>14-Feb-2023</c:v>
                </c:pt>
                <c:pt idx="40">
                  <c:v>20-Apr-2023</c:v>
                </c:pt>
                <c:pt idx="41">
                  <c:v>24-Jun-2023</c:v>
                </c:pt>
                <c:pt idx="42">
                  <c:v>28-Aug-2023</c:v>
                </c:pt>
                <c:pt idx="43">
                  <c:v>31-Oct-2023</c:v>
                </c:pt>
                <c:pt idx="44">
                  <c:v>04-Jan-2024</c:v>
                </c:pt>
                <c:pt idx="45">
                  <c:v>09-Mar-2024</c:v>
                </c:pt>
                <c:pt idx="46">
                  <c:v>13-May-2024</c:v>
                </c:pt>
                <c:pt idx="47">
                  <c:v>17-Jul-2024</c:v>
                </c:pt>
                <c:pt idx="48">
                  <c:v>19-Sep-2024</c:v>
                </c:pt>
                <c:pt idx="49">
                  <c:v>23-Nov-2024</c:v>
                </c:pt>
                <c:pt idx="50">
                  <c:v>27-Jan-2025</c:v>
                </c:pt>
              </c:strCache>
            </c:strRef>
          </c:cat>
          <c:val>
            <c:numRef>
              <c:f>'Sheet1'!$C$2:$C$52</c:f>
              <c:numCache>
                <c:formatCode>General</c:formatCode>
                <c:ptCount val="51"/>
                <c:pt idx="0">
                  <c:v>200001</c:v>
                </c:pt>
                <c:pt idx="1">
                  <c:v>203376</c:v>
                </c:pt>
                <c:pt idx="2">
                  <c:v>2</c:v>
                </c:pt>
                <c:pt idx="3">
                  <c:v>607343</c:v>
                </c:pt>
                <c:pt idx="4">
                  <c:v>3369072</c:v>
                </c:pt>
                <c:pt idx="5">
                  <c:v>6371688</c:v>
                </c:pt>
                <c:pt idx="6">
                  <c:v>6844623</c:v>
                </c:pt>
                <c:pt idx="7">
                  <c:v>3891437</c:v>
                </c:pt>
                <c:pt idx="8">
                  <c:v>2792489</c:v>
                </c:pt>
                <c:pt idx="9">
                  <c:v>7265602</c:v>
                </c:pt>
                <c:pt idx="10">
                  <c:v>14526106</c:v>
                </c:pt>
                <c:pt idx="11">
                  <c:v>14008835</c:v>
                </c:pt>
                <c:pt idx="12">
                  <c:v>6876748</c:v>
                </c:pt>
                <c:pt idx="13">
                  <c:v>6695869</c:v>
                </c:pt>
                <c:pt idx="14">
                  <c:v>17943553</c:v>
                </c:pt>
                <c:pt idx="15">
                  <c:v>18826922</c:v>
                </c:pt>
                <c:pt idx="16">
                  <c:v>23224411</c:v>
                </c:pt>
                <c:pt idx="17">
                  <c:v>24559847</c:v>
                </c:pt>
                <c:pt idx="18">
                  <c:v>21545014</c:v>
                </c:pt>
                <c:pt idx="19">
                  <c:v>23235336</c:v>
                </c:pt>
                <c:pt idx="20">
                  <c:v>24450594</c:v>
                </c:pt>
                <c:pt idx="21">
                  <c:v>28212600</c:v>
                </c:pt>
                <c:pt idx="22">
                  <c:v>31337567</c:v>
                </c:pt>
                <c:pt idx="23">
                  <c:v>29122984</c:v>
                </c:pt>
                <c:pt idx="24">
                  <c:v>42998417</c:v>
                </c:pt>
                <c:pt idx="25">
                  <c:v>45329303</c:v>
                </c:pt>
                <c:pt idx="26">
                  <c:v>50523208</c:v>
                </c:pt>
                <c:pt idx="27">
                  <c:v>54441878</c:v>
                </c:pt>
                <c:pt idx="28">
                  <c:v>61118774</c:v>
                </c:pt>
                <c:pt idx="29">
                  <c:v>62586561</c:v>
                </c:pt>
                <c:pt idx="30">
                  <c:v>80166868</c:v>
                </c:pt>
                <c:pt idx="31">
                  <c:v>93140535</c:v>
                </c:pt>
                <c:pt idx="32">
                  <c:v>104383931</c:v>
                </c:pt>
                <c:pt idx="33">
                  <c:v>106791367</c:v>
                </c:pt>
                <c:pt idx="34">
                  <c:v>97980532</c:v>
                </c:pt>
                <c:pt idx="35">
                  <c:v>100616106</c:v>
                </c:pt>
                <c:pt idx="36">
                  <c:v>105496097</c:v>
                </c:pt>
                <c:pt idx="37">
                  <c:v>120414879</c:v>
                </c:pt>
                <c:pt idx="38">
                  <c:v>127917358</c:v>
                </c:pt>
                <c:pt idx="39">
                  <c:v>132761711</c:v>
                </c:pt>
                <c:pt idx="40">
                  <c:v>144253939</c:v>
                </c:pt>
                <c:pt idx="41">
                  <c:v>153671905</c:v>
                </c:pt>
                <c:pt idx="42">
                  <c:v>161864899</c:v>
                </c:pt>
                <c:pt idx="43">
                  <c:v>114211219</c:v>
                </c:pt>
                <c:pt idx="44">
                  <c:v>140419355</c:v>
                </c:pt>
                <c:pt idx="45">
                  <c:v>152703898</c:v>
                </c:pt>
                <c:pt idx="46">
                  <c:v>176146302</c:v>
                </c:pt>
                <c:pt idx="47">
                  <c:v>203858602</c:v>
                </c:pt>
                <c:pt idx="48">
                  <c:v>232261202</c:v>
                </c:pt>
                <c:pt idx="49">
                  <c:v>234114864</c:v>
                </c:pt>
                <c:pt idx="50">
                  <c:v>220258638</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15,45,70,836 ]</a:t>
            </a:r>
          </a:p>
        </c:txPr>
      </c:legendEntry>
      <c:legendEntry>
        <c:idx val="1"/>
        <c:txPr>
          <a:bodyPr/>
          <a:lstStyle/>
          <a:p>
            <a:pPr>
              <a:defRPr sz="1400">
                <a:solidFill>
                  <a:prstClr val="black"/>
                </a:solidFill>
                <a:latin typeface="Arial Unicode MS"/>
              </a:defRPr>
            </a:pPr>
            <a:r>
              <a:t>Market Value [ Rs. 22,02,58,638 ]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16,26,28,258 [73.83 %]</c:v>
                </c:pt>
                <c:pt idx="1">
                  <c:v>Debt -  Rs. 5,46,70,049 [24.82 %]</c:v>
                </c:pt>
              </c:strCache>
            </c:strRef>
          </c:cat>
          <c:val>
            <c:numRef>
              <c:f>'Sheet1'!$C$2:$C$3</c:f>
              <c:numCache>
                <c:formatCode>General</c:formatCode>
                <c:ptCount val="2"/>
                <c:pt idx="0">
                  <c:v>73.83</c:v>
                </c:pt>
                <c:pt idx="1">
                  <c:v>24.82</c:v>
                </c:pt>
              </c:numCache>
            </c:numRef>
          </c:val>
          <c:dPt>
            <c:idx val="0"/>
            <c:invertIfNegative/>
          </c:dPt>
          <c:dPt>
            <c:idx val="1"/>
            <c:invertIfNegative/>
          </c:dPt>
        </c:ser>
      </c:pie3DChart>
    </c:plotArea>
    <c:legend>
      <c:legendPos val="r"/>
      <c:legendEntry>
        <c:idx val="0"/>
        <c:txPr>
          <a:bodyPr/>
          <a:lstStyle/>
          <a:p>
            <a:pPr>
              <a:defRPr/>
            </a:pPr>
            <a:r>
              <a:t>Equity -  Rs. 16,26,28,258 [73.83 %]</a:t>
            </a:r>
          </a:p>
        </c:txPr>
      </c:legendEntry>
      <c:legendEntry>
        <c:idx val="1"/>
        <c:txPr>
          <a:bodyPr/>
          <a:lstStyle/>
          <a:p>
            <a:pPr>
              <a:defRPr/>
            </a:pPr>
            <a:r>
              <a:t>Debt -  Rs. 5,46,70,049 [24.82 %]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43.75 %</c:v>
                </c:pt>
                <c:pt idx="1">
                  <c:v>Mid Cap : 26.95 %</c:v>
                </c:pt>
                <c:pt idx="2">
                  <c:v>Small Cap : 30.41 %</c:v>
                </c:pt>
              </c:strCache>
            </c:strRef>
          </c:cat>
          <c:val>
            <c:numRef>
              <c:f>'Sheet1'!$C$2:$C$4</c:f>
              <c:numCache>
                <c:formatCode>General</c:formatCode>
                <c:ptCount val="3"/>
                <c:pt idx="0">
                  <c:v>43.7525006167264</c:v>
                </c:pt>
                <c:pt idx="1">
                  <c:v>26.9504885964688</c:v>
                </c:pt>
                <c:pt idx="2">
                  <c:v>30.4066453865609</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43.75 %</a:t>
            </a:r>
          </a:p>
        </c:txPr>
      </c:legendEntry>
      <c:legendEntry>
        <c:idx val="1"/>
        <c:txPr>
          <a:bodyPr/>
          <a:lstStyle/>
          <a:p>
            <a:pPr>
              <a:defRPr/>
            </a:pPr>
            <a:r>
              <a:t>Mid Cap : 26.95 %</a:t>
            </a:r>
          </a:p>
        </c:txPr>
      </c:legendEntry>
      <c:legendEntry>
        <c:idx val="2"/>
        <c:txPr>
          <a:bodyPr/>
          <a:lstStyle/>
          <a:p>
            <a:pPr>
              <a:defRPr/>
            </a:pPr>
            <a:r>
              <a:t>Small Cap : 30.41 %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Cash</c:v>
                </c:pt>
                <c:pt idx="2">
                  <c:v>Automobile</c:v>
                </c:pt>
                <c:pt idx="3">
                  <c:v>Retail</c:v>
                </c:pt>
                <c:pt idx="4">
                  <c:v>Software &amp; Services</c:v>
                </c:pt>
                <c:pt idx="5">
                  <c:v>SOV</c:v>
                </c:pt>
                <c:pt idx="6">
                  <c:v>Pharma &amp; Biotech</c:v>
                </c:pt>
                <c:pt idx="7">
                  <c:v>Consumer Durables</c:v>
                </c:pt>
                <c:pt idx="8">
                  <c:v>A1+</c:v>
                </c:pt>
                <c:pt idx="9">
                  <c:v>Industrial Products</c:v>
                </c:pt>
              </c:strCache>
            </c:strRef>
          </c:cat>
          <c:val>
            <c:numRef>
              <c:f>'Sheet1'!$B$2:$B$11</c:f>
              <c:numCache>
                <c:formatCode>General</c:formatCode>
                <c:ptCount val="10"/>
                <c:pt idx="0">
                  <c:v>12.2836161205368</c:v>
                </c:pt>
                <c:pt idx="1">
                  <c:v>10.3784496696359</c:v>
                </c:pt>
                <c:pt idx="2">
                  <c:v>5.93399110977934</c:v>
                </c:pt>
                <c:pt idx="3">
                  <c:v>5.88301418907915</c:v>
                </c:pt>
                <c:pt idx="4">
                  <c:v>5.87983964187719</c:v>
                </c:pt>
                <c:pt idx="5">
                  <c:v>5.23008206877147</c:v>
                </c:pt>
                <c:pt idx="6">
                  <c:v>5.1032105660738</c:v>
                </c:pt>
                <c:pt idx="7">
                  <c:v>4.43350413973153</c:v>
                </c:pt>
                <c:pt idx="8">
                  <c:v>4.26528813324932</c:v>
                </c:pt>
                <c:pt idx="9">
                  <c:v>4.02916754725072</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Kotak Mutual Fund [38.92]</c:v>
                </c:pt>
                <c:pt idx="1">
                  <c:v>Mirae Asset Mutual Fund [14.55]</c:v>
                </c:pt>
                <c:pt idx="2">
                  <c:v>SBI Mutual Fund [10.95]</c:v>
                </c:pt>
                <c:pt idx="3">
                  <c:v>HSBC Mutual Fund [7.63]</c:v>
                </c:pt>
                <c:pt idx="4">
                  <c:v>PPFAS Mutual Fund [6.17]</c:v>
                </c:pt>
                <c:pt idx="5">
                  <c:v>HDFC Mutual Fund [5.04]</c:v>
                </c:pt>
                <c:pt idx="6">
                  <c:v>Bandhan Mutual Fund [4.49]</c:v>
                </c:pt>
                <c:pt idx="7">
                  <c:v>Nippon India Mutual Fund [4.18]</c:v>
                </c:pt>
                <c:pt idx="8">
                  <c:v>Invesco Mutual Fund [2.64]</c:v>
                </c:pt>
                <c:pt idx="9">
                  <c:v>Canara Robeco Mutual Fund [2.47]</c:v>
                </c:pt>
              </c:strCache>
            </c:strRef>
          </c:cat>
          <c:val>
            <c:numRef>
              <c:f>'Sheet1'!$B$2:$B$11</c:f>
              <c:numCache>
                <c:formatCode>General</c:formatCode>
                <c:ptCount val="10"/>
                <c:pt idx="0">
                  <c:v>38.92</c:v>
                </c:pt>
                <c:pt idx="1">
                  <c:v>14.55</c:v>
                </c:pt>
                <c:pt idx="2">
                  <c:v>10.95</c:v>
                </c:pt>
                <c:pt idx="3">
                  <c:v>7.63</c:v>
                </c:pt>
                <c:pt idx="4">
                  <c:v>6.17</c:v>
                </c:pt>
                <c:pt idx="5">
                  <c:v>5.04</c:v>
                </c:pt>
                <c:pt idx="6">
                  <c:v>4.49</c:v>
                </c:pt>
                <c:pt idx="7">
                  <c:v>4.18</c:v>
                </c:pt>
                <c:pt idx="8">
                  <c:v>2.64</c:v>
                </c:pt>
                <c:pt idx="9">
                  <c:v>2.47</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 D NAIK WEALTH PRIVATE LIMITED</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3.27%</a:t>
                      </a:r>
                    </a:p>
                  </a:txBody>
                  <a:tcPr anchor="ctr">
                    <a:solidFill>
                      <a:srgbClr val="D5E3CF"/>
                    </a:solidFill>
                  </a:tcPr>
                </a:tc>
                <a:tc>
                  <a:txBody>
                    <a:bodyPr anchorCtr="0"/>
                    <a:lstStyle/>
                    <a:p>
                      <a:pPr algn="r"/>
                      <a:r>
                        <a:rPr dirty="1">
                          <a:solidFill>
                            <a:srgbClr val="000000"/>
                          </a:solidFill>
                        </a:rPr>
                        <a:t>72,07,288</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2.46%</a:t>
                      </a:r>
                    </a:p>
                  </a:txBody>
                  <a:tcPr anchor="ctr">
                    <a:solidFill>
                      <a:srgbClr val="D5E3CF"/>
                    </a:solidFill>
                  </a:tcPr>
                </a:tc>
                <a:tc>
                  <a:txBody>
                    <a:bodyPr anchorCtr="0"/>
                    <a:lstStyle/>
                    <a:p>
                      <a:pPr algn="r"/>
                      <a:r>
                        <a:rPr dirty="1">
                          <a:solidFill>
                            <a:srgbClr val="000000"/>
                          </a:solidFill>
                        </a:rPr>
                        <a:t>54,20,730</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1.80%</a:t>
                      </a:r>
                    </a:p>
                  </a:txBody>
                  <a:tcPr anchor="ctr">
                    <a:solidFill>
                      <a:srgbClr val="D5E3CF"/>
                    </a:solidFill>
                  </a:tcPr>
                </a:tc>
                <a:tc>
                  <a:txBody>
                    <a:bodyPr anchorCtr="0"/>
                    <a:lstStyle/>
                    <a:p>
                      <a:pPr algn="r"/>
                      <a:r>
                        <a:rPr dirty="1">
                          <a:solidFill>
                            <a:srgbClr val="000000"/>
                          </a:solidFill>
                        </a:rPr>
                        <a:t>39,56,619</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1.42%</a:t>
                      </a:r>
                    </a:p>
                  </a:txBody>
                  <a:tcPr anchor="ctr">
                    <a:solidFill>
                      <a:srgbClr val="D5E3CF"/>
                    </a:solidFill>
                  </a:tcPr>
                </a:tc>
                <a:tc>
                  <a:txBody>
                    <a:bodyPr anchorCtr="0"/>
                    <a:lstStyle/>
                    <a:p>
                      <a:pPr algn="r"/>
                      <a:r>
                        <a:rPr dirty="1">
                          <a:solidFill>
                            <a:srgbClr val="000000"/>
                          </a:solidFill>
                        </a:rPr>
                        <a:t>31,24,448</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1.34%</a:t>
                      </a:r>
                    </a:p>
                  </a:txBody>
                  <a:tcPr anchor="ctr">
                    <a:solidFill>
                      <a:srgbClr val="D5E3CF"/>
                    </a:solidFill>
                  </a:tcPr>
                </a:tc>
                <a:tc>
                  <a:txBody>
                    <a:bodyPr anchorCtr="0"/>
                    <a:lstStyle/>
                    <a:p>
                      <a:pPr algn="r"/>
                      <a:r>
                        <a:rPr dirty="1">
                          <a:solidFill>
                            <a:srgbClr val="000000"/>
                          </a:solidFill>
                        </a:rPr>
                        <a:t>29,57,119</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1.18%</a:t>
                      </a:r>
                    </a:p>
                  </a:txBody>
                  <a:tcPr anchor="ctr">
                    <a:solidFill>
                      <a:srgbClr val="D5E3CF"/>
                    </a:solidFill>
                  </a:tcPr>
                </a:tc>
                <a:tc>
                  <a:txBody>
                    <a:bodyPr anchorCtr="0"/>
                    <a:lstStyle/>
                    <a:p>
                      <a:pPr algn="r"/>
                      <a:r>
                        <a:rPr dirty="1">
                          <a:solidFill>
                            <a:srgbClr val="000000"/>
                          </a:solidFill>
                        </a:rPr>
                        <a:t>26,09,041</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1.11%</a:t>
                      </a:r>
                    </a:p>
                  </a:txBody>
                  <a:tcPr anchor="ctr">
                    <a:solidFill>
                      <a:srgbClr val="D5E3CF"/>
                    </a:solidFill>
                  </a:tcPr>
                </a:tc>
                <a:tc>
                  <a:txBody>
                    <a:bodyPr anchorCtr="0"/>
                    <a:lstStyle/>
                    <a:p>
                      <a:pPr algn="r"/>
                      <a:r>
                        <a:rPr dirty="1">
                          <a:solidFill>
                            <a:srgbClr val="000000"/>
                          </a:solidFill>
                        </a:rPr>
                        <a:t>24,51,265</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1.07%</a:t>
                      </a:r>
                    </a:p>
                  </a:txBody>
                  <a:tcPr anchor="ctr">
                    <a:solidFill>
                      <a:srgbClr val="D5E3CF"/>
                    </a:solidFill>
                  </a:tcPr>
                </a:tc>
                <a:tc>
                  <a:txBody>
                    <a:bodyPr anchorCtr="0"/>
                    <a:lstStyle/>
                    <a:p>
                      <a:pPr algn="r"/>
                      <a:r>
                        <a:rPr dirty="1">
                          <a:solidFill>
                            <a:srgbClr val="000000"/>
                          </a:solidFill>
                        </a:rPr>
                        <a:t>23,64,377</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0.96%</a:t>
                      </a:r>
                    </a:p>
                  </a:txBody>
                  <a:tcPr anchor="ctr">
                    <a:solidFill>
                      <a:srgbClr val="D5E3CF"/>
                    </a:solidFill>
                  </a:tcPr>
                </a:tc>
                <a:tc>
                  <a:txBody>
                    <a:bodyPr anchorCtr="0"/>
                    <a:lstStyle/>
                    <a:p>
                      <a:pPr algn="r"/>
                      <a:r>
                        <a:rPr dirty="1">
                          <a:solidFill>
                            <a:srgbClr val="000000"/>
                          </a:solidFill>
                        </a:rPr>
                        <a:t>21,12,768</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ITC Limited</a:t>
                      </a:r>
                    </a:p>
                  </a:txBody>
                  <a:tcPr anchor="ctr">
                    <a:solidFill>
                      <a:srgbClr val="D5E3CF"/>
                    </a:solidFill>
                  </a:tcPr>
                </a:tc>
                <a:tc>
                  <a:txBody>
                    <a:bodyPr anchorCtr="0"/>
                    <a:lstStyle/>
                    <a:p>
                      <a:pPr algn="ctr"/>
                      <a:r>
                        <a:rPr dirty="1">
                          <a:solidFill>
                            <a:srgbClr val="000000"/>
                          </a:solidFill>
                        </a:rPr>
                        <a:t>0.84%</a:t>
                      </a:r>
                    </a:p>
                  </a:txBody>
                  <a:tcPr anchor="ctr">
                    <a:solidFill>
                      <a:srgbClr val="D5E3CF"/>
                    </a:solidFill>
                  </a:tcPr>
                </a:tc>
                <a:tc>
                  <a:txBody>
                    <a:bodyPr anchorCtr="0"/>
                    <a:lstStyle/>
                    <a:p>
                      <a:pPr algn="r"/>
                      <a:r>
                        <a:rPr dirty="1">
                          <a:solidFill>
                            <a:srgbClr val="000000"/>
                          </a:solidFill>
                        </a:rPr>
                        <a:t>18,48,073</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15.46%</a:t>
                      </a:r>
                    </a:p>
                  </a:txBody>
                  <a:tcPr>
                    <a:solidFill>
                      <a:srgbClr val="70AD47"/>
                    </a:solidFill>
                  </a:tcPr>
                </a:tc>
                <a:tc>
                  <a:txBody>
                    <a:bodyPr anchorCtr="0"/>
                    <a:lstStyle/>
                    <a:p>
                      <a:pPr algn="r"/>
                      <a:r>
                        <a:rPr dirty="1">
                          <a:solidFill>
                            <a:srgbClr val="FFFFFF"/>
                          </a:solidFill>
                        </a:rPr>
                        <a:t>3,40,51,727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A D NAIK WEALTH PRIVATE LIMITED</a:t>
                      </a:r>
                    </a:p>
                  </a:txBody>
                  <a:tcPr>
                    <a:solidFill>
                      <a:srgbClr val="D5E3CF"/>
                    </a:solidFill>
                  </a:tcPr>
                </a:tc>
                <a:tc>
                  <a:txBody>
                    <a:bodyPr anchorCtr="0"/>
                    <a:lstStyle/>
                    <a:p>
                      <a:pPr algn="r"/>
                      <a:r>
                        <a:rPr sz="1600" dirty="1">
                          <a:solidFill>
                            <a:srgbClr val="000000"/>
                          </a:solidFill>
                        </a:rPr>
                        <a:t>16,56,76,864</a:t>
                      </a:r>
                    </a:p>
                  </a:txBody>
                  <a:tcPr>
                    <a:solidFill>
                      <a:srgbClr val="D5E3CF"/>
                    </a:solidFill>
                  </a:tcPr>
                </a:tc>
                <a:tc>
                  <a:txBody>
                    <a:bodyPr anchorCtr="0"/>
                    <a:lstStyle/>
                    <a:p>
                      <a:pPr algn="r"/>
                      <a:r>
                        <a:rPr sz="1600" dirty="1">
                          <a:solidFill>
                            <a:srgbClr val="000000"/>
                          </a:solidFill>
                        </a:rPr>
                        <a:t>22,02,58,637</a:t>
                      </a:r>
                    </a:p>
                  </a:txBody>
                  <a:tcPr>
                    <a:solidFill>
                      <a:srgbClr val="D5E3CF"/>
                    </a:solidFill>
                  </a:tcPr>
                </a:tc>
                <a:tc>
                  <a:txBody>
                    <a:bodyPr anchorCtr="0"/>
                    <a:lstStyle/>
                    <a:p>
                      <a:pPr algn="r"/>
                      <a:r>
                        <a:rPr sz="1600" dirty="1">
                          <a:solidFill>
                            <a:srgbClr val="000000"/>
                          </a:solidFill>
                        </a:rPr>
                        <a:t>17.70</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16,56,76,864</a:t>
                      </a:r>
                    </a:p>
                  </a:txBody>
                  <a:tcPr>
                    <a:solidFill>
                      <a:srgbClr val="70AD47"/>
                    </a:solidFill>
                  </a:tcPr>
                </a:tc>
                <a:tc>
                  <a:txBody>
                    <a:bodyPr anchorCtr="0"/>
                    <a:lstStyle/>
                    <a:p>
                      <a:pPr algn="r"/>
                      <a:r>
                        <a:rPr sz="1600" dirty="1">
                          <a:solidFill>
                            <a:srgbClr val="FFFFFF"/>
                          </a:solidFill>
                          <a:latin typeface="Arial Bold"/>
                        </a:rPr>
                        <a:t>22,02,58,637</a:t>
                      </a:r>
                    </a:p>
                  </a:txBody>
                  <a:tcPr>
                    <a:solidFill>
                      <a:srgbClr val="70AD47"/>
                    </a:solidFill>
                  </a:tcPr>
                </a:tc>
                <a:tc>
                  <a:txBody>
                    <a:bodyPr anchorCtr="0"/>
                    <a:lstStyle/>
                    <a:p>
                      <a:pPr algn="r"/>
                      <a:r>
                        <a:rPr sz="1600" dirty="1">
                          <a:solidFill>
                            <a:srgbClr val="FFFFFF"/>
                          </a:solidFill>
                          <a:latin typeface="Arial Bold"/>
                        </a:rPr>
                        <a:t>17.71</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930656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17718733831</a:t>
                      </a:r>
                    </a:p>
                  </a:txBody>
                  <a:tcPr>
                    <a:solidFill>
                      <a:srgbClr val="D5E3CF"/>
                    </a:solidFill>
                  </a:tcPr>
                </a:tc>
                <a:tc>
                  <a:txBody>
                    <a:bodyPr anchorCtr="0"/>
                    <a:lstStyle/>
                    <a:p>
                      <a:pPr algn="l"/>
                      <a:r>
                        <a:rPr sz="900" dirty="1">
                          <a:solidFill>
                            <a:srgbClr val="000000"/>
                          </a:solidFill>
                          <a:latin typeface="Arial"/>
                        </a:rPr>
                        <a:t>Canara Robeco Emerging equities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15531638</a:t>
                      </a:r>
                    </a:p>
                  </a:txBody>
                  <a:tcPr>
                    <a:solidFill>
                      <a:srgbClr val="D5E3CF"/>
                    </a:solidFill>
                  </a:tcPr>
                </a:tc>
                <a:tc>
                  <a:txBody>
                    <a:bodyPr anchorCtr="0"/>
                    <a:lstStyle/>
                    <a:p>
                      <a:pPr algn="l"/>
                      <a:r>
                        <a:rPr sz="900" dirty="1">
                          <a:solidFill>
                            <a:srgbClr val="000000"/>
                          </a:solidFill>
                          <a:latin typeface="Arial"/>
                        </a:rPr>
                        <a:t>Parag Parikh Flexi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477354193132</a:t>
                      </a:r>
                    </a:p>
                  </a:txBody>
                  <a:tcPr>
                    <a:solidFill>
                      <a:srgbClr val="D5E3CF"/>
                    </a:solidFill>
                  </a:tcPr>
                </a:tc>
                <a:tc>
                  <a:txBody>
                    <a:bodyPr anchorCtr="0"/>
                    <a:lstStyle/>
                    <a:p>
                      <a:pPr algn="l"/>
                      <a:r>
                        <a:rPr sz="900" dirty="1">
                          <a:solidFill>
                            <a:srgbClr val="000000"/>
                          </a:solidFill>
                          <a:latin typeface="Arial"/>
                        </a:rPr>
                        <a:t>Nippon India Multi 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14877039/38</a:t>
                      </a:r>
                    </a:p>
                  </a:txBody>
                  <a:tcPr>
                    <a:solidFill>
                      <a:srgbClr val="D5E3CF"/>
                    </a:solidFill>
                  </a:tcPr>
                </a:tc>
                <a:tc>
                  <a:txBody>
                    <a:bodyPr anchorCtr="0"/>
                    <a:lstStyle/>
                    <a:p>
                      <a:pPr algn="l"/>
                      <a:r>
                        <a:rPr sz="900" dirty="1">
                          <a:solidFill>
                            <a:srgbClr val="000000"/>
                          </a:solidFill>
                          <a:latin typeface="Arial"/>
                        </a:rPr>
                        <a:t>Kotak Equity Arbitrage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2784404/40</a:t>
                      </a:r>
                    </a:p>
                  </a:txBody>
                  <a:tcPr>
                    <a:solidFill>
                      <a:srgbClr val="D5E3CF"/>
                    </a:solidFill>
                  </a:tcPr>
                </a:tc>
                <a:tc>
                  <a:txBody>
                    <a:bodyPr anchorCtr="0"/>
                    <a:lstStyle/>
                    <a:p>
                      <a:pPr algn="l"/>
                      <a:r>
                        <a:rPr sz="900" dirty="1">
                          <a:solidFill>
                            <a:srgbClr val="000000"/>
                          </a:solidFill>
                          <a:latin typeface="Arial"/>
                        </a:rPr>
                        <a:t>HSBC Small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2804844/24</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17151176/25</a:t>
                      </a:r>
                    </a:p>
                  </a:txBody>
                  <a:tcPr>
                    <a:solidFill>
                      <a:srgbClr val="D5E3CF"/>
                    </a:solidFill>
                  </a:tcPr>
                </a:tc>
                <a:tc>
                  <a:txBody>
                    <a:bodyPr anchorCtr="0"/>
                    <a:lstStyle/>
                    <a:p>
                      <a:pPr algn="l"/>
                      <a:r>
                        <a:rPr sz="900" dirty="1">
                          <a:solidFill>
                            <a:srgbClr val="000000"/>
                          </a:solidFill>
                          <a:latin typeface="Arial"/>
                        </a:rPr>
                        <a:t>HDFC Charity Fund for Cancer Cure 75% Reg IDCW</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7660401/37</a:t>
                      </a:r>
                    </a:p>
                  </a:txBody>
                  <a:tcPr>
                    <a:solidFill>
                      <a:srgbClr val="D5E3CF"/>
                    </a:solidFill>
                  </a:tcPr>
                </a:tc>
                <a:tc>
                  <a:txBody>
                    <a:bodyPr anchorCtr="0"/>
                    <a:lstStyle/>
                    <a:p>
                      <a:pPr algn="l"/>
                      <a:r>
                        <a:rPr sz="900" dirty="1">
                          <a:solidFill>
                            <a:srgbClr val="000000"/>
                          </a:solidFill>
                          <a:latin typeface="Arial"/>
                        </a:rPr>
                        <a:t>Kotak Business Cycle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9</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10213213/42</a:t>
                      </a:r>
                    </a:p>
                  </a:txBody>
                  <a:tcPr>
                    <a:solidFill>
                      <a:srgbClr val="D5E3CF"/>
                    </a:solidFill>
                  </a:tcPr>
                </a:tc>
                <a:tc>
                  <a:txBody>
                    <a:bodyPr anchorCtr="0"/>
                    <a:lstStyle/>
                    <a:p>
                      <a:pPr algn="l"/>
                      <a:r>
                        <a:rPr sz="900" dirty="1">
                          <a:solidFill>
                            <a:srgbClr val="000000"/>
                          </a:solidFill>
                          <a:latin typeface="Arial"/>
                        </a:rPr>
                        <a:t>Kotak Manufacture in India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10</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6644594/09</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11</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7660401/37</a:t>
                      </a:r>
                    </a:p>
                  </a:txBody>
                  <a:tcPr>
                    <a:solidFill>
                      <a:srgbClr val="D5E3CF"/>
                    </a:solidFill>
                  </a:tcPr>
                </a:tc>
                <a:tc>
                  <a:txBody>
                    <a:bodyPr anchorCtr="0"/>
                    <a:lstStyle/>
                    <a:p>
                      <a:pPr algn="l"/>
                      <a:r>
                        <a:rPr sz="900" dirty="1">
                          <a:solidFill>
                            <a:srgbClr val="000000"/>
                          </a:solidFill>
                          <a:latin typeface="Arial"/>
                        </a:rPr>
                        <a:t>Kotak Gilt Investement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12</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8338961/96</a:t>
                      </a:r>
                    </a:p>
                  </a:txBody>
                  <a:tcPr>
                    <a:solidFill>
                      <a:srgbClr val="D5E3CF"/>
                    </a:solidFill>
                  </a:tcPr>
                </a:tc>
                <a:tc>
                  <a:txBody>
                    <a:bodyPr anchorCtr="0"/>
                    <a:lstStyle/>
                    <a:p>
                      <a:pPr algn="l"/>
                      <a:r>
                        <a:rPr sz="900" dirty="1">
                          <a:solidFill>
                            <a:srgbClr val="000000"/>
                          </a:solidFill>
                          <a:latin typeface="Arial"/>
                        </a:rPr>
                        <a:t>Kotak Balanced Advantage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13</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6644594/09</a:t>
                      </a:r>
                    </a:p>
                  </a:txBody>
                  <a:tcPr>
                    <a:solidFill>
                      <a:srgbClr val="D5E3CF"/>
                    </a:solidFill>
                  </a:tcPr>
                </a:tc>
                <a:tc>
                  <a:txBody>
                    <a:bodyPr anchorCtr="0"/>
                    <a:lstStyle/>
                    <a:p>
                      <a:pPr algn="l"/>
                      <a:r>
                        <a:rPr sz="900" dirty="1">
                          <a:solidFill>
                            <a:srgbClr val="000000"/>
                          </a:solidFill>
                          <a:latin typeface="Arial"/>
                        </a:rPr>
                        <a:t>Kotak Balanced Advantage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14</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15884829</a:t>
                      </a:r>
                    </a:p>
                  </a:txBody>
                  <a:tcPr>
                    <a:solidFill>
                      <a:srgbClr val="D5E3CF"/>
                    </a:solidFill>
                  </a:tcPr>
                </a:tc>
                <a:tc>
                  <a:txBody>
                    <a:bodyPr anchorCtr="0"/>
                    <a:lstStyle/>
                    <a:p>
                      <a:pPr algn="l"/>
                      <a:r>
                        <a:rPr sz="900" dirty="1">
                          <a:solidFill>
                            <a:srgbClr val="000000"/>
                          </a:solidFill>
                          <a:latin typeface="Arial"/>
                        </a:rPr>
                        <a:t>SBI Savings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15</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35793683</a:t>
                      </a:r>
                    </a:p>
                  </a:txBody>
                  <a:tcPr>
                    <a:solidFill>
                      <a:srgbClr val="D5E3CF"/>
                    </a:solidFill>
                  </a:tcPr>
                </a:tc>
                <a:tc>
                  <a:txBody>
                    <a:bodyPr anchorCtr="0"/>
                    <a:lstStyle/>
                    <a:p>
                      <a:pPr algn="l"/>
                      <a:r>
                        <a:rPr sz="900" dirty="1">
                          <a:solidFill>
                            <a:srgbClr val="000000"/>
                          </a:solidFill>
                          <a:latin typeface="Arial"/>
                        </a:rPr>
                        <a:t>SBI Magnum MidCap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16</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9103589842</a:t>
                      </a:r>
                    </a:p>
                  </a:txBody>
                  <a:tcPr>
                    <a:solidFill>
                      <a:srgbClr val="D5E3CF"/>
                    </a:solidFill>
                  </a:tcPr>
                </a:tc>
                <a:tc>
                  <a:txBody>
                    <a:bodyPr anchorCtr="0"/>
                    <a:lstStyle/>
                    <a:p>
                      <a:pPr algn="l"/>
                      <a:r>
                        <a:rPr sz="900" dirty="1">
                          <a:solidFill>
                            <a:srgbClr val="000000"/>
                          </a:solidFill>
                          <a:latin typeface="Arial"/>
                        </a:rPr>
                        <a:t>PGIM India Flexi Cap Fund (G)</a:t>
                      </a:r>
                    </a:p>
                  </a:txBody>
                  <a:tcPr>
                    <a:solidFill>
                      <a:srgbClr val="D5E3CF"/>
                    </a:solidFill>
                  </a:tcPr>
                </a:tc>
                <a:tc>
                  <a:txBody>
                    <a:bodyPr anchorCtr="0"/>
                    <a:lstStyle/>
                    <a:p>
                      <a:pPr algn="l"/>
                      <a:r>
                        <a:rPr sz="900" dirty="1">
                          <a:solidFill>
                            <a:srgbClr val="000000"/>
                          </a:solidFill>
                          <a:latin typeface="Arial"/>
                        </a:rPr>
                        <a:t>AXIS BANK</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17</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5710939/02</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18</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15884829</a:t>
                      </a:r>
                    </a:p>
                  </a:txBody>
                  <a:tcPr>
                    <a:solidFill>
                      <a:srgbClr val="D5E3CF"/>
                    </a:solidFill>
                  </a:tcPr>
                </a:tc>
                <a:tc>
                  <a:txBody>
                    <a:bodyPr anchorCtr="0"/>
                    <a:lstStyle/>
                    <a:p>
                      <a:pPr algn="l"/>
                      <a:r>
                        <a:rPr sz="900" dirty="1">
                          <a:solidFill>
                            <a:srgbClr val="000000"/>
                          </a:solidFill>
                          <a:latin typeface="Arial"/>
                        </a:rPr>
                        <a:t>SBI Balanced Advantage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19</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17151176/25</a:t>
                      </a:r>
                    </a:p>
                  </a:txBody>
                  <a:tcPr>
                    <a:solidFill>
                      <a:srgbClr val="D5E3CF"/>
                    </a:solidFill>
                  </a:tcPr>
                </a:tc>
                <a:tc>
                  <a:txBody>
                    <a:bodyPr anchorCtr="0"/>
                    <a:lstStyle/>
                    <a:p>
                      <a:pPr algn="l"/>
                      <a:r>
                        <a:rPr sz="900" dirty="1">
                          <a:solidFill>
                            <a:srgbClr val="000000"/>
                          </a:solidFill>
                          <a:latin typeface="Arial"/>
                        </a:rPr>
                        <a:t>HDFC Liquid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20</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18824942/29</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21</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5710939/02</a:t>
                      </a:r>
                    </a:p>
                  </a:txBody>
                  <a:tcPr>
                    <a:solidFill>
                      <a:srgbClr val="D5E3CF"/>
                    </a:solidFill>
                  </a:tcPr>
                </a:tc>
                <a:tc>
                  <a:txBody>
                    <a:bodyPr anchorCtr="0"/>
                    <a:lstStyle/>
                    <a:p>
                      <a:pPr algn="l"/>
                      <a:r>
                        <a:rPr sz="900" dirty="1">
                          <a:solidFill>
                            <a:srgbClr val="000000"/>
                          </a:solidFill>
                          <a:latin typeface="Arial"/>
                        </a:rPr>
                        <a:t>Kotak Equity Arbitrage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22</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15884829</a:t>
                      </a:r>
                    </a:p>
                  </a:txBody>
                  <a:tcPr>
                    <a:solidFill>
                      <a:srgbClr val="D5E3CF"/>
                    </a:solidFill>
                  </a:tcPr>
                </a:tc>
                <a:tc>
                  <a:txBody>
                    <a:bodyPr anchorCtr="0"/>
                    <a:lstStyle/>
                    <a:p>
                      <a:pPr algn="l"/>
                      <a:r>
                        <a:rPr sz="900" dirty="1">
                          <a:solidFill>
                            <a:srgbClr val="000000"/>
                          </a:solidFill>
                          <a:latin typeface="Arial"/>
                        </a:rPr>
                        <a:t>SBI Small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23</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11308313/69</a:t>
                      </a:r>
                    </a:p>
                  </a:txBody>
                  <a:tcPr>
                    <a:solidFill>
                      <a:srgbClr val="D5E3CF"/>
                    </a:solidFill>
                  </a:tcPr>
                </a:tc>
                <a:tc>
                  <a:txBody>
                    <a:bodyPr anchorCtr="0"/>
                    <a:lstStyle/>
                    <a:p>
                      <a:pPr algn="l"/>
                      <a:r>
                        <a:rPr sz="900" dirty="1">
                          <a:solidFill>
                            <a:srgbClr val="000000"/>
                          </a:solidFill>
                          <a:latin typeface="Arial"/>
                        </a:rPr>
                        <a:t>HSBC Ultra Short Duration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24</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2784404/40</a:t>
                      </a:r>
                    </a:p>
                  </a:txBody>
                  <a:tcPr>
                    <a:solidFill>
                      <a:srgbClr val="D5E3CF"/>
                    </a:solidFill>
                  </a:tcPr>
                </a:tc>
                <a:tc>
                  <a:txBody>
                    <a:bodyPr anchorCtr="0"/>
                    <a:lstStyle/>
                    <a:p>
                      <a:pPr algn="l"/>
                      <a:r>
                        <a:rPr sz="900" dirty="1">
                          <a:solidFill>
                            <a:srgbClr val="000000"/>
                          </a:solidFill>
                          <a:latin typeface="Arial"/>
                        </a:rPr>
                        <a:t>HSBC Aggressive Hybrid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rPr>
                        <a:t>25</a:t>
                      </a:r>
                    </a:p>
                  </a:txBody>
                  <a:tcPr>
                    <a:solidFill>
                      <a:srgbClr val="D5E3CF"/>
                    </a:solidFill>
                  </a:tcPr>
                </a:tc>
                <a:tc>
                  <a:txBody>
                    <a:bodyPr anchorCtr="0"/>
                    <a:lstStyle/>
                    <a:p>
                      <a:pPr algn="l"/>
                      <a:r>
                        <a:rPr sz="900" dirty="1">
                          <a:solidFill>
                            <a:srgbClr val="000000"/>
                          </a:solidFill>
                        </a:rPr>
                        <a:t>A D NAIK WEALTH PRIVATE LIMITED</a:t>
                      </a:r>
                    </a:p>
                  </a:txBody>
                  <a:tcPr>
                    <a:solidFill>
                      <a:srgbClr val="D5E3CF"/>
                    </a:solidFill>
                  </a:tcPr>
                </a:tc>
                <a:tc>
                  <a:txBody>
                    <a:bodyPr anchorCtr="0"/>
                    <a:lstStyle/>
                    <a:p>
                      <a:pPr algn="l"/>
                      <a:r>
                        <a:rPr sz="900" dirty="1">
                          <a:solidFill>
                            <a:srgbClr val="000000"/>
                          </a:solidFill>
                        </a:rPr>
                        <a:t>7774419845</a:t>
                      </a:r>
                    </a:p>
                  </a:txBody>
                  <a:tcPr>
                    <a:solidFill>
                      <a:srgbClr val="D5E3CF"/>
                    </a:solidFill>
                  </a:tcPr>
                </a:tc>
                <a:tc>
                  <a:txBody>
                    <a:bodyPr anchorCtr="0"/>
                    <a:lstStyle/>
                    <a:p>
                      <a:pPr algn="l"/>
                      <a:r>
                        <a:rPr sz="900" dirty="1">
                          <a:solidFill>
                            <a:srgbClr val="000000"/>
                          </a:solidFill>
                        </a:rPr>
                        <a:t>Mirae Asset Aggressive Hybrid Fund Reg (G)</a:t>
                      </a:r>
                    </a:p>
                  </a:txBody>
                  <a:tcPr>
                    <a:solidFill>
                      <a:srgbClr val="D5E3CF"/>
                    </a:solidFill>
                  </a:tcPr>
                </a:tc>
                <a:tc>
                  <a:txBody>
                    <a:bodyPr anchorCtr="0"/>
                    <a:lstStyle/>
                    <a:p>
                      <a:pPr algn="l"/>
                      <a:r>
                        <a:rPr sz="900" dirty="1">
                          <a:solidFill>
                            <a:srgbClr val="000000"/>
                          </a:solidFill>
                        </a:rPr>
                        <a:t>AXIS BANK LTD</a:t>
                      </a:r>
                    </a:p>
                  </a:txBody>
                  <a:tcPr>
                    <a:solidFill>
                      <a:srgbClr val="D5E3CF"/>
                    </a:solidFill>
                  </a:tcPr>
                </a:tc>
                <a:tc>
                  <a:txBody>
                    <a:bodyPr anchorCtr="0"/>
                    <a:lstStyle/>
                    <a:p>
                      <a:pPr algn="l"/>
                      <a:r>
                        <a:rPr sz="900" dirty="1">
                          <a:solidFill>
                            <a:srgbClr val="000000"/>
                          </a:solidFill>
                        </a:rPr>
                        <a:t>xxxxxxxxxx03773</a:t>
                      </a:r>
                    </a:p>
                  </a:txBody>
                  <a:tcPr>
                    <a:solidFill>
                      <a:srgbClr val="D5E3CF"/>
                    </a:solidFill>
                  </a:tcPr>
                </a:tc>
                <a:tc>
                  <a:txBody>
                    <a:bodyPr anchorCtr="0"/>
                    <a:lstStyle/>
                    <a:p>
                      <a:pPr algn="l"/>
                      <a:r>
                        <a:rPr sz="900" dirty="1">
                          <a:solidFill>
                            <a:srgbClr val="000000"/>
                          </a:solidFill>
                        </a:rPr>
                        <a:t>UTIB0000373</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 Continue...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254000" y="1016000"/>
          <a:ext cx="12319000" cy="187960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26</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13767176</a:t>
                      </a:r>
                    </a:p>
                  </a:txBody>
                  <a:tcPr>
                    <a:solidFill>
                      <a:srgbClr val="D5E3CF"/>
                    </a:solidFill>
                  </a:tcPr>
                </a:tc>
                <a:tc>
                  <a:txBody>
                    <a:bodyPr anchorCtr="0"/>
                    <a:lstStyle/>
                    <a:p>
                      <a:pPr algn="l"/>
                      <a:r>
                        <a:rPr sz="900" dirty="1">
                          <a:solidFill>
                            <a:srgbClr val="000000"/>
                          </a:solidFill>
                          <a:latin typeface="Arial"/>
                        </a:rPr>
                        <a:t>Parag Parikh Flexi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27</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91052176196</a:t>
                      </a:r>
                    </a:p>
                  </a:txBody>
                  <a:tcPr>
                    <a:solidFill>
                      <a:srgbClr val="D5E3CF"/>
                    </a:solidFill>
                  </a:tcPr>
                </a:tc>
                <a:tc>
                  <a:txBody>
                    <a:bodyPr anchorCtr="0"/>
                    <a:lstStyle/>
                    <a:p>
                      <a:pPr algn="l"/>
                      <a:r>
                        <a:rPr sz="900" dirty="1">
                          <a:solidFill>
                            <a:srgbClr val="000000"/>
                          </a:solidFill>
                          <a:latin typeface="Arial"/>
                        </a:rPr>
                        <a:t>Axis Midcap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28</a:t>
                      </a:r>
                    </a:p>
                  </a:txBody>
                  <a:tcPr>
                    <a:solidFill>
                      <a:srgbClr val="D5E3CF"/>
                    </a:solidFill>
                  </a:tcPr>
                </a:tc>
                <a:tc>
                  <a:txBody>
                    <a:bodyPr anchorCtr="0"/>
                    <a:lstStyle/>
                    <a:p>
                      <a:pPr algn="l"/>
                      <a:r>
                        <a:rPr sz="900" dirty="1">
                          <a:solidFill>
                            <a:srgbClr val="000000"/>
                          </a:solidFill>
                          <a:latin typeface="Arial"/>
                        </a:rPr>
                        <a:t>A D NAIK WEALTH PRIVATE LIMITED</a:t>
                      </a:r>
                    </a:p>
                  </a:txBody>
                  <a:tcPr>
                    <a:solidFill>
                      <a:srgbClr val="D5E3CF"/>
                    </a:solidFill>
                  </a:tcPr>
                </a:tc>
                <a:tc>
                  <a:txBody>
                    <a:bodyPr anchorCtr="0"/>
                    <a:lstStyle/>
                    <a:p>
                      <a:pPr algn="l"/>
                      <a:r>
                        <a:rPr sz="900" dirty="1">
                          <a:solidFill>
                            <a:srgbClr val="000000"/>
                          </a:solidFill>
                          <a:latin typeface="Arial"/>
                        </a:rPr>
                        <a:t>7774419845</a:t>
                      </a:r>
                    </a:p>
                  </a:txBody>
                  <a:tcPr>
                    <a:solidFill>
                      <a:srgbClr val="D5E3CF"/>
                    </a:solidFill>
                  </a:tcPr>
                </a:tc>
                <a:tc>
                  <a:txBody>
                    <a:bodyPr anchorCtr="0"/>
                    <a:lstStyle/>
                    <a:p>
                      <a:pPr algn="l"/>
                      <a:r>
                        <a:rPr sz="900" dirty="1">
                          <a:solidFill>
                            <a:srgbClr val="000000"/>
                          </a:solidFill>
                          <a:latin typeface="Arial"/>
                        </a:rPr>
                        <a:t>Mirae Asset Large &amp; Midcap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29</a:t>
                      </a:r>
                    </a:p>
                  </a:txBody>
                  <a:tcPr>
                    <a:solidFill>
                      <a:srgbClr val="D5E3CF"/>
                    </a:solidFill>
                  </a:tcPr>
                </a:tc>
                <a:tc>
                  <a:txBody>
                    <a:bodyPr anchorCtr="0"/>
                    <a:lstStyle/>
                    <a:p>
                      <a:pPr algn="l"/>
                      <a:r>
                        <a:rPr sz="900" dirty="1">
                          <a:solidFill>
                            <a:srgbClr val="000000"/>
                          </a:solidFill>
                          <a:latin typeface="Arial"/>
                        </a:rPr>
                        <a:t>A D NAIK WEALTH PVT LTD</a:t>
                      </a:r>
                    </a:p>
                  </a:txBody>
                  <a:tcPr>
                    <a:solidFill>
                      <a:srgbClr val="D5E3CF"/>
                    </a:solidFill>
                  </a:tcPr>
                </a:tc>
                <a:tc>
                  <a:txBody>
                    <a:bodyPr anchorCtr="0"/>
                    <a:lstStyle/>
                    <a:p>
                      <a:pPr algn="l"/>
                      <a:r>
                        <a:rPr sz="900" dirty="1">
                          <a:solidFill>
                            <a:srgbClr val="000000"/>
                          </a:solidFill>
                          <a:latin typeface="Arial"/>
                        </a:rPr>
                        <a:t>2109660864</a:t>
                      </a:r>
                    </a:p>
                  </a:txBody>
                  <a:tcPr>
                    <a:solidFill>
                      <a:srgbClr val="D5E3CF"/>
                    </a:solidFill>
                  </a:tcPr>
                </a:tc>
                <a:tc>
                  <a:txBody>
                    <a:bodyPr anchorCtr="0"/>
                    <a:lstStyle/>
                    <a:p>
                      <a:pPr algn="l"/>
                      <a:r>
                        <a:rPr sz="900" dirty="1">
                          <a:solidFill>
                            <a:srgbClr val="000000"/>
                          </a:solidFill>
                          <a:latin typeface="Arial"/>
                        </a:rPr>
                        <a:t>Invesco India Multicap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xxxxxxxxxx03773</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rPr>
                        <a:t>30</a:t>
                      </a:r>
                    </a:p>
                  </a:txBody>
                  <a:tcPr>
                    <a:solidFill>
                      <a:srgbClr val="D5E3CF"/>
                    </a:solidFill>
                  </a:tcPr>
                </a:tc>
                <a:tc>
                  <a:txBody>
                    <a:bodyPr anchorCtr="0"/>
                    <a:lstStyle/>
                    <a:p>
                      <a:pPr algn="l"/>
                      <a:r>
                        <a:rPr sz="900" dirty="1">
                          <a:solidFill>
                            <a:srgbClr val="000000"/>
                          </a:solidFill>
                        </a:rPr>
                        <a:t>A D NAIK WEALTH PVT LTD</a:t>
                      </a:r>
                    </a:p>
                  </a:txBody>
                  <a:tcPr>
                    <a:solidFill>
                      <a:srgbClr val="D5E3CF"/>
                    </a:solidFill>
                  </a:tcPr>
                </a:tc>
                <a:tc>
                  <a:txBody>
                    <a:bodyPr anchorCtr="0"/>
                    <a:lstStyle/>
                    <a:p>
                      <a:pPr algn="l"/>
                      <a:r>
                        <a:rPr sz="900" dirty="1">
                          <a:solidFill>
                            <a:srgbClr val="000000"/>
                          </a:solidFill>
                        </a:rPr>
                        <a:t>2109660864</a:t>
                      </a:r>
                    </a:p>
                  </a:txBody>
                  <a:tcPr>
                    <a:solidFill>
                      <a:srgbClr val="D5E3CF"/>
                    </a:solidFill>
                  </a:tcPr>
                </a:tc>
                <a:tc>
                  <a:txBody>
                    <a:bodyPr anchorCtr="0"/>
                    <a:lstStyle/>
                    <a:p>
                      <a:pPr algn="l"/>
                      <a:r>
                        <a:rPr sz="900" dirty="1">
                          <a:solidFill>
                            <a:srgbClr val="000000"/>
                          </a:solidFill>
                        </a:rPr>
                        <a:t>Invesco India Mid Cap Fund (G)</a:t>
                      </a:r>
                    </a:p>
                  </a:txBody>
                  <a:tcPr>
                    <a:solidFill>
                      <a:srgbClr val="D5E3CF"/>
                    </a:solidFill>
                  </a:tcPr>
                </a:tc>
                <a:tc>
                  <a:txBody>
                    <a:bodyPr anchorCtr="0"/>
                    <a:lstStyle/>
                    <a:p>
                      <a:pPr algn="l"/>
                      <a:r>
                        <a:rPr sz="900" dirty="1">
                          <a:solidFill>
                            <a:srgbClr val="000000"/>
                          </a:solidFill>
                        </a:rPr>
                        <a:t>AXIS BANK LTD</a:t>
                      </a:r>
                    </a:p>
                  </a:txBody>
                  <a:tcPr>
                    <a:solidFill>
                      <a:srgbClr val="D5E3CF"/>
                    </a:solidFill>
                  </a:tcPr>
                </a:tc>
                <a:tc>
                  <a:txBody>
                    <a:bodyPr anchorCtr="0"/>
                    <a:lstStyle/>
                    <a:p>
                      <a:pPr algn="l"/>
                      <a:r>
                        <a:rPr sz="900" dirty="1">
                          <a:solidFill>
                            <a:srgbClr val="000000"/>
                          </a:solidFill>
                        </a:rPr>
                        <a:t>xxxxxxxxxx03773</a:t>
                      </a:r>
                    </a:p>
                  </a:txBody>
                  <a:tcPr>
                    <a:solidFill>
                      <a:srgbClr val="D5E3CF"/>
                    </a:solidFill>
                  </a:tcPr>
                </a:tc>
                <a:tc>
                  <a:txBody>
                    <a:bodyPr anchorCtr="0"/>
                    <a:lstStyle/>
                    <a:p>
                      <a:pPr algn="l"/>
                      <a:r>
                        <a:rPr sz="900" dirty="1">
                          <a:solidFill>
                            <a:srgbClr val="000000"/>
                          </a:solidFill>
                        </a:rPr>
                        <a:t>UTIB0000373</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24,28,58,607</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22,02,58,637</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WEALTH CREATION</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₹2,17,18,227</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₹2,11,18,257</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₹-2,17,18,227</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(100.00%)</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21" name="New shape"/>
          <p:cNvSpPr/>
          <p:nvPr/>
        </p:nvSpPr>
        <p:spPr>
          <a:xfrm>
            <a:off x="254000" y="3556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1524000" y="3556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2794000" y="3556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24" name="New picture"/>
          <p:cNvPicPr/>
          <p:nvPr/>
        </p:nvPicPr>
        <p:blipFill>
          <a:blip r:embed="rId3"/>
          <a:srcRect/>
          <a:stretch>
            <a:fillRect/>
          </a:stretch>
        </p:blipFill>
        <p:spPr>
          <a:xfrm>
            <a:off x="6540500" y="2286000"/>
            <a:ext cx="952500" cy="952500"/>
          </a:xfrm>
          <a:prstGeom prst="rect"/>
          <a:ln>
            <a:solidFill>
              <a:schemeClr val="tx2">
                <a:lumMod val="60000"/>
                <a:lumOff val="40000"/>
              </a:schemeClr>
            </a:solidFill>
          </a:ln>
        </p:spPr>
      </p:pic>
      <p:sp>
        <p:nvSpPr>
          <p:cNvPr id="25" name="New shape"/>
          <p:cNvSpPr/>
          <p:nvPr/>
        </p:nvSpPr>
        <p:spPr>
          <a:xfrm>
            <a:off x="75565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WX</a:t>
            </a:r>
          </a:p>
        </p:txBody>
      </p:sp>
      <p:sp>
        <p:nvSpPr>
          <p:cNvPr id="26" name="New shape"/>
          <p:cNvSpPr/>
          <p:nvPr/>
        </p:nvSpPr>
        <p:spPr>
          <a:xfrm>
            <a:off x="75565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27" name="New shape"/>
          <p:cNvSpPr/>
          <p:nvPr/>
        </p:nvSpPr>
        <p:spPr>
          <a:xfrm>
            <a:off x="7556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28" name="New shape"/>
          <p:cNvSpPr/>
          <p:nvPr/>
        </p:nvSpPr>
        <p:spPr>
          <a:xfrm>
            <a:off x="9271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29" name="New shape"/>
          <p:cNvSpPr/>
          <p:nvPr/>
        </p:nvSpPr>
        <p:spPr>
          <a:xfrm>
            <a:off x="10985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30" name="New shape"/>
          <p:cNvSpPr/>
          <p:nvPr/>
        </p:nvSpPr>
        <p:spPr>
          <a:xfrm>
            <a:off x="7556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₹16,28,45,687</a:t>
            </a:r>
          </a:p>
        </p:txBody>
      </p:sp>
      <p:sp>
        <p:nvSpPr>
          <p:cNvPr id="31" name="New shape"/>
          <p:cNvSpPr/>
          <p:nvPr/>
        </p:nvSpPr>
        <p:spPr>
          <a:xfrm>
            <a:off x="9271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₹16,04,45,687</a:t>
            </a:r>
          </a:p>
        </p:txBody>
      </p:sp>
      <p:sp>
        <p:nvSpPr>
          <p:cNvPr id="32" name="New shape"/>
          <p:cNvSpPr/>
          <p:nvPr/>
        </p:nvSpPr>
        <p:spPr>
          <a:xfrm>
            <a:off x="10985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₹-16,28,45,687</a:t>
            </a:r>
          </a:p>
        </p:txBody>
      </p:sp>
      <p:sp>
        <p:nvSpPr>
          <p:cNvPr id="33" name="New shape"/>
          <p:cNvSpPr/>
          <p:nvPr/>
        </p:nvSpPr>
        <p:spPr>
          <a:xfrm>
            <a:off x="6540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34" name="New shape"/>
          <p:cNvSpPr/>
          <p:nvPr/>
        </p:nvSpPr>
        <p:spPr>
          <a:xfrm>
            <a:off x="8699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(100.00%)</a:t>
            </a:r>
          </a:p>
        </p:txBody>
      </p:sp>
      <p:sp>
        <p:nvSpPr>
          <p:cNvPr id="35" name="New shape"/>
          <p:cNvSpPr/>
          <p:nvPr/>
        </p:nvSpPr>
        <p:spPr>
          <a:xfrm>
            <a:off x="10858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36" name="New shape"/>
          <p:cNvSpPr/>
          <p:nvPr/>
        </p:nvSpPr>
        <p:spPr>
          <a:xfrm>
            <a:off x="6540500" y="3556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7" name="New shape"/>
          <p:cNvSpPr/>
          <p:nvPr/>
        </p:nvSpPr>
        <p:spPr>
          <a:xfrm>
            <a:off x="7810500" y="3556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8" name="New shape"/>
          <p:cNvSpPr/>
          <p:nvPr/>
        </p:nvSpPr>
        <p:spPr>
          <a:xfrm>
            <a:off x="9080500" y="3556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39" name="New picture"/>
          <p:cNvPicPr/>
          <p:nvPr/>
        </p:nvPicPr>
        <p:blipFill>
          <a:blip r:embed="rId3"/>
          <a:srcRect/>
          <a:stretch>
            <a:fillRect/>
          </a:stretch>
        </p:blipFill>
        <p:spPr>
          <a:xfrm>
            <a:off x="254000" y="4191000"/>
            <a:ext cx="952500" cy="952500"/>
          </a:xfrm>
          <a:prstGeom prst="rect"/>
          <a:ln>
            <a:solidFill>
              <a:schemeClr val="tx2">
                <a:lumMod val="60000"/>
                <a:lumOff val="40000"/>
              </a:schemeClr>
            </a:solidFill>
          </a:ln>
        </p:spPr>
      </p:pic>
      <p:sp>
        <p:nvSpPr>
          <p:cNvPr id="40" name="New shape"/>
          <p:cNvSpPr/>
          <p:nvPr/>
        </p:nvSpPr>
        <p:spPr>
          <a:xfrm>
            <a:off x="12700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VX</a:t>
            </a:r>
          </a:p>
        </p:txBody>
      </p:sp>
      <p:sp>
        <p:nvSpPr>
          <p:cNvPr id="41" name="New shape"/>
          <p:cNvSpPr/>
          <p:nvPr/>
        </p:nvSpPr>
        <p:spPr>
          <a:xfrm>
            <a:off x="12700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42" name="New shape"/>
          <p:cNvSpPr/>
          <p:nvPr/>
        </p:nvSpPr>
        <p:spPr>
          <a:xfrm>
            <a:off x="1270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43" name="New shape"/>
          <p:cNvSpPr/>
          <p:nvPr/>
        </p:nvSpPr>
        <p:spPr>
          <a:xfrm>
            <a:off x="2984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44" name="New shape"/>
          <p:cNvSpPr/>
          <p:nvPr/>
        </p:nvSpPr>
        <p:spPr>
          <a:xfrm>
            <a:off x="4699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45" name="New shape"/>
          <p:cNvSpPr/>
          <p:nvPr/>
        </p:nvSpPr>
        <p:spPr>
          <a:xfrm>
            <a:off x="1270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46" name="New shape"/>
          <p:cNvSpPr/>
          <p:nvPr/>
        </p:nvSpPr>
        <p:spPr>
          <a:xfrm>
            <a:off x="2984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47" name="New shape"/>
          <p:cNvSpPr/>
          <p:nvPr/>
        </p:nvSpPr>
        <p:spPr>
          <a:xfrm>
            <a:off x="4699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a:t>
            </a:r>
          </a:p>
        </p:txBody>
      </p:sp>
      <p:sp>
        <p:nvSpPr>
          <p:cNvPr id="48" name="New shape"/>
          <p:cNvSpPr/>
          <p:nvPr/>
        </p:nvSpPr>
        <p:spPr>
          <a:xfrm>
            <a:off x="254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(NaN%)</a:t>
            </a:r>
          </a:p>
        </p:txBody>
      </p:sp>
      <p:sp>
        <p:nvSpPr>
          <p:cNvPr id="49" name="New shape"/>
          <p:cNvSpPr/>
          <p:nvPr/>
        </p:nvSpPr>
        <p:spPr>
          <a:xfrm>
            <a:off x="2413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(NaN%)</a:t>
            </a:r>
          </a:p>
        </p:txBody>
      </p:sp>
      <p:sp>
        <p:nvSpPr>
          <p:cNvPr id="50" name="New shape"/>
          <p:cNvSpPr/>
          <p:nvPr/>
        </p:nvSpPr>
        <p:spPr>
          <a:xfrm>
            <a:off x="4572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(NaN%)</a:t>
            </a:r>
          </a:p>
        </p:txBody>
      </p:sp>
      <p:sp>
        <p:nvSpPr>
          <p:cNvPr id="51" name="New shape"/>
          <p:cNvSpPr/>
          <p:nvPr/>
        </p:nvSpPr>
        <p:spPr>
          <a:xfrm>
            <a:off y="5461000"/>
            <a:ext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2" name="New shape"/>
          <p:cNvSpPr/>
          <p:nvPr/>
        </p:nvSpPr>
        <p:spPr>
          <a:xfrm>
            <a:off y="5461000"/>
            <a:ext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3" name="New shape"/>
          <p:cNvSpPr/>
          <p:nvPr/>
        </p:nvSpPr>
        <p:spPr>
          <a:xfrm>
            <a:off y="5461000"/>
            <a:ext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54" name="New picture"/>
          <p:cNvPicPr/>
          <p:nvPr/>
        </p:nvPicPr>
        <p:blipFill>
          <a:blip r:embed="rId3"/>
          <a:srcRect/>
          <a:stretch>
            <a:fillRect/>
          </a:stretch>
        </p:blipFill>
        <p:spPr>
          <a:xfrm>
            <a:off x="6540500" y="4191000"/>
            <a:ext cx="952500" cy="952500"/>
          </a:xfrm>
          <a:prstGeom prst="rect"/>
          <a:ln>
            <a:solidFill>
              <a:schemeClr val="tx2">
                <a:lumMod val="60000"/>
                <a:lumOff val="40000"/>
              </a:schemeClr>
            </a:solidFill>
          </a:ln>
        </p:spPr>
      </p:pic>
      <p:sp>
        <p:nvSpPr>
          <p:cNvPr id="55" name="New shape"/>
          <p:cNvSpPr/>
          <p:nvPr/>
        </p:nvSpPr>
        <p:spPr>
          <a:xfrm>
            <a:off x="75565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TX</a:t>
            </a:r>
          </a:p>
        </p:txBody>
      </p:sp>
      <p:sp>
        <p:nvSpPr>
          <p:cNvPr id="56" name="New shape"/>
          <p:cNvSpPr/>
          <p:nvPr/>
        </p:nvSpPr>
        <p:spPr>
          <a:xfrm>
            <a:off x="75565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57" name="New shape"/>
          <p:cNvSpPr/>
          <p:nvPr/>
        </p:nvSpPr>
        <p:spPr>
          <a:xfrm>
            <a:off x="7556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58" name="New shape"/>
          <p:cNvSpPr/>
          <p:nvPr/>
        </p:nvSpPr>
        <p:spPr>
          <a:xfrm>
            <a:off x="9271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59" name="New shape"/>
          <p:cNvSpPr/>
          <p:nvPr/>
        </p:nvSpPr>
        <p:spPr>
          <a:xfrm>
            <a:off x="10985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60" name="New shape"/>
          <p:cNvSpPr/>
          <p:nvPr/>
        </p:nvSpPr>
        <p:spPr>
          <a:xfrm>
            <a:off x="7556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₹3,47,436</a:t>
            </a:r>
          </a:p>
        </p:txBody>
      </p:sp>
      <p:sp>
        <p:nvSpPr>
          <p:cNvPr id="61" name="New shape"/>
          <p:cNvSpPr/>
          <p:nvPr/>
        </p:nvSpPr>
        <p:spPr>
          <a:xfrm>
            <a:off x="9271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₹3,47,436</a:t>
            </a:r>
          </a:p>
        </p:txBody>
      </p:sp>
      <p:sp>
        <p:nvSpPr>
          <p:cNvPr id="62" name="New shape"/>
          <p:cNvSpPr/>
          <p:nvPr/>
        </p:nvSpPr>
        <p:spPr>
          <a:xfrm>
            <a:off x="10985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₹-3,47,436</a:t>
            </a:r>
          </a:p>
        </p:txBody>
      </p:sp>
      <p:sp>
        <p:nvSpPr>
          <p:cNvPr id="63" name="New shape"/>
          <p:cNvSpPr/>
          <p:nvPr/>
        </p:nvSpPr>
        <p:spPr>
          <a:xfrm>
            <a:off x="6540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64" name="New shape"/>
          <p:cNvSpPr/>
          <p:nvPr/>
        </p:nvSpPr>
        <p:spPr>
          <a:xfrm>
            <a:off x="8699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(100.00%)</a:t>
            </a:r>
          </a:p>
        </p:txBody>
      </p:sp>
      <p:sp>
        <p:nvSpPr>
          <p:cNvPr id="65" name="New shape"/>
          <p:cNvSpPr/>
          <p:nvPr/>
        </p:nvSpPr>
        <p:spPr>
          <a:xfrm>
            <a:off x="108585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66" name="New shape"/>
          <p:cNvSpPr/>
          <p:nvPr/>
        </p:nvSpPr>
        <p:spPr>
          <a:xfrm>
            <a:off x="6540500" y="5461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67" name="New shape"/>
          <p:cNvSpPr/>
          <p:nvPr/>
        </p:nvSpPr>
        <p:spPr>
          <a:xfrm>
            <a:off x="7810500" y="5461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68" name="New shape"/>
          <p:cNvSpPr/>
          <p:nvPr/>
        </p:nvSpPr>
        <p:spPr>
          <a:xfrm>
            <a:off x="9080500" y="5461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69" name="New picture"/>
          <p:cNvPicPr/>
          <p:nvPr/>
        </p:nvPicPr>
        <p:blipFill>
          <a:blip r:embed="rId3"/>
          <a:srcRect/>
          <a:stretch>
            <a:fillRect/>
          </a:stretch>
        </p:blipFill>
        <p:spPr>
          <a:xfrm>
            <a:off x="254000" y="6096000"/>
            <a:ext cx="952500" cy="952500"/>
          </a:xfrm>
          <a:prstGeom prst="rect"/>
          <a:ln>
            <a:solidFill>
              <a:schemeClr val="tx2">
                <a:lumMod val="60000"/>
                <a:lumOff val="40000"/>
              </a:schemeClr>
            </a:solidFill>
          </a:ln>
        </p:spPr>
      </p:pic>
      <p:sp>
        <p:nvSpPr>
          <p:cNvPr id="70" name="New shape"/>
          <p:cNvSpPr/>
          <p:nvPr/>
        </p:nvSpPr>
        <p:spPr>
          <a:xfrm>
            <a:off x="1270000" y="609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SX</a:t>
            </a:r>
          </a:p>
        </p:txBody>
      </p:sp>
      <p:sp>
        <p:nvSpPr>
          <p:cNvPr id="71" name="New shape"/>
          <p:cNvSpPr/>
          <p:nvPr/>
        </p:nvSpPr>
        <p:spPr>
          <a:xfrm>
            <a:off x="1270000" y="635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2023)</a:t>
            </a:r>
          </a:p>
        </p:txBody>
      </p:sp>
      <p:sp>
        <p:nvSpPr>
          <p:cNvPr id="72" name="New shape"/>
          <p:cNvSpPr/>
          <p:nvPr/>
        </p:nvSpPr>
        <p:spPr>
          <a:xfrm>
            <a:off x="1270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73" name="New shape"/>
          <p:cNvSpPr/>
          <p:nvPr/>
        </p:nvSpPr>
        <p:spPr>
          <a:xfrm>
            <a:off x="2984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74" name="New shape"/>
          <p:cNvSpPr/>
          <p:nvPr/>
        </p:nvSpPr>
        <p:spPr>
          <a:xfrm>
            <a:off x="4699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75" name="New shape"/>
          <p:cNvSpPr/>
          <p:nvPr/>
        </p:nvSpPr>
        <p:spPr>
          <a:xfrm>
            <a:off x="1270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₹2,60,49,509</a:t>
            </a:r>
          </a:p>
        </p:txBody>
      </p:sp>
      <p:sp>
        <p:nvSpPr>
          <p:cNvPr id="76" name="New shape"/>
          <p:cNvSpPr/>
          <p:nvPr/>
        </p:nvSpPr>
        <p:spPr>
          <a:xfrm>
            <a:off x="2984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₹2,60,49,509</a:t>
            </a:r>
          </a:p>
        </p:txBody>
      </p:sp>
      <p:sp>
        <p:nvSpPr>
          <p:cNvPr id="77" name="New shape"/>
          <p:cNvSpPr/>
          <p:nvPr/>
        </p:nvSpPr>
        <p:spPr>
          <a:xfrm>
            <a:off x="4699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₹-2,60,49,509</a:t>
            </a:r>
          </a:p>
        </p:txBody>
      </p:sp>
      <p:sp>
        <p:nvSpPr>
          <p:cNvPr id="78" name="New shape"/>
          <p:cNvSpPr/>
          <p:nvPr/>
        </p:nvSpPr>
        <p:spPr>
          <a:xfrm>
            <a:off x="254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79" name="New shape"/>
          <p:cNvSpPr/>
          <p:nvPr/>
        </p:nvSpPr>
        <p:spPr>
          <a:xfrm>
            <a:off x="2413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(100.00%)</a:t>
            </a:r>
          </a:p>
        </p:txBody>
      </p:sp>
      <p:sp>
        <p:nvSpPr>
          <p:cNvPr id="80" name="New shape"/>
          <p:cNvSpPr/>
          <p:nvPr/>
        </p:nvSpPr>
        <p:spPr>
          <a:xfrm>
            <a:off x="45720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81" name="New shape"/>
          <p:cNvSpPr/>
          <p:nvPr/>
        </p:nvSpPr>
        <p:spPr>
          <a:xfrm>
            <a:off x="254000" y="7366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82" name="New shape"/>
          <p:cNvSpPr/>
          <p:nvPr/>
        </p:nvSpPr>
        <p:spPr>
          <a:xfrm>
            <a:off x="1524000" y="7366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83" name="New shape"/>
          <p:cNvSpPr/>
          <p:nvPr/>
        </p:nvSpPr>
        <p:spPr>
          <a:xfrm>
            <a:off x="2794000" y="7366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84" name="New picture"/>
          <p:cNvPicPr/>
          <p:nvPr/>
        </p:nvPicPr>
        <p:blipFill>
          <a:blip r:embed="rId3"/>
          <a:srcRect/>
          <a:stretch>
            <a:fillRect/>
          </a:stretch>
        </p:blipFill>
        <p:spPr>
          <a:xfrm>
            <a:off x="6540500" y="6096000"/>
            <a:ext cx="952500" cy="952500"/>
          </a:xfrm>
          <a:prstGeom prst="rect"/>
          <a:ln>
            <a:solidFill>
              <a:schemeClr val="tx2">
                <a:lumMod val="60000"/>
                <a:lumOff val="40000"/>
              </a:schemeClr>
            </a:solidFill>
          </a:ln>
        </p:spPr>
      </p:pic>
      <p:sp>
        <p:nvSpPr>
          <p:cNvPr id="85" name="New shape"/>
          <p:cNvSpPr/>
          <p:nvPr/>
        </p:nvSpPr>
        <p:spPr>
          <a:xfrm>
            <a:off x="7556500" y="609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PX</a:t>
            </a:r>
          </a:p>
        </p:txBody>
      </p:sp>
      <p:sp>
        <p:nvSpPr>
          <p:cNvPr id="86" name="New shape"/>
          <p:cNvSpPr/>
          <p:nvPr/>
        </p:nvSpPr>
        <p:spPr>
          <a:xfrm>
            <a:off x="7556500" y="635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87" name="New shape"/>
          <p:cNvSpPr/>
          <p:nvPr/>
        </p:nvSpPr>
        <p:spPr>
          <a:xfrm>
            <a:off x="7556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88" name="New shape"/>
          <p:cNvSpPr/>
          <p:nvPr/>
        </p:nvSpPr>
        <p:spPr>
          <a:xfrm>
            <a:off x="92710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89" name="New shape"/>
          <p:cNvSpPr/>
          <p:nvPr/>
        </p:nvSpPr>
        <p:spPr>
          <a:xfrm>
            <a:off x="10985500" y="660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90" name="New shape"/>
          <p:cNvSpPr/>
          <p:nvPr/>
        </p:nvSpPr>
        <p:spPr>
          <a:xfrm>
            <a:off x="7556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₹68,67,183</a:t>
            </a:r>
          </a:p>
        </p:txBody>
      </p:sp>
      <p:sp>
        <p:nvSpPr>
          <p:cNvPr id="91" name="New shape"/>
          <p:cNvSpPr/>
          <p:nvPr/>
        </p:nvSpPr>
        <p:spPr>
          <a:xfrm>
            <a:off x="92710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₹56,67,183</a:t>
            </a:r>
          </a:p>
        </p:txBody>
      </p:sp>
      <p:sp>
        <p:nvSpPr>
          <p:cNvPr id="92" name="New shape"/>
          <p:cNvSpPr/>
          <p:nvPr/>
        </p:nvSpPr>
        <p:spPr>
          <a:xfrm>
            <a:off x="10985500" y="679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₹-68,67,183</a:t>
            </a:r>
          </a:p>
        </p:txBody>
      </p:sp>
      <p:sp>
        <p:nvSpPr>
          <p:cNvPr id="93" name="New shape"/>
          <p:cNvSpPr/>
          <p:nvPr/>
        </p:nvSpPr>
        <p:spPr>
          <a:xfrm>
            <a:off x="6540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94" name="New shape"/>
          <p:cNvSpPr/>
          <p:nvPr/>
        </p:nvSpPr>
        <p:spPr>
          <a:xfrm>
            <a:off x="8699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(100.00%)</a:t>
            </a:r>
          </a:p>
        </p:txBody>
      </p:sp>
      <p:sp>
        <p:nvSpPr>
          <p:cNvPr id="95" name="New shape"/>
          <p:cNvSpPr/>
          <p:nvPr/>
        </p:nvSpPr>
        <p:spPr>
          <a:xfrm>
            <a:off x="10858500" y="711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96" name="New shape"/>
          <p:cNvSpPr/>
          <p:nvPr/>
        </p:nvSpPr>
        <p:spPr>
          <a:xfrm>
            <a:off x="6540500" y="7366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97" name="New shape"/>
          <p:cNvSpPr/>
          <p:nvPr/>
        </p:nvSpPr>
        <p:spPr>
          <a:xfrm>
            <a:off x="7810500" y="7366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98" name="New shape"/>
          <p:cNvSpPr/>
          <p:nvPr/>
        </p:nvSpPr>
        <p:spPr>
          <a:xfrm>
            <a:off x="9080500" y="7366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 Continue...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24,28,58,607</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22,02,58,637</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CX</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₹2,04,256</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₹2,04,256</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₹-2,04,256</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8C00"/>
                </a:solidFill>
                <a:latin typeface="Arial"/>
              </a:rPr>
              <a:t>Projected (100.00%)</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21" name="New shape"/>
          <p:cNvSpPr/>
          <p:nvPr/>
        </p:nvSpPr>
        <p:spPr>
          <a:xfrm>
            <a:off x="254000" y="3556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1524000" y="3556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2794000" y="3556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24" name="New picture"/>
          <p:cNvPicPr/>
          <p:nvPr/>
        </p:nvPicPr>
        <p:blipFill>
          <a:blip r:embed="rId3"/>
          <a:srcRect/>
          <a:stretch>
            <a:fillRect/>
          </a:stretch>
        </p:blipFill>
        <p:spPr>
          <a:xfrm>
            <a:off x="6540500" y="2286000"/>
            <a:ext cx="952500" cy="952500"/>
          </a:xfrm>
          <a:prstGeom prst="rect"/>
          <a:ln>
            <a:solidFill>
              <a:schemeClr val="tx2">
                <a:lumMod val="60000"/>
                <a:lumOff val="40000"/>
              </a:schemeClr>
            </a:solidFill>
          </a:ln>
        </p:spPr>
      </p:pic>
      <p:sp>
        <p:nvSpPr>
          <p:cNvPr id="25" name="New shape"/>
          <p:cNvSpPr/>
          <p:nvPr/>
        </p:nvSpPr>
        <p:spPr>
          <a:xfrm>
            <a:off x="75565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RX</a:t>
            </a:r>
          </a:p>
        </p:txBody>
      </p:sp>
      <p:sp>
        <p:nvSpPr>
          <p:cNvPr id="26" name="New shape"/>
          <p:cNvSpPr/>
          <p:nvPr/>
        </p:nvSpPr>
        <p:spPr>
          <a:xfrm>
            <a:off x="75565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2025)</a:t>
            </a:r>
          </a:p>
        </p:txBody>
      </p:sp>
      <p:sp>
        <p:nvSpPr>
          <p:cNvPr id="27" name="New shape"/>
          <p:cNvSpPr/>
          <p:nvPr/>
        </p:nvSpPr>
        <p:spPr>
          <a:xfrm>
            <a:off x="7556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28" name="New shape"/>
          <p:cNvSpPr/>
          <p:nvPr/>
        </p:nvSpPr>
        <p:spPr>
          <a:xfrm>
            <a:off x="9271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29" name="New shape"/>
          <p:cNvSpPr/>
          <p:nvPr/>
        </p:nvSpPr>
        <p:spPr>
          <a:xfrm>
            <a:off x="10985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30" name="New shape"/>
          <p:cNvSpPr/>
          <p:nvPr/>
        </p:nvSpPr>
        <p:spPr>
          <a:xfrm>
            <a:off x="7556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1" name="New shape"/>
          <p:cNvSpPr/>
          <p:nvPr/>
        </p:nvSpPr>
        <p:spPr>
          <a:xfrm>
            <a:off x="9271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2" name="New shape"/>
          <p:cNvSpPr/>
          <p:nvPr/>
        </p:nvSpPr>
        <p:spPr>
          <a:xfrm>
            <a:off x="10985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a:t>
            </a:r>
          </a:p>
        </p:txBody>
      </p:sp>
      <p:sp>
        <p:nvSpPr>
          <p:cNvPr id="33" name="New shape"/>
          <p:cNvSpPr/>
          <p:nvPr/>
        </p:nvSpPr>
        <p:spPr>
          <a:xfrm>
            <a:off x="6540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(NaN%)</a:t>
            </a:r>
          </a:p>
        </p:txBody>
      </p:sp>
      <p:sp>
        <p:nvSpPr>
          <p:cNvPr id="34" name="New shape"/>
          <p:cNvSpPr/>
          <p:nvPr/>
        </p:nvSpPr>
        <p:spPr>
          <a:xfrm>
            <a:off x="8699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8C00"/>
                </a:solidFill>
                <a:latin typeface="Arial"/>
              </a:rPr>
              <a:t>Projected (NaN%)</a:t>
            </a:r>
          </a:p>
        </p:txBody>
      </p:sp>
      <p:sp>
        <p:nvSpPr>
          <p:cNvPr id="35" name="New shape"/>
          <p:cNvSpPr/>
          <p:nvPr/>
        </p:nvSpPr>
        <p:spPr>
          <a:xfrm>
            <a:off x="10858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(NaN%)</a:t>
            </a:r>
          </a:p>
        </p:txBody>
      </p:sp>
      <p:sp>
        <p:nvSpPr>
          <p:cNvPr id="36" name="New shape"/>
          <p:cNvSpPr/>
          <p:nvPr/>
        </p:nvSpPr>
        <p:spPr>
          <a:xfrm>
            <a:off y="3556000"/>
            <a:ext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7" name="New shape"/>
          <p:cNvSpPr/>
          <p:nvPr/>
        </p:nvSpPr>
        <p:spPr>
          <a:xfrm>
            <a:off y="3556000"/>
            <a:ext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8" name="New shape"/>
          <p:cNvSpPr/>
          <p:nvPr/>
        </p:nvSpPr>
        <p:spPr>
          <a:xfrm>
            <a:off y="3556000"/>
            <a:ext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39" name="New picture"/>
          <p:cNvPicPr/>
          <p:nvPr/>
        </p:nvPicPr>
        <p:blipFill>
          <a:blip r:embed="rId3"/>
          <a:srcRect/>
          <a:stretch>
            <a:fillRect/>
          </a:stretch>
        </p:blipFill>
        <p:spPr>
          <a:xfrm>
            <a:off x="254000" y="4191000"/>
            <a:ext cx="952500" cy="952500"/>
          </a:xfrm>
          <a:prstGeom prst="rect"/>
          <a:ln>
            <a:solidFill>
              <a:schemeClr val="tx2">
                <a:lumMod val="60000"/>
                <a:lumOff val="40000"/>
              </a:schemeClr>
            </a:solidFill>
          </a:ln>
        </p:spPr>
      </p:pic>
      <p:sp>
        <p:nvSpPr>
          <p:cNvPr id="40" name="New shape"/>
          <p:cNvSpPr/>
          <p:nvPr/>
        </p:nvSpPr>
        <p:spPr>
          <a:xfrm>
            <a:off x="12700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YX</a:t>
            </a:r>
          </a:p>
        </p:txBody>
      </p:sp>
      <p:sp>
        <p:nvSpPr>
          <p:cNvPr id="41" name="New shape"/>
          <p:cNvSpPr/>
          <p:nvPr/>
        </p:nvSpPr>
        <p:spPr>
          <a:xfrm>
            <a:off x="12700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2026)</a:t>
            </a:r>
          </a:p>
        </p:txBody>
      </p:sp>
      <p:sp>
        <p:nvSpPr>
          <p:cNvPr id="42" name="New shape"/>
          <p:cNvSpPr/>
          <p:nvPr/>
        </p:nvSpPr>
        <p:spPr>
          <a:xfrm>
            <a:off x="1270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43" name="New shape"/>
          <p:cNvSpPr/>
          <p:nvPr/>
        </p:nvSpPr>
        <p:spPr>
          <a:xfrm>
            <a:off x="2984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44" name="New shape"/>
          <p:cNvSpPr/>
          <p:nvPr/>
        </p:nvSpPr>
        <p:spPr>
          <a:xfrm>
            <a:off x="4699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45" name="New shape"/>
          <p:cNvSpPr/>
          <p:nvPr/>
        </p:nvSpPr>
        <p:spPr>
          <a:xfrm>
            <a:off x="1270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₹2,48,26,309</a:t>
            </a:r>
          </a:p>
        </p:txBody>
      </p:sp>
      <p:sp>
        <p:nvSpPr>
          <p:cNvPr id="46" name="New shape"/>
          <p:cNvSpPr/>
          <p:nvPr/>
        </p:nvSpPr>
        <p:spPr>
          <a:xfrm>
            <a:off x="2984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₹64,26,309</a:t>
            </a:r>
          </a:p>
        </p:txBody>
      </p:sp>
      <p:sp>
        <p:nvSpPr>
          <p:cNvPr id="47" name="New shape"/>
          <p:cNvSpPr/>
          <p:nvPr/>
        </p:nvSpPr>
        <p:spPr>
          <a:xfrm>
            <a:off x="4699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₹-2,48,26,309</a:t>
            </a:r>
          </a:p>
        </p:txBody>
      </p:sp>
      <p:sp>
        <p:nvSpPr>
          <p:cNvPr id="48" name="New shape"/>
          <p:cNvSpPr/>
          <p:nvPr/>
        </p:nvSpPr>
        <p:spPr>
          <a:xfrm>
            <a:off x="254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(100.00%)</a:t>
            </a:r>
          </a:p>
        </p:txBody>
      </p:sp>
      <p:sp>
        <p:nvSpPr>
          <p:cNvPr id="49" name="New shape"/>
          <p:cNvSpPr/>
          <p:nvPr/>
        </p:nvSpPr>
        <p:spPr>
          <a:xfrm>
            <a:off x="2413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8C00"/>
                </a:solidFill>
                <a:latin typeface="Arial"/>
              </a:rPr>
              <a:t>Projected (100.00%)</a:t>
            </a:r>
          </a:p>
        </p:txBody>
      </p:sp>
      <p:sp>
        <p:nvSpPr>
          <p:cNvPr id="50" name="New shape"/>
          <p:cNvSpPr/>
          <p:nvPr/>
        </p:nvSpPr>
        <p:spPr>
          <a:xfrm>
            <a:off x="4572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(0.00%)</a:t>
            </a:r>
          </a:p>
        </p:txBody>
      </p:sp>
      <p:sp>
        <p:nvSpPr>
          <p:cNvPr id="51" name="New shape"/>
          <p:cNvSpPr/>
          <p:nvPr/>
        </p:nvSpPr>
        <p:spPr>
          <a:xfrm>
            <a:off x="254000" y="5461000"/>
            <a:ext cx="127000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2" name="New shape"/>
          <p:cNvSpPr/>
          <p:nvPr/>
        </p:nvSpPr>
        <p:spPr>
          <a:xfrm>
            <a:off x="1524000" y="5461000"/>
            <a:ext cx="127000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3" name="New shape"/>
          <p:cNvSpPr/>
          <p:nvPr/>
        </p:nvSpPr>
        <p:spPr>
          <a:xfrm>
            <a:off x="2794000" y="5461000"/>
            <a:ext cx="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889000"/>
          <a:ext cx="11430000" cy="472440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A D NAIK WEALTH PRIVATE LIMITED</a:t>
                      </a:r>
                    </a:p>
                  </a:txBody>
                  <a:tcPr>
                    <a:solidFill>
                      <a:srgbClr val="D5E3CF"/>
                    </a:solidFill>
                  </a:tcPr>
                </a:tc>
                <a:tc>
                  <a:txBody>
                    <a:bodyPr anchorCtr="0"/>
                    <a:lstStyle/>
                    <a:p>
                      <a:pPr algn="ctr"/>
                      <a:r>
                        <a:rPr sz="2000" dirty="1">
                          <a:solidFill>
                            <a:srgbClr val="000000"/>
                          </a:solidFill>
                        </a:rPr>
                        <a:t>₹ 55,00,000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5,00,000</a:t>
                      </a:r>
                    </a:p>
                  </a:txBody>
                  <a:tcPr>
                    <a:solidFill>
                      <a:srgbClr val="D5E3CF"/>
                    </a:solidFill>
                  </a:tcPr>
                </a:tc>
              </a:tr>
              <a:tr h="127000">
                <a:tc>
                  <a:txBody>
                    <a:bodyPr tIns="0" bIns="0" anchorCtr="0"/>
                    <a:lstStyle/>
                    <a:p>
                      <a:pPr algn="l"/>
                      <a:r>
                        <a:rPr sz="1800" dirty="1">
                          <a:solidFill>
                            <a:srgbClr val="000000"/>
                          </a:solidFill>
                        </a:rPr>
                        <a:t>HSBC Aggressive Hybrid Fund Reg (G)</a:t>
                      </a:r>
                    </a:p>
                  </a:txBody>
                  <a:tcPr>
                    <a:solidFill>
                      <a:srgbClr val="D5E3CF"/>
                    </a:solidFill>
                  </a:tcPr>
                </a:tc>
                <a:tc>
                  <a:txBody>
                    <a:bodyPr anchorCtr="0"/>
                    <a:lstStyle/>
                    <a:p>
                      <a:pPr algn="r"/>
                      <a:r>
                        <a:rPr sz="1800" dirty="1">
                          <a:solidFill>
                            <a:srgbClr val="000000"/>
                          </a:solidFill>
                        </a:rPr>
                        <a:t>₹ 1,00,000</a:t>
                      </a:r>
                    </a:p>
                  </a:txBody>
                  <a:tcPr>
                    <a:solidFill>
                      <a:srgbClr val="D5E3CF"/>
                    </a:solidFill>
                  </a:tcPr>
                </a:tc>
              </a:tr>
              <a:tr h="127000">
                <a:tc>
                  <a:txBody>
                    <a:bodyPr tIns="0" bIns="0" anchorCtr="0"/>
                    <a:lstStyle/>
                    <a:p>
                      <a:pPr algn="l"/>
                      <a:r>
                        <a:rPr sz="1800" dirty="1">
                          <a:solidFill>
                            <a:srgbClr val="000000"/>
                          </a:solidFill>
                        </a:rPr>
                        <a:t>Kotak Balanced Advantage Fund Reg (G)</a:t>
                      </a:r>
                    </a:p>
                  </a:txBody>
                  <a:tcPr>
                    <a:solidFill>
                      <a:srgbClr val="D5E3CF"/>
                    </a:solidFill>
                  </a:tcPr>
                </a:tc>
                <a:tc>
                  <a:txBody>
                    <a:bodyPr anchorCtr="0"/>
                    <a:lstStyle/>
                    <a:p>
                      <a:pPr algn="r"/>
                      <a:r>
                        <a:rPr sz="1800" dirty="1">
                          <a:solidFill>
                            <a:srgbClr val="000000"/>
                          </a:solidFill>
                        </a:rPr>
                        <a:t>₹ 10,00,000</a:t>
                      </a:r>
                    </a:p>
                  </a:txBody>
                  <a:tcPr>
                    <a:solidFill>
                      <a:srgbClr val="D5E3CF"/>
                    </a:solidFill>
                  </a:tcPr>
                </a:tc>
              </a:tr>
              <a:tr h="127000">
                <a:tc>
                  <a:txBody>
                    <a:bodyPr tIns="0" bIns="0" anchorCtr="0"/>
                    <a:lstStyle/>
                    <a:p>
                      <a:pPr algn="l"/>
                      <a:r>
                        <a:rPr sz="1800" dirty="1">
                          <a:solidFill>
                            <a:srgbClr val="000000"/>
                          </a:solidFill>
                        </a:rPr>
                        <a:t>Kotak Equity Arbitrage Fund (G)</a:t>
                      </a:r>
                    </a:p>
                  </a:txBody>
                  <a:tcPr>
                    <a:solidFill>
                      <a:srgbClr val="D5E3CF"/>
                    </a:solidFill>
                  </a:tcPr>
                </a:tc>
                <a:tc>
                  <a:txBody>
                    <a:bodyPr anchorCtr="0"/>
                    <a:lstStyle/>
                    <a:p>
                      <a:pPr algn="r"/>
                      <a:r>
                        <a:rPr sz="1800" dirty="1">
                          <a:solidFill>
                            <a:srgbClr val="000000"/>
                          </a:solidFill>
                        </a:rPr>
                        <a:t>₹ 8,00,000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1,00,000</a:t>
                      </a:r>
                    </a:p>
                  </a:txBody>
                  <a:tcPr>
                    <a:solidFill>
                      <a:srgbClr val="D5E3CF"/>
                    </a:solidFill>
                  </a:tcPr>
                </a:tc>
              </a:tr>
              <a:tr h="127000">
                <a:tc>
                  <a:txBody>
                    <a:bodyPr tIns="0" bIns="0" anchorCtr="0"/>
                    <a:lstStyle/>
                    <a:p>
                      <a:pPr algn="l"/>
                      <a:r>
                        <a:rPr sz="1800" dirty="1">
                          <a:solidFill>
                            <a:srgbClr val="000000"/>
                          </a:solidFill>
                        </a:rPr>
                        <a:t>Kotak Gilt Investement (G)</a:t>
                      </a:r>
                    </a:p>
                  </a:txBody>
                  <a:tcPr>
                    <a:solidFill>
                      <a:srgbClr val="D5E3CF"/>
                    </a:solidFill>
                  </a:tcPr>
                </a:tc>
                <a:tc>
                  <a:txBody>
                    <a:bodyPr anchorCtr="0"/>
                    <a:lstStyle/>
                    <a:p>
                      <a:pPr algn="r"/>
                      <a:r>
                        <a:rPr sz="1800" dirty="1">
                          <a:solidFill>
                            <a:srgbClr val="000000"/>
                          </a:solidFill>
                        </a:rPr>
                        <a:t>₹ 2,00,000</a:t>
                      </a:r>
                    </a:p>
                  </a:txBody>
                  <a:tcPr>
                    <a:solidFill>
                      <a:srgbClr val="D5E3CF"/>
                    </a:solidFill>
                  </a:tcPr>
                </a:tc>
              </a:tr>
              <a:tr h="127000">
                <a:tc>
                  <a:txBody>
                    <a:bodyPr tIns="0" bIns="0" anchorCtr="0"/>
                    <a:lstStyle/>
                    <a:p>
                      <a:pPr algn="l"/>
                      <a:r>
                        <a:rPr sz="1800" dirty="1">
                          <a:solidFill>
                            <a:srgbClr val="000000"/>
                          </a:solidFill>
                        </a:rPr>
                        <a:t>Kotak Smallcap Fund (G)</a:t>
                      </a:r>
                    </a:p>
                  </a:txBody>
                  <a:tcPr>
                    <a:solidFill>
                      <a:srgbClr val="D5E3CF"/>
                    </a:solidFill>
                  </a:tcPr>
                </a:tc>
                <a:tc>
                  <a:txBody>
                    <a:bodyPr anchorCtr="0"/>
                    <a:lstStyle/>
                    <a:p>
                      <a:pPr algn="r"/>
                      <a:r>
                        <a:rPr sz="1800" dirty="1">
                          <a:solidFill>
                            <a:srgbClr val="000000"/>
                          </a:solidFill>
                        </a:rPr>
                        <a:t>₹ 5,00,000</a:t>
                      </a:r>
                    </a:p>
                  </a:txBody>
                  <a:tcPr>
                    <a:solidFill>
                      <a:srgbClr val="D5E3CF"/>
                    </a:solidFill>
                  </a:tcPr>
                </a:tc>
              </a:tr>
              <a:tr h="127000">
                <a:tc>
                  <a:txBody>
                    <a:bodyPr tIns="0" bIns="0" anchorCtr="0"/>
                    <a:lstStyle/>
                    <a:p>
                      <a:pPr algn="l"/>
                      <a:r>
                        <a:rPr sz="1800" dirty="1">
                          <a:solidFill>
                            <a:srgbClr val="000000"/>
                          </a:solidFill>
                        </a:rPr>
                        <a:t>Nippon India Multi Cap Fund (G)</a:t>
                      </a:r>
                    </a:p>
                  </a:txBody>
                  <a:tcPr>
                    <a:solidFill>
                      <a:srgbClr val="D5E3CF"/>
                    </a:solidFill>
                  </a:tcPr>
                </a:tc>
                <a:tc>
                  <a:txBody>
                    <a:bodyPr anchorCtr="0"/>
                    <a:lstStyle/>
                    <a:p>
                      <a:pPr algn="r"/>
                      <a:r>
                        <a:rPr sz="1800" dirty="1">
                          <a:solidFill>
                            <a:srgbClr val="000000"/>
                          </a:solidFill>
                        </a:rPr>
                        <a:t>₹ 6,00,000</a:t>
                      </a:r>
                    </a:p>
                  </a:txBody>
                  <a:tcPr>
                    <a:solidFill>
                      <a:srgbClr val="D5E3CF"/>
                    </a:solidFill>
                  </a:tcPr>
                </a:tc>
              </a:tr>
              <a:tr h="127000">
                <a:tc>
                  <a:txBody>
                    <a:bodyPr tIns="0" bIns="0" anchorCtr="0"/>
                    <a:lstStyle/>
                    <a:p>
                      <a:pPr algn="l"/>
                      <a:r>
                        <a:rPr sz="1800" dirty="1">
                          <a:solidFill>
                            <a:srgbClr val="000000"/>
                          </a:solidFill>
                        </a:rPr>
                        <a:t>SBI Balanced Advantage Fund Reg (G)</a:t>
                      </a:r>
                    </a:p>
                  </a:txBody>
                  <a:tcPr>
                    <a:solidFill>
                      <a:srgbClr val="D5E3CF"/>
                    </a:solidFill>
                  </a:tcPr>
                </a:tc>
                <a:tc>
                  <a:txBody>
                    <a:bodyPr anchorCtr="0"/>
                    <a:lstStyle/>
                    <a:p>
                      <a:pPr algn="r"/>
                      <a:r>
                        <a:rPr sz="1800" dirty="1">
                          <a:solidFill>
                            <a:srgbClr val="000000"/>
                          </a:solidFill>
                        </a:rPr>
                        <a:t>₹ 5,00,000</a:t>
                      </a:r>
                    </a:p>
                  </a:txBody>
                  <a:tcPr>
                    <a:solidFill>
                      <a:srgbClr val="D5E3CF"/>
                    </a:solidFill>
                  </a:tcPr>
                </a:tc>
              </a:tr>
              <a:tr h="127000">
                <a:tc>
                  <a:txBody>
                    <a:bodyPr tIns="0" bIns="0" anchorCtr="0"/>
                    <a:lstStyle/>
                    <a:p>
                      <a:pPr algn="l"/>
                      <a:r>
                        <a:rPr sz="1800" dirty="1">
                          <a:solidFill>
                            <a:srgbClr val="000000"/>
                          </a:solidFill>
                        </a:rPr>
                        <a:t>SBI Savings Fund Reg (G)</a:t>
                      </a:r>
                    </a:p>
                  </a:txBody>
                  <a:tcPr>
                    <a:solidFill>
                      <a:srgbClr val="D5E3CF"/>
                    </a:solidFill>
                  </a:tcPr>
                </a:tc>
                <a:tc>
                  <a:txBody>
                    <a:bodyPr anchorCtr="0"/>
                    <a:lstStyle/>
                    <a:p>
                      <a:pPr algn="r"/>
                      <a:r>
                        <a:rPr sz="1800" dirty="1">
                          <a:solidFill>
                            <a:srgbClr val="000000"/>
                          </a:solidFill>
                        </a:rPr>
                        <a:t>₹ 12,00,000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55,00,000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512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graphicFrame>
        <p:nvGraphicFramePr>
          <p:cNvPr id="5" name="New Table"/>
          <p:cNvGraphicFramePr>
            <a:graphicFrameLocks noGrp="1"/>
          </p:cNvGraphicFramePr>
          <p:nvPr/>
        </p:nvGraphicFramePr>
        <p:xfrm>
          <a:off x="635000" y="1524000"/>
          <a:ext cx="11430000" cy="56083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Kotak Gilt Investement (G)</a:t>
                      </a:r>
                    </a:p>
                  </a:txBody>
                  <a:tcPr>
                    <a:solidFill>
                      <a:srgbClr val="D5E3CF"/>
                    </a:solidFill>
                  </a:tcPr>
                </a:tc>
                <a:tc>
                  <a:txBody>
                    <a:bodyPr anchorCtr="0"/>
                    <a:lstStyle/>
                    <a:p>
                      <a:pPr algn="r"/>
                      <a:r>
                        <a:rPr sz="1600" dirty="1">
                          <a:solidFill>
                            <a:srgbClr val="000000"/>
                          </a:solidFill>
                          <a:latin typeface="Arial"/>
                        </a:rPr>
                        <a:t>30,00,000</a:t>
                      </a:r>
                    </a:p>
                  </a:txBody>
                  <a:tcPr>
                    <a:solidFill>
                      <a:srgbClr val="D5E3CF"/>
                    </a:solidFill>
                  </a:tcPr>
                </a:tc>
                <a:tc>
                  <a:txBody>
                    <a:bodyPr anchorCtr="0"/>
                    <a:lstStyle/>
                    <a:p>
                      <a:pPr algn="r"/>
                      <a:r>
                        <a:rPr sz="1600" dirty="1">
                          <a:solidFill>
                            <a:srgbClr val="000000"/>
                          </a:solidFill>
                          <a:latin typeface="Arial"/>
                        </a:rPr>
                        <a:t>31,53,280</a:t>
                      </a:r>
                    </a:p>
                  </a:txBody>
                  <a:tcPr>
                    <a:solidFill>
                      <a:srgbClr val="D5E3CF"/>
                    </a:solidFill>
                  </a:tcPr>
                </a:tc>
                <a:tc>
                  <a:txBody>
                    <a:bodyPr anchorCtr="0"/>
                    <a:lstStyle/>
                    <a:p>
                      <a:pPr algn="r"/>
                      <a:r>
                        <a:rPr sz="1600" dirty="1">
                          <a:solidFill>
                            <a:srgbClr val="000000"/>
                          </a:solidFill>
                          <a:latin typeface="Arial"/>
                        </a:rPr>
                        <a:t>8.32</a:t>
                      </a:r>
                    </a:p>
                  </a:txBody>
                  <a:tcPr>
                    <a:solidFill>
                      <a:srgbClr val="D5E3CF"/>
                    </a:solidFill>
                  </a:tcPr>
                </a:tc>
                <a:tc>
                  <a:txBody>
                    <a:bodyPr anchorCtr="0"/>
                    <a:lstStyle/>
                    <a:p>
                      <a:pPr algn="r"/>
                      <a:r>
                        <a:rPr sz="1600" dirty="1">
                          <a:solidFill>
                            <a:srgbClr val="000000"/>
                          </a:solidFill>
                          <a:latin typeface="Arial"/>
                        </a:rPr>
                        <a:t>1.81</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1,47,00,000</a:t>
                      </a:r>
                    </a:p>
                  </a:txBody>
                  <a:tcPr>
                    <a:solidFill>
                      <a:srgbClr val="D5E3CF"/>
                    </a:solidFill>
                  </a:tcPr>
                </a:tc>
                <a:tc>
                  <a:txBody>
                    <a:bodyPr anchorCtr="0"/>
                    <a:lstStyle/>
                    <a:p>
                      <a:pPr algn="r"/>
                      <a:r>
                        <a:rPr sz="1600" dirty="1">
                          <a:solidFill>
                            <a:srgbClr val="000000"/>
                          </a:solidFill>
                          <a:latin typeface="Arial"/>
                        </a:rPr>
                        <a:t>2,24,33,612</a:t>
                      </a:r>
                    </a:p>
                  </a:txBody>
                  <a:tcPr>
                    <a:solidFill>
                      <a:srgbClr val="D5E3CF"/>
                    </a:solidFill>
                  </a:tcPr>
                </a:tc>
                <a:tc>
                  <a:txBody>
                    <a:bodyPr anchorCtr="0"/>
                    <a:lstStyle/>
                    <a:p>
                      <a:pPr algn="r"/>
                      <a:r>
                        <a:rPr sz="1600" dirty="1">
                          <a:solidFill>
                            <a:srgbClr val="000000"/>
                          </a:solidFill>
                          <a:latin typeface="Arial"/>
                        </a:rPr>
                        <a:t>19.93</a:t>
                      </a:r>
                    </a:p>
                  </a:txBody>
                  <a:tcPr>
                    <a:solidFill>
                      <a:srgbClr val="D5E3CF"/>
                    </a:solidFill>
                  </a:tcPr>
                </a:tc>
                <a:tc>
                  <a:txBody>
                    <a:bodyPr anchorCtr="0"/>
                    <a:lstStyle/>
                    <a:p>
                      <a:pPr algn="r"/>
                      <a:r>
                        <a:rPr sz="1600" dirty="1">
                          <a:solidFill>
                            <a:srgbClr val="000000"/>
                          </a:solidFill>
                          <a:latin typeface="Arial"/>
                        </a:rPr>
                        <a:t>8.87</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Kotak Smallcap Fund (G)</a:t>
                      </a:r>
                    </a:p>
                  </a:txBody>
                  <a:tcPr>
                    <a:solidFill>
                      <a:srgbClr val="D5E3CF"/>
                    </a:solidFill>
                  </a:tcPr>
                </a:tc>
                <a:tc>
                  <a:txBody>
                    <a:bodyPr anchorCtr="0"/>
                    <a:lstStyle/>
                    <a:p>
                      <a:pPr algn="r"/>
                      <a:r>
                        <a:rPr sz="1600" dirty="1">
                          <a:solidFill>
                            <a:srgbClr val="000000"/>
                          </a:solidFill>
                          <a:latin typeface="Arial"/>
                        </a:rPr>
                        <a:t>1,58,00,000</a:t>
                      </a:r>
                    </a:p>
                  </a:txBody>
                  <a:tcPr>
                    <a:solidFill>
                      <a:srgbClr val="D5E3CF"/>
                    </a:solidFill>
                  </a:tcPr>
                </a:tc>
                <a:tc>
                  <a:txBody>
                    <a:bodyPr anchorCtr="0"/>
                    <a:lstStyle/>
                    <a:p>
                      <a:pPr algn="r"/>
                      <a:r>
                        <a:rPr sz="1600" dirty="1">
                          <a:solidFill>
                            <a:srgbClr val="000000"/>
                          </a:solidFill>
                          <a:latin typeface="Arial"/>
                        </a:rPr>
                        <a:t>2,47,88,638</a:t>
                      </a:r>
                    </a:p>
                  </a:txBody>
                  <a:tcPr>
                    <a:solidFill>
                      <a:srgbClr val="D5E3CF"/>
                    </a:solidFill>
                  </a:tcPr>
                </a:tc>
                <a:tc>
                  <a:txBody>
                    <a:bodyPr anchorCtr="0"/>
                    <a:lstStyle/>
                    <a:p>
                      <a:pPr algn="r"/>
                      <a:r>
                        <a:rPr sz="1600" dirty="1">
                          <a:solidFill>
                            <a:srgbClr val="000000"/>
                          </a:solidFill>
                          <a:latin typeface="Arial"/>
                        </a:rPr>
                        <a:t>27.05</a:t>
                      </a:r>
                    </a:p>
                  </a:txBody>
                  <a:tcPr>
                    <a:solidFill>
                      <a:srgbClr val="D5E3CF"/>
                    </a:solidFill>
                  </a:tcPr>
                </a:tc>
                <a:tc>
                  <a:txBody>
                    <a:bodyPr anchorCtr="0"/>
                    <a:lstStyle/>
                    <a:p>
                      <a:pPr algn="r"/>
                      <a:r>
                        <a:rPr sz="1600" dirty="1">
                          <a:solidFill>
                            <a:srgbClr val="000000"/>
                          </a:solidFill>
                          <a:latin typeface="Arial"/>
                        </a:rPr>
                        <a:t>9.54</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Nippon India Multi Cap Fund (G)</a:t>
                      </a:r>
                    </a:p>
                  </a:txBody>
                  <a:tcPr>
                    <a:solidFill>
                      <a:srgbClr val="D5E3CF"/>
                    </a:solidFill>
                  </a:tcPr>
                </a:tc>
                <a:tc>
                  <a:txBody>
                    <a:bodyPr anchorCtr="0"/>
                    <a:lstStyle/>
                    <a:p>
                      <a:pPr algn="r"/>
                      <a:r>
                        <a:rPr sz="1600" dirty="1">
                          <a:solidFill>
                            <a:srgbClr val="000000"/>
                          </a:solidFill>
                          <a:latin typeface="Arial"/>
                        </a:rPr>
                        <a:t>1,03,00,000</a:t>
                      </a:r>
                    </a:p>
                  </a:txBody>
                  <a:tcPr>
                    <a:solidFill>
                      <a:srgbClr val="D5E3CF"/>
                    </a:solidFill>
                  </a:tcPr>
                </a:tc>
                <a:tc>
                  <a:txBody>
                    <a:bodyPr anchorCtr="0"/>
                    <a:lstStyle/>
                    <a:p>
                      <a:pPr algn="r"/>
                      <a:r>
                        <a:rPr sz="1600" dirty="1">
                          <a:solidFill>
                            <a:srgbClr val="000000"/>
                          </a:solidFill>
                          <a:latin typeface="Arial"/>
                        </a:rPr>
                        <a:t>92,00,420</a:t>
                      </a:r>
                    </a:p>
                  </a:txBody>
                  <a:tcPr>
                    <a:solidFill>
                      <a:srgbClr val="D5E3CF"/>
                    </a:solidFill>
                  </a:tcPr>
                </a:tc>
                <a:tc>
                  <a:txBody>
                    <a:bodyPr anchorCtr="0"/>
                    <a:lstStyle/>
                    <a:p>
                      <a:pPr algn="r"/>
                      <a:r>
                        <a:rPr sz="1600" dirty="1">
                          <a:solidFill>
                            <a:srgbClr val="000000"/>
                          </a:solidFill>
                          <a:latin typeface="Arial"/>
                        </a:rPr>
                        <a:t>-37.22</a:t>
                      </a:r>
                    </a:p>
                  </a:txBody>
                  <a:tcPr>
                    <a:solidFill>
                      <a:srgbClr val="D5E3CF"/>
                    </a:solidFill>
                  </a:tcPr>
                </a:tc>
                <a:tc>
                  <a:txBody>
                    <a:bodyPr anchorCtr="0"/>
                    <a:lstStyle/>
                    <a:p>
                      <a:pPr algn="r"/>
                      <a:r>
                        <a:rPr sz="1600" dirty="1">
                          <a:solidFill>
                            <a:srgbClr val="000000"/>
                          </a:solidFill>
                          <a:latin typeface="Arial"/>
                        </a:rPr>
                        <a:t>6.22</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SBI Magnum MidCap Fund Reg (G)</a:t>
                      </a:r>
                    </a:p>
                  </a:txBody>
                  <a:tcPr>
                    <a:solidFill>
                      <a:srgbClr val="D5E3CF"/>
                    </a:solidFill>
                  </a:tcPr>
                </a:tc>
                <a:tc>
                  <a:txBody>
                    <a:bodyPr anchorCtr="0"/>
                    <a:lstStyle/>
                    <a:p>
                      <a:pPr algn="r"/>
                      <a:r>
                        <a:rPr sz="1600" dirty="1">
                          <a:solidFill>
                            <a:srgbClr val="000000"/>
                          </a:solidFill>
                          <a:latin typeface="Arial"/>
                        </a:rPr>
                        <a:t>35,00,000</a:t>
                      </a:r>
                    </a:p>
                  </a:txBody>
                  <a:tcPr>
                    <a:solidFill>
                      <a:srgbClr val="D5E3CF"/>
                    </a:solidFill>
                  </a:tcPr>
                </a:tc>
                <a:tc>
                  <a:txBody>
                    <a:bodyPr anchorCtr="0"/>
                    <a:lstStyle/>
                    <a:p>
                      <a:pPr algn="r"/>
                      <a:r>
                        <a:rPr sz="1600" dirty="1">
                          <a:solidFill>
                            <a:srgbClr val="000000"/>
                          </a:solidFill>
                          <a:latin typeface="Arial"/>
                        </a:rPr>
                        <a:t>39,44,014</a:t>
                      </a:r>
                    </a:p>
                  </a:txBody>
                  <a:tcPr>
                    <a:solidFill>
                      <a:srgbClr val="D5E3CF"/>
                    </a:solidFill>
                  </a:tcPr>
                </a:tc>
                <a:tc>
                  <a:txBody>
                    <a:bodyPr anchorCtr="0"/>
                    <a:lstStyle/>
                    <a:p>
                      <a:pPr algn="r"/>
                      <a:r>
                        <a:rPr sz="1600" dirty="1">
                          <a:solidFill>
                            <a:srgbClr val="000000"/>
                          </a:solidFill>
                          <a:latin typeface="Arial"/>
                        </a:rPr>
                        <a:t>11.73</a:t>
                      </a:r>
                    </a:p>
                  </a:txBody>
                  <a:tcPr>
                    <a:solidFill>
                      <a:srgbClr val="D5E3CF"/>
                    </a:solidFill>
                  </a:tcPr>
                </a:tc>
                <a:tc>
                  <a:txBody>
                    <a:bodyPr anchorCtr="0"/>
                    <a:lstStyle/>
                    <a:p>
                      <a:pPr algn="r"/>
                      <a:r>
                        <a:rPr sz="1600" dirty="1">
                          <a:solidFill>
                            <a:srgbClr val="000000"/>
                          </a:solidFill>
                          <a:latin typeface="Arial"/>
                        </a:rPr>
                        <a:t>2.11</a:t>
                      </a:r>
                    </a:p>
                  </a:txBody>
                  <a:tcPr>
                    <a:solidFill>
                      <a:srgbClr val="D5E3CF"/>
                    </a:solidFill>
                  </a:tcPr>
                </a:tc>
              </a:tr>
              <a:tr h="317500">
                <a:tc>
                  <a:txBody>
                    <a:bodyPr anchorCtr="0"/>
                    <a:lstStyle/>
                    <a:p>
                      <a:pPr algn="r"/>
                      <a:r>
                        <a:rPr sz="1600" dirty="1">
                          <a:solidFill>
                            <a:srgbClr val="000000"/>
                          </a:solidFill>
                          <a:latin typeface="Arial"/>
                        </a:rPr>
                        <a:t>6</a:t>
                      </a:r>
                    </a:p>
                  </a:txBody>
                  <a:tcPr>
                    <a:solidFill>
                      <a:srgbClr val="D5E3CF"/>
                    </a:solidFill>
                  </a:tcPr>
                </a:tc>
                <a:tc>
                  <a:txBody>
                    <a:bodyPr anchorCtr="0"/>
                    <a:lstStyle/>
                    <a:p>
                      <a:pPr algn="l"/>
                      <a:r>
                        <a:rPr sz="1600" dirty="1">
                          <a:solidFill>
                            <a:srgbClr val="000000"/>
                          </a:solidFill>
                          <a:latin typeface="Arial"/>
                        </a:rPr>
                        <a:t>Invesco India Mid Cap Fund (G)</a:t>
                      </a:r>
                    </a:p>
                  </a:txBody>
                  <a:tcPr>
                    <a:solidFill>
                      <a:srgbClr val="D5E3CF"/>
                    </a:solidFill>
                  </a:tcPr>
                </a:tc>
                <a:tc>
                  <a:txBody>
                    <a:bodyPr anchorCtr="0"/>
                    <a:lstStyle/>
                    <a:p>
                      <a:pPr algn="r"/>
                      <a:r>
                        <a:rPr sz="1600" dirty="1">
                          <a:solidFill>
                            <a:srgbClr val="000000"/>
                          </a:solidFill>
                          <a:latin typeface="Arial"/>
                        </a:rPr>
                        <a:t>6,00,000</a:t>
                      </a:r>
                    </a:p>
                  </a:txBody>
                  <a:tcPr>
                    <a:solidFill>
                      <a:srgbClr val="D5E3CF"/>
                    </a:solidFill>
                  </a:tcPr>
                </a:tc>
                <a:tc>
                  <a:txBody>
                    <a:bodyPr anchorCtr="0"/>
                    <a:lstStyle/>
                    <a:p>
                      <a:pPr algn="r"/>
                      <a:r>
                        <a:rPr sz="1600" dirty="1">
                          <a:solidFill>
                            <a:srgbClr val="000000"/>
                          </a:solidFill>
                          <a:latin typeface="Arial"/>
                        </a:rPr>
                        <a:t>17,02,694</a:t>
                      </a:r>
                    </a:p>
                  </a:txBody>
                  <a:tcPr>
                    <a:solidFill>
                      <a:srgbClr val="D5E3CF"/>
                    </a:solidFill>
                  </a:tcPr>
                </a:tc>
                <a:tc>
                  <a:txBody>
                    <a:bodyPr anchorCtr="0"/>
                    <a:lstStyle/>
                    <a:p>
                      <a:pPr algn="r"/>
                      <a:r>
                        <a:rPr sz="1600" dirty="1">
                          <a:solidFill>
                            <a:srgbClr val="000000"/>
                          </a:solidFill>
                          <a:latin typeface="Arial"/>
                        </a:rPr>
                        <a:t>23.20</a:t>
                      </a:r>
                    </a:p>
                  </a:txBody>
                  <a:tcPr>
                    <a:solidFill>
                      <a:srgbClr val="D5E3CF"/>
                    </a:solidFill>
                  </a:tcPr>
                </a:tc>
                <a:tc>
                  <a:txBody>
                    <a:bodyPr anchorCtr="0"/>
                    <a:lstStyle/>
                    <a:p>
                      <a:pPr algn="r"/>
                      <a:r>
                        <a:rPr sz="1600" dirty="1">
                          <a:solidFill>
                            <a:srgbClr val="000000"/>
                          </a:solidFill>
                          <a:latin typeface="Arial"/>
                        </a:rPr>
                        <a:t>0.36</a:t>
                      </a:r>
                    </a:p>
                  </a:txBody>
                  <a:tcPr>
                    <a:solidFill>
                      <a:srgbClr val="D5E3CF"/>
                    </a:solidFill>
                  </a:tcPr>
                </a:tc>
              </a:tr>
              <a:tr h="317500">
                <a:tc>
                  <a:txBody>
                    <a:bodyPr anchorCtr="0"/>
                    <a:lstStyle/>
                    <a:p>
                      <a:pPr algn="r"/>
                      <a:r>
                        <a:rPr sz="1600" dirty="1">
                          <a:solidFill>
                            <a:srgbClr val="000000"/>
                          </a:solidFill>
                          <a:latin typeface="Arial"/>
                        </a:rPr>
                        <a:t>7</a:t>
                      </a:r>
                    </a:p>
                  </a:txBody>
                  <a:tcPr>
                    <a:solidFill>
                      <a:srgbClr val="D5E3CF"/>
                    </a:solidFill>
                  </a:tcPr>
                </a:tc>
                <a:tc>
                  <a:txBody>
                    <a:bodyPr anchorCtr="0"/>
                    <a:lstStyle/>
                    <a:p>
                      <a:pPr algn="l"/>
                      <a:r>
                        <a:rPr sz="1600" dirty="1">
                          <a:solidFill>
                            <a:srgbClr val="000000"/>
                          </a:solidFill>
                          <a:latin typeface="Arial"/>
                        </a:rPr>
                        <a:t>Invesco India Multicap Fund (G)</a:t>
                      </a:r>
                    </a:p>
                  </a:txBody>
                  <a:tcPr>
                    <a:solidFill>
                      <a:srgbClr val="D5E3CF"/>
                    </a:solidFill>
                  </a:tcPr>
                </a:tc>
                <a:tc>
                  <a:txBody>
                    <a:bodyPr anchorCtr="0"/>
                    <a:lstStyle/>
                    <a:p>
                      <a:pPr algn="r"/>
                      <a:r>
                        <a:rPr sz="1600" dirty="1">
                          <a:solidFill>
                            <a:srgbClr val="000000"/>
                          </a:solidFill>
                          <a:latin typeface="Arial"/>
                        </a:rPr>
                        <a:t>15,00,000</a:t>
                      </a:r>
                    </a:p>
                  </a:txBody>
                  <a:tcPr>
                    <a:solidFill>
                      <a:srgbClr val="D5E3CF"/>
                    </a:solidFill>
                  </a:tcPr>
                </a:tc>
                <a:tc>
                  <a:txBody>
                    <a:bodyPr anchorCtr="0"/>
                    <a:lstStyle/>
                    <a:p>
                      <a:pPr algn="r"/>
                      <a:r>
                        <a:rPr sz="1600" dirty="1">
                          <a:solidFill>
                            <a:srgbClr val="000000"/>
                          </a:solidFill>
                          <a:latin typeface="Arial"/>
                        </a:rPr>
                        <a:t>41,09,212</a:t>
                      </a:r>
                    </a:p>
                  </a:txBody>
                  <a:tcPr>
                    <a:solidFill>
                      <a:srgbClr val="D5E3CF"/>
                    </a:solidFill>
                  </a:tcPr>
                </a:tc>
                <a:tc>
                  <a:txBody>
                    <a:bodyPr anchorCtr="0"/>
                    <a:lstStyle/>
                    <a:p>
                      <a:pPr algn="r"/>
                      <a:r>
                        <a:rPr sz="1600" dirty="1">
                          <a:solidFill>
                            <a:srgbClr val="000000"/>
                          </a:solidFill>
                          <a:latin typeface="Arial"/>
                        </a:rPr>
                        <a:t>18.33</a:t>
                      </a:r>
                    </a:p>
                  </a:txBody>
                  <a:tcPr>
                    <a:solidFill>
                      <a:srgbClr val="D5E3CF"/>
                    </a:solidFill>
                  </a:tcPr>
                </a:tc>
                <a:tc>
                  <a:txBody>
                    <a:bodyPr anchorCtr="0"/>
                    <a:lstStyle/>
                    <a:p>
                      <a:pPr algn="r"/>
                      <a:r>
                        <a:rPr sz="1600" dirty="1">
                          <a:solidFill>
                            <a:srgbClr val="000000"/>
                          </a:solidFill>
                          <a:latin typeface="Arial"/>
                        </a:rPr>
                        <a:t>0.91</a:t>
                      </a:r>
                    </a:p>
                  </a:txBody>
                  <a:tcPr>
                    <a:solidFill>
                      <a:srgbClr val="D5E3CF"/>
                    </a:solidFill>
                  </a:tcPr>
                </a:tc>
              </a:tr>
              <a:tr h="317500">
                <a:tc>
                  <a:txBody>
                    <a:bodyPr anchorCtr="0"/>
                    <a:lstStyle/>
                    <a:p>
                      <a:pPr algn="r"/>
                      <a:r>
                        <a:rPr sz="1600" dirty="1">
                          <a:solidFill>
                            <a:srgbClr val="000000"/>
                          </a:solidFill>
                          <a:latin typeface="Arial"/>
                        </a:rPr>
                        <a:t>8</a:t>
                      </a:r>
                    </a:p>
                  </a:txBody>
                  <a:tcPr>
                    <a:solidFill>
                      <a:srgbClr val="D5E3CF"/>
                    </a:solidFill>
                  </a:tcPr>
                </a:tc>
                <a:tc>
                  <a:txBody>
                    <a:bodyPr anchorCtr="0"/>
                    <a:lstStyle/>
                    <a:p>
                      <a:pPr algn="l"/>
                      <a:r>
                        <a:rPr sz="1600" dirty="1">
                          <a:solidFill>
                            <a:srgbClr val="000000"/>
                          </a:solidFill>
                          <a:latin typeface="Arial"/>
                        </a:rPr>
                        <a:t>Mirae Asset Large &amp; Midcap Fund Reg (G)</a:t>
                      </a:r>
                    </a:p>
                  </a:txBody>
                  <a:tcPr>
                    <a:solidFill>
                      <a:srgbClr val="D5E3CF"/>
                    </a:solidFill>
                  </a:tcPr>
                </a:tc>
                <a:tc>
                  <a:txBody>
                    <a:bodyPr anchorCtr="0"/>
                    <a:lstStyle/>
                    <a:p>
                      <a:pPr algn="r"/>
                      <a:r>
                        <a:rPr sz="1600" dirty="1">
                          <a:solidFill>
                            <a:srgbClr val="000000"/>
                          </a:solidFill>
                          <a:latin typeface="Arial"/>
                        </a:rPr>
                        <a:t>72,02,449</a:t>
                      </a:r>
                    </a:p>
                  </a:txBody>
                  <a:tcPr>
                    <a:solidFill>
                      <a:srgbClr val="D5E3CF"/>
                    </a:solidFill>
                  </a:tcPr>
                </a:tc>
                <a:tc>
                  <a:txBody>
                    <a:bodyPr anchorCtr="0"/>
                    <a:lstStyle/>
                    <a:p>
                      <a:pPr algn="r"/>
                      <a:r>
                        <a:rPr sz="1600" dirty="1">
                          <a:solidFill>
                            <a:srgbClr val="000000"/>
                          </a:solidFill>
                          <a:latin typeface="Arial"/>
                        </a:rPr>
                        <a:t>1,53,78,044</a:t>
                      </a:r>
                    </a:p>
                  </a:txBody>
                  <a:tcPr>
                    <a:solidFill>
                      <a:srgbClr val="D5E3CF"/>
                    </a:solidFill>
                  </a:tcPr>
                </a:tc>
                <a:tc>
                  <a:txBody>
                    <a:bodyPr anchorCtr="0"/>
                    <a:lstStyle/>
                    <a:p>
                      <a:pPr algn="r"/>
                      <a:r>
                        <a:rPr sz="1600" dirty="1">
                          <a:solidFill>
                            <a:srgbClr val="000000"/>
                          </a:solidFill>
                          <a:latin typeface="Arial"/>
                        </a:rPr>
                        <a:t>17.67</a:t>
                      </a:r>
                    </a:p>
                  </a:txBody>
                  <a:tcPr>
                    <a:solidFill>
                      <a:srgbClr val="D5E3CF"/>
                    </a:solidFill>
                  </a:tcPr>
                </a:tc>
                <a:tc>
                  <a:txBody>
                    <a:bodyPr anchorCtr="0"/>
                    <a:lstStyle/>
                    <a:p>
                      <a:pPr algn="r"/>
                      <a:r>
                        <a:rPr sz="1600" dirty="1">
                          <a:solidFill>
                            <a:srgbClr val="000000"/>
                          </a:solidFill>
                          <a:latin typeface="Arial"/>
                        </a:rPr>
                        <a:t>4.35</a:t>
                      </a:r>
                    </a:p>
                  </a:txBody>
                  <a:tcPr>
                    <a:solidFill>
                      <a:srgbClr val="D5E3CF"/>
                    </a:solidFill>
                  </a:tcPr>
                </a:tc>
              </a:tr>
              <a:tr h="317500">
                <a:tc>
                  <a:txBody>
                    <a:bodyPr anchorCtr="0"/>
                    <a:lstStyle/>
                    <a:p>
                      <a:pPr algn="r"/>
                      <a:r>
                        <a:rPr sz="1600" dirty="1">
                          <a:solidFill>
                            <a:srgbClr val="000000"/>
                          </a:solidFill>
                          <a:latin typeface="Arial"/>
                        </a:rPr>
                        <a:t>9</a:t>
                      </a:r>
                    </a:p>
                  </a:txBody>
                  <a:tcPr>
                    <a:solidFill>
                      <a:srgbClr val="D5E3CF"/>
                    </a:solidFill>
                  </a:tcPr>
                </a:tc>
                <a:tc>
                  <a:txBody>
                    <a:bodyPr anchorCtr="0"/>
                    <a:lstStyle/>
                    <a:p>
                      <a:pPr algn="l"/>
                      <a:r>
                        <a:rPr sz="1600" dirty="1">
                          <a:solidFill>
                            <a:srgbClr val="000000"/>
                          </a:solidFill>
                          <a:latin typeface="Arial"/>
                        </a:rPr>
                        <a:t>SBI Small Cap Fund Reg (G)</a:t>
                      </a:r>
                    </a:p>
                  </a:txBody>
                  <a:tcPr>
                    <a:solidFill>
                      <a:srgbClr val="D5E3CF"/>
                    </a:solidFill>
                  </a:tcPr>
                </a:tc>
                <a:tc>
                  <a:txBody>
                    <a:bodyPr anchorCtr="0"/>
                    <a:lstStyle/>
                    <a:p>
                      <a:pPr algn="r"/>
                      <a:r>
                        <a:rPr sz="1600" dirty="1">
                          <a:solidFill>
                            <a:srgbClr val="000000"/>
                          </a:solidFill>
                          <a:latin typeface="Arial"/>
                        </a:rPr>
                        <a:t>10,00,000</a:t>
                      </a:r>
                    </a:p>
                  </a:txBody>
                  <a:tcPr>
                    <a:solidFill>
                      <a:srgbClr val="D5E3CF"/>
                    </a:solidFill>
                  </a:tcPr>
                </a:tc>
                <a:tc>
                  <a:txBody>
                    <a:bodyPr anchorCtr="0"/>
                    <a:lstStyle/>
                    <a:p>
                      <a:pPr algn="r"/>
                      <a:r>
                        <a:rPr sz="1600" dirty="1">
                          <a:solidFill>
                            <a:srgbClr val="000000"/>
                          </a:solidFill>
                          <a:latin typeface="Arial"/>
                        </a:rPr>
                        <a:t>27,63,885</a:t>
                      </a:r>
                    </a:p>
                  </a:txBody>
                  <a:tcPr>
                    <a:solidFill>
                      <a:srgbClr val="D5E3CF"/>
                    </a:solidFill>
                  </a:tcPr>
                </a:tc>
                <a:tc>
                  <a:txBody>
                    <a:bodyPr anchorCtr="0"/>
                    <a:lstStyle/>
                    <a:p>
                      <a:pPr algn="r"/>
                      <a:r>
                        <a:rPr sz="1600" dirty="1">
                          <a:solidFill>
                            <a:srgbClr val="000000"/>
                          </a:solidFill>
                          <a:latin typeface="Arial"/>
                        </a:rPr>
                        <a:t>26.07</a:t>
                      </a:r>
                    </a:p>
                  </a:txBody>
                  <a:tcPr>
                    <a:solidFill>
                      <a:srgbClr val="D5E3CF"/>
                    </a:solidFill>
                  </a:tcPr>
                </a:tc>
                <a:tc>
                  <a:txBody>
                    <a:bodyPr anchorCtr="0"/>
                    <a:lstStyle/>
                    <a:p>
                      <a:pPr algn="r"/>
                      <a:r>
                        <a:rPr sz="1600" dirty="1">
                          <a:solidFill>
                            <a:srgbClr val="000000"/>
                          </a:solidFill>
                          <a:latin typeface="Arial"/>
                        </a:rPr>
                        <a:t>0.60</a:t>
                      </a:r>
                    </a:p>
                  </a:txBody>
                  <a:tcPr>
                    <a:solidFill>
                      <a:srgbClr val="D5E3CF"/>
                    </a:solidFill>
                  </a:tcPr>
                </a:tc>
              </a:tr>
              <a:tr h="317500">
                <a:tc>
                  <a:txBody>
                    <a:bodyPr anchorCtr="0"/>
                    <a:lstStyle/>
                    <a:p>
                      <a:pPr algn="r"/>
                      <a:r>
                        <a:rPr sz="1600" dirty="1">
                          <a:solidFill>
                            <a:srgbClr val="000000"/>
                          </a:solidFill>
                          <a:latin typeface="Arial"/>
                        </a:rPr>
                        <a:t>10</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97,00,000</a:t>
                      </a:r>
                    </a:p>
                  </a:txBody>
                  <a:tcPr>
                    <a:solidFill>
                      <a:srgbClr val="D5E3CF"/>
                    </a:solidFill>
                  </a:tcPr>
                </a:tc>
                <a:tc>
                  <a:txBody>
                    <a:bodyPr anchorCtr="0"/>
                    <a:lstStyle/>
                    <a:p>
                      <a:pPr algn="r"/>
                      <a:r>
                        <a:rPr sz="1600" dirty="1">
                          <a:solidFill>
                            <a:srgbClr val="000000"/>
                          </a:solidFill>
                          <a:latin typeface="Arial"/>
                        </a:rPr>
                        <a:t>1,05,49,459</a:t>
                      </a:r>
                    </a:p>
                  </a:txBody>
                  <a:tcPr>
                    <a:solidFill>
                      <a:srgbClr val="D5E3CF"/>
                    </a:solidFill>
                  </a:tcPr>
                </a:tc>
                <a:tc>
                  <a:txBody>
                    <a:bodyPr anchorCtr="0"/>
                    <a:lstStyle/>
                    <a:p>
                      <a:pPr algn="r"/>
                      <a:r>
                        <a:rPr sz="1600" dirty="1">
                          <a:solidFill>
                            <a:srgbClr val="000000"/>
                          </a:solidFill>
                          <a:latin typeface="Arial"/>
                        </a:rPr>
                        <a:t>9.54</a:t>
                      </a:r>
                    </a:p>
                  </a:txBody>
                  <a:tcPr>
                    <a:solidFill>
                      <a:srgbClr val="D5E3CF"/>
                    </a:solidFill>
                  </a:tcPr>
                </a:tc>
                <a:tc>
                  <a:txBody>
                    <a:bodyPr anchorCtr="0"/>
                    <a:lstStyle/>
                    <a:p>
                      <a:pPr algn="r"/>
                      <a:r>
                        <a:rPr sz="1600" dirty="1">
                          <a:solidFill>
                            <a:srgbClr val="000000"/>
                          </a:solidFill>
                          <a:latin typeface="Arial"/>
                        </a:rPr>
                        <a:t>5.85</a:t>
                      </a:r>
                    </a:p>
                  </a:txBody>
                  <a:tcPr>
                    <a:solidFill>
                      <a:srgbClr val="D5E3CF"/>
                    </a:solidFill>
                  </a:tcPr>
                </a:tc>
              </a:tr>
              <a:tr h="317500">
                <a:tc>
                  <a:txBody>
                    <a:bodyPr anchorCtr="0"/>
                    <a:lstStyle/>
                    <a:p>
                      <a:pPr algn="r"/>
                      <a:r>
                        <a:rPr sz="1600" dirty="1">
                          <a:solidFill>
                            <a:srgbClr val="000000"/>
                          </a:solidFill>
                          <a:latin typeface="Arial"/>
                        </a:rPr>
                        <a:t>11</a:t>
                      </a:r>
                    </a:p>
                  </a:txBody>
                  <a:tcPr>
                    <a:solidFill>
                      <a:srgbClr val="D5E3CF"/>
                    </a:solidFill>
                  </a:tcPr>
                </a:tc>
                <a:tc>
                  <a:txBody>
                    <a:bodyPr anchorCtr="0"/>
                    <a:lstStyle/>
                    <a:p>
                      <a:pPr algn="l"/>
                      <a:r>
                        <a:rPr sz="1600" dirty="1">
                          <a:solidFill>
                            <a:srgbClr val="000000"/>
                          </a:solidFill>
                          <a:latin typeface="Arial"/>
                        </a:rPr>
                        <a:t>Mirae Asset Aggressive Hybrid Fund Reg (G)</a:t>
                      </a:r>
                    </a:p>
                  </a:txBody>
                  <a:tcPr>
                    <a:solidFill>
                      <a:srgbClr val="D5E3CF"/>
                    </a:solidFill>
                  </a:tcPr>
                </a:tc>
                <a:tc>
                  <a:txBody>
                    <a:bodyPr anchorCtr="0"/>
                    <a:lstStyle/>
                    <a:p>
                      <a:pPr algn="r"/>
                      <a:r>
                        <a:rPr sz="1600" dirty="1">
                          <a:solidFill>
                            <a:srgbClr val="000000"/>
                          </a:solidFill>
                          <a:latin typeface="Arial"/>
                        </a:rPr>
                        <a:t>89,14,122</a:t>
                      </a:r>
                    </a:p>
                  </a:txBody>
                  <a:tcPr>
                    <a:solidFill>
                      <a:srgbClr val="D5E3CF"/>
                    </a:solidFill>
                  </a:tcPr>
                </a:tc>
                <a:tc>
                  <a:txBody>
                    <a:bodyPr anchorCtr="0"/>
                    <a:lstStyle/>
                    <a:p>
                      <a:pPr algn="r"/>
                      <a:r>
                        <a:rPr sz="1600" dirty="1">
                          <a:solidFill>
                            <a:srgbClr val="000000"/>
                          </a:solidFill>
                          <a:latin typeface="Arial"/>
                        </a:rPr>
                        <a:t>1,66,82,956</a:t>
                      </a:r>
                    </a:p>
                  </a:txBody>
                  <a:tcPr>
                    <a:solidFill>
                      <a:srgbClr val="D5E3CF"/>
                    </a:solidFill>
                  </a:tcPr>
                </a:tc>
                <a:tc>
                  <a:txBody>
                    <a:bodyPr anchorCtr="0"/>
                    <a:lstStyle/>
                    <a:p>
                      <a:pPr algn="r"/>
                      <a:r>
                        <a:rPr sz="1600" dirty="1">
                          <a:solidFill>
                            <a:srgbClr val="000000"/>
                          </a:solidFill>
                          <a:latin typeface="Arial"/>
                        </a:rPr>
                        <a:t>13.02</a:t>
                      </a:r>
                    </a:p>
                  </a:txBody>
                  <a:tcPr>
                    <a:solidFill>
                      <a:srgbClr val="D5E3CF"/>
                    </a:solidFill>
                  </a:tcPr>
                </a:tc>
                <a:tc>
                  <a:txBody>
                    <a:bodyPr anchorCtr="0"/>
                    <a:lstStyle/>
                    <a:p>
                      <a:pPr algn="r"/>
                      <a:r>
                        <a:rPr sz="1600" dirty="1">
                          <a:solidFill>
                            <a:srgbClr val="000000"/>
                          </a:solidFill>
                          <a:latin typeface="Arial"/>
                        </a:rPr>
                        <a:t>5.38</a:t>
                      </a:r>
                    </a:p>
                  </a:txBody>
                  <a:tcPr>
                    <a:solidFill>
                      <a:srgbClr val="D5E3CF"/>
                    </a:solidFill>
                  </a:tcPr>
                </a:tc>
              </a:tr>
              <a:tr h="317500">
                <a:tc>
                  <a:txBody>
                    <a:bodyPr anchorCtr="0"/>
                    <a:lstStyle/>
                    <a:p>
                      <a:pPr algn="r"/>
                      <a:r>
                        <a:rPr sz="1600" dirty="1">
                          <a:solidFill>
                            <a:srgbClr val="000000"/>
                          </a:solidFill>
                          <a:latin typeface="Arial"/>
                        </a:rPr>
                        <a:t>12</a:t>
                      </a:r>
                    </a:p>
                  </a:txBody>
                  <a:tcPr>
                    <a:solidFill>
                      <a:srgbClr val="D5E3CF"/>
                    </a:solidFill>
                  </a:tcPr>
                </a:tc>
                <a:tc>
                  <a:txBody>
                    <a:bodyPr anchorCtr="0"/>
                    <a:lstStyle/>
                    <a:p>
                      <a:pPr algn="l"/>
                      <a:r>
                        <a:rPr sz="1600" dirty="1">
                          <a:solidFill>
                            <a:srgbClr val="000000"/>
                          </a:solidFill>
                          <a:latin typeface="Arial"/>
                        </a:rPr>
                        <a:t>Kotak Balanced Advantage Fund Reg (G)</a:t>
                      </a:r>
                    </a:p>
                  </a:txBody>
                  <a:tcPr>
                    <a:solidFill>
                      <a:srgbClr val="D5E3CF"/>
                    </a:solidFill>
                  </a:tcPr>
                </a:tc>
                <a:tc>
                  <a:txBody>
                    <a:bodyPr anchorCtr="0"/>
                    <a:lstStyle/>
                    <a:p>
                      <a:pPr algn="r"/>
                      <a:r>
                        <a:rPr sz="1600" dirty="1">
                          <a:solidFill>
                            <a:srgbClr val="000000"/>
                          </a:solidFill>
                          <a:latin typeface="Arial"/>
                        </a:rPr>
                        <a:t>1,98,00,000</a:t>
                      </a:r>
                    </a:p>
                  </a:txBody>
                  <a:tcPr>
                    <a:solidFill>
                      <a:srgbClr val="D5E3CF"/>
                    </a:solidFill>
                  </a:tcPr>
                </a:tc>
                <a:tc>
                  <a:txBody>
                    <a:bodyPr anchorCtr="0"/>
                    <a:lstStyle/>
                    <a:p>
                      <a:pPr algn="r"/>
                      <a:r>
                        <a:rPr sz="1600" dirty="1">
                          <a:solidFill>
                            <a:srgbClr val="000000"/>
                          </a:solidFill>
                          <a:latin typeface="Arial"/>
                        </a:rPr>
                        <a:t>2,10,52,629</a:t>
                      </a:r>
                    </a:p>
                  </a:txBody>
                  <a:tcPr>
                    <a:solidFill>
                      <a:srgbClr val="D5E3CF"/>
                    </a:solidFill>
                  </a:tcPr>
                </a:tc>
                <a:tc>
                  <a:txBody>
                    <a:bodyPr anchorCtr="0"/>
                    <a:lstStyle/>
                    <a:p>
                      <a:pPr algn="r"/>
                      <a:r>
                        <a:rPr sz="1600" dirty="1">
                          <a:solidFill>
                            <a:srgbClr val="000000"/>
                          </a:solidFill>
                          <a:latin typeface="Arial"/>
                        </a:rPr>
                        <a:t>8.02</a:t>
                      </a:r>
                    </a:p>
                  </a:txBody>
                  <a:tcPr>
                    <a:solidFill>
                      <a:srgbClr val="D5E3CF"/>
                    </a:solidFill>
                  </a:tcPr>
                </a:tc>
                <a:tc>
                  <a:txBody>
                    <a:bodyPr anchorCtr="0"/>
                    <a:lstStyle/>
                    <a:p>
                      <a:pPr algn="r"/>
                      <a:r>
                        <a:rPr sz="1600" dirty="1">
                          <a:solidFill>
                            <a:srgbClr val="000000"/>
                          </a:solidFill>
                          <a:latin typeface="Arial"/>
                        </a:rPr>
                        <a:t>11.95</a:t>
                      </a:r>
                    </a:p>
                  </a:txBody>
                  <a:tcPr>
                    <a:solidFill>
                      <a:srgbClr val="D5E3CF"/>
                    </a:solidFill>
                  </a:tcPr>
                </a:tc>
              </a:tr>
              <a:tr h="317500">
                <a:tc>
                  <a:txBody>
                    <a:bodyPr anchorCtr="0"/>
                    <a:lstStyle/>
                    <a:p>
                      <a:pPr algn="r"/>
                      <a:r>
                        <a:rPr sz="1600" dirty="1">
                          <a:solidFill>
                            <a:srgbClr val="000000"/>
                          </a:solidFill>
                          <a:latin typeface="Arial"/>
                        </a:rPr>
                        <a:t>13</a:t>
                      </a:r>
                    </a:p>
                  </a:txBody>
                  <a:tcPr>
                    <a:solidFill>
                      <a:srgbClr val="D5E3CF"/>
                    </a:solidFill>
                  </a:tcPr>
                </a:tc>
                <a:tc>
                  <a:txBody>
                    <a:bodyPr anchorCtr="0"/>
                    <a:lstStyle/>
                    <a:p>
                      <a:pPr algn="l"/>
                      <a:r>
                        <a:rPr sz="1600" dirty="1">
                          <a:solidFill>
                            <a:srgbClr val="000000"/>
                          </a:solidFill>
                          <a:latin typeface="Arial"/>
                        </a:rPr>
                        <a:t>Bandhan Small Cap Fund Reg (G)</a:t>
                      </a:r>
                    </a:p>
                  </a:txBody>
                  <a:tcPr>
                    <a:solidFill>
                      <a:srgbClr val="D5E3CF"/>
                    </a:solidFill>
                  </a:tcPr>
                </a:tc>
                <a:tc>
                  <a:txBody>
                    <a:bodyPr anchorCtr="0"/>
                    <a:lstStyle/>
                    <a:p>
                      <a:pPr algn="r"/>
                      <a:r>
                        <a:rPr sz="1600" dirty="1">
                          <a:solidFill>
                            <a:srgbClr val="000000"/>
                          </a:solidFill>
                          <a:latin typeface="Arial"/>
                        </a:rPr>
                        <a:t>79,00,000</a:t>
                      </a:r>
                    </a:p>
                  </a:txBody>
                  <a:tcPr>
                    <a:solidFill>
                      <a:srgbClr val="D5E3CF"/>
                    </a:solidFill>
                  </a:tcPr>
                </a:tc>
                <a:tc>
                  <a:txBody>
                    <a:bodyPr anchorCtr="0"/>
                    <a:lstStyle/>
                    <a:p>
                      <a:pPr algn="r"/>
                      <a:r>
                        <a:rPr sz="1600" dirty="1">
                          <a:solidFill>
                            <a:srgbClr val="000000"/>
                          </a:solidFill>
                          <a:latin typeface="Arial"/>
                        </a:rPr>
                        <a:t>98,90,414</a:t>
                      </a:r>
                    </a:p>
                  </a:txBody>
                  <a:tcPr>
                    <a:solidFill>
                      <a:srgbClr val="D5E3CF"/>
                    </a:solidFill>
                  </a:tcPr>
                </a:tc>
                <a:tc>
                  <a:txBody>
                    <a:bodyPr anchorCtr="0"/>
                    <a:lstStyle/>
                    <a:p>
                      <a:pPr algn="r"/>
                      <a:r>
                        <a:rPr sz="1600" dirty="1">
                          <a:solidFill>
                            <a:srgbClr val="000000"/>
                          </a:solidFill>
                          <a:latin typeface="Arial"/>
                        </a:rPr>
                        <a:t>25.67</a:t>
                      </a:r>
                    </a:p>
                  </a:txBody>
                  <a:tcPr>
                    <a:solidFill>
                      <a:srgbClr val="D5E3CF"/>
                    </a:solidFill>
                  </a:tcPr>
                </a:tc>
                <a:tc>
                  <a:txBody>
                    <a:bodyPr anchorCtr="0"/>
                    <a:lstStyle/>
                    <a:p>
                      <a:pPr algn="r"/>
                      <a:r>
                        <a:rPr sz="1600" dirty="1">
                          <a:solidFill>
                            <a:srgbClr val="000000"/>
                          </a:solidFill>
                          <a:latin typeface="Arial"/>
                        </a:rPr>
                        <a:t>4.77</a:t>
                      </a:r>
                    </a:p>
                  </a:txBody>
                  <a:tcPr>
                    <a:solidFill>
                      <a:srgbClr val="D5E3CF"/>
                    </a:solidFill>
                  </a:tcPr>
                </a:tc>
              </a:tr>
              <a:tr h="317500">
                <a:tc>
                  <a:txBody>
                    <a:bodyPr anchorCtr="0"/>
                    <a:lstStyle/>
                    <a:p>
                      <a:pPr algn="r"/>
                      <a:r>
                        <a:rPr sz="1600" dirty="1">
                          <a:solidFill>
                            <a:srgbClr val="000000"/>
                          </a:solidFill>
                        </a:rPr>
                        <a:t>14</a:t>
                      </a:r>
                    </a:p>
                  </a:txBody>
                  <a:tcPr>
                    <a:solidFill>
                      <a:srgbClr val="D5E3CF"/>
                    </a:solidFill>
                  </a:tcPr>
                </a:tc>
                <a:tc>
                  <a:txBody>
                    <a:bodyPr anchorCtr="0"/>
                    <a:lstStyle/>
                    <a:p>
                      <a:pPr algn="l"/>
                      <a:r>
                        <a:rPr sz="1600" dirty="1">
                          <a:solidFill>
                            <a:srgbClr val="000000"/>
                          </a:solidFill>
                        </a:rPr>
                        <a:t>SBI Balanced Advantage Fund Reg (G)</a:t>
                      </a:r>
                    </a:p>
                  </a:txBody>
                  <a:tcPr>
                    <a:solidFill>
                      <a:srgbClr val="D5E3CF"/>
                    </a:solidFill>
                  </a:tcPr>
                </a:tc>
                <a:tc>
                  <a:txBody>
                    <a:bodyPr anchorCtr="0"/>
                    <a:lstStyle/>
                    <a:p>
                      <a:pPr algn="r"/>
                      <a:r>
                        <a:rPr sz="1600" dirty="1">
                          <a:solidFill>
                            <a:srgbClr val="000000"/>
                          </a:solidFill>
                        </a:rPr>
                        <a:t>1,10,00,000</a:t>
                      </a:r>
                    </a:p>
                  </a:txBody>
                  <a:tcPr>
                    <a:solidFill>
                      <a:srgbClr val="D5E3CF"/>
                    </a:solidFill>
                  </a:tcPr>
                </a:tc>
                <a:tc>
                  <a:txBody>
                    <a:bodyPr anchorCtr="0"/>
                    <a:lstStyle/>
                    <a:p>
                      <a:pPr algn="r"/>
                      <a:r>
                        <a:rPr sz="1600" dirty="1">
                          <a:solidFill>
                            <a:srgbClr val="000000"/>
                          </a:solidFill>
                        </a:rPr>
                        <a:t>1,17,49,876</a:t>
                      </a:r>
                    </a:p>
                  </a:txBody>
                  <a:tcPr>
                    <a:solidFill>
                      <a:srgbClr val="D5E3CF"/>
                    </a:solidFill>
                  </a:tcPr>
                </a:tc>
                <a:tc>
                  <a:txBody>
                    <a:bodyPr anchorCtr="0"/>
                    <a:lstStyle/>
                    <a:p>
                      <a:pPr algn="r"/>
                      <a:r>
                        <a:rPr sz="1600" dirty="1">
                          <a:solidFill>
                            <a:srgbClr val="000000"/>
                          </a:solidFill>
                        </a:rPr>
                        <a:t>8.84</a:t>
                      </a:r>
                    </a:p>
                  </a:txBody>
                  <a:tcPr>
                    <a:solidFill>
                      <a:srgbClr val="D5E3CF"/>
                    </a:solidFill>
                  </a:tcPr>
                </a:tc>
                <a:tc>
                  <a:txBody>
                    <a:bodyPr anchorCtr="0"/>
                    <a:lstStyle/>
                    <a:p>
                      <a:pPr algn="r"/>
                      <a:r>
                        <a:rPr sz="1600" dirty="1">
                          <a:solidFill>
                            <a:srgbClr val="000000"/>
                          </a:solidFill>
                        </a:rPr>
                        <a:t>6.64</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11,49,16,571.24</a:t>
                      </a:r>
                    </a:p>
                  </a:txBody>
                  <a:tcPr>
                    <a:solidFill>
                      <a:srgbClr val="70AD47"/>
                    </a:solidFill>
                  </a:tcPr>
                </a:tc>
                <a:tc>
                  <a:txBody>
                    <a:bodyPr anchorCtr="0"/>
                    <a:lstStyle/>
                    <a:p>
                      <a:pPr algn="r"/>
                      <a:r>
                        <a:rPr sz="1600" dirty="1">
                          <a:solidFill>
                            <a:srgbClr val="FFFFFF"/>
                          </a:solidFill>
                        </a:rPr>
                        <a:t>15,73,99,133.78</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69.36</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graphicFrame>
        <p:nvGraphicFramePr>
          <p:cNvPr id="5" name="New Table"/>
          <p:cNvGraphicFramePr>
            <a:graphicFrameLocks noGrp="1"/>
          </p:cNvGraphicFramePr>
          <p:nvPr/>
        </p:nvGraphicFramePr>
        <p:xfrm>
          <a:off x="635000" y="1524000"/>
          <a:ext cx="11430000" cy="39319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PGIM India Flexi Cap Fund (G)</a:t>
                      </a:r>
                    </a:p>
                  </a:txBody>
                  <a:tcPr>
                    <a:solidFill>
                      <a:srgbClr val="FFE8CB"/>
                    </a:solidFill>
                  </a:tcPr>
                </a:tc>
                <a:tc>
                  <a:txBody>
                    <a:bodyPr anchorCtr="0"/>
                    <a:lstStyle/>
                    <a:p>
                      <a:pPr algn="r"/>
                      <a:r>
                        <a:rPr sz="1600" dirty="1">
                          <a:solidFill>
                            <a:srgbClr val="000000"/>
                          </a:solidFill>
                          <a:latin typeface="Arial"/>
                        </a:rPr>
                        <a:t>10,00,000</a:t>
                      </a:r>
                    </a:p>
                  </a:txBody>
                  <a:tcPr>
                    <a:solidFill>
                      <a:srgbClr val="FFE8CB"/>
                    </a:solidFill>
                  </a:tcPr>
                </a:tc>
                <a:tc>
                  <a:txBody>
                    <a:bodyPr anchorCtr="0"/>
                    <a:lstStyle/>
                    <a:p>
                      <a:pPr algn="r"/>
                      <a:r>
                        <a:rPr sz="1600" dirty="1">
                          <a:solidFill>
                            <a:srgbClr val="000000"/>
                          </a:solidFill>
                          <a:latin typeface="Arial"/>
                        </a:rPr>
                        <a:t>22,58,019</a:t>
                      </a:r>
                    </a:p>
                  </a:txBody>
                  <a:tcPr>
                    <a:solidFill>
                      <a:srgbClr val="FFE8CB"/>
                    </a:solidFill>
                  </a:tcPr>
                </a:tc>
                <a:tc>
                  <a:txBody>
                    <a:bodyPr anchorCtr="0"/>
                    <a:lstStyle/>
                    <a:p>
                      <a:pPr algn="r"/>
                      <a:r>
                        <a:rPr sz="1600" dirty="1">
                          <a:solidFill>
                            <a:srgbClr val="000000"/>
                          </a:solidFill>
                          <a:latin typeface="Arial"/>
                        </a:rPr>
                        <a:t>19.72</a:t>
                      </a:r>
                    </a:p>
                  </a:txBody>
                  <a:tcPr>
                    <a:solidFill>
                      <a:srgbClr val="FFE8CB"/>
                    </a:solidFill>
                  </a:tcPr>
                </a:tc>
                <a:tc>
                  <a:txBody>
                    <a:bodyPr anchorCtr="0"/>
                    <a:lstStyle/>
                    <a:p>
                      <a:pPr algn="r"/>
                      <a:r>
                        <a:rPr sz="1600" dirty="1">
                          <a:solidFill>
                            <a:srgbClr val="000000"/>
                          </a:solidFill>
                          <a:latin typeface="Arial"/>
                        </a:rPr>
                        <a:t>0.60</a:t>
                      </a:r>
                    </a:p>
                  </a:txBody>
                  <a:tcPr>
                    <a:solidFill>
                      <a:srgbClr val="FFE8CB"/>
                    </a:solidFill>
                  </a:tcPr>
                </a:tc>
              </a:tr>
              <a:tr h="317500">
                <a:tc>
                  <a:txBody>
                    <a:bodyPr anchorCtr="0"/>
                    <a:lstStyle/>
                    <a:p>
                      <a:pPr algn="r"/>
                      <a:r>
                        <a:rPr sz="1600" dirty="1">
                          <a:solidFill>
                            <a:srgbClr val="000000"/>
                          </a:solidFill>
                          <a:latin typeface="Arial"/>
                        </a:rPr>
                        <a:t>2</a:t>
                      </a:r>
                    </a:p>
                  </a:txBody>
                  <a:tcPr>
                    <a:solidFill>
                      <a:srgbClr val="FFE8CB"/>
                    </a:solidFill>
                  </a:tcPr>
                </a:tc>
                <a:tc>
                  <a:txBody>
                    <a:bodyPr anchorCtr="0"/>
                    <a:lstStyle/>
                    <a:p>
                      <a:pPr algn="l"/>
                      <a:r>
                        <a:rPr sz="1600" dirty="1">
                          <a:solidFill>
                            <a:srgbClr val="000000"/>
                          </a:solidFill>
                          <a:latin typeface="Arial"/>
                        </a:rPr>
                        <a:t>Axis Midcap Fund (G)</a:t>
                      </a:r>
                    </a:p>
                  </a:txBody>
                  <a:tcPr>
                    <a:solidFill>
                      <a:srgbClr val="FFE8CB"/>
                    </a:solidFill>
                  </a:tcPr>
                </a:tc>
                <a:tc>
                  <a:txBody>
                    <a:bodyPr anchorCtr="0"/>
                    <a:lstStyle/>
                    <a:p>
                      <a:pPr algn="r"/>
                      <a:r>
                        <a:rPr sz="1600" dirty="1">
                          <a:solidFill>
                            <a:srgbClr val="000000"/>
                          </a:solidFill>
                          <a:latin typeface="Arial"/>
                        </a:rPr>
                        <a:t>17,00,000</a:t>
                      </a:r>
                    </a:p>
                  </a:txBody>
                  <a:tcPr>
                    <a:solidFill>
                      <a:srgbClr val="FFE8CB"/>
                    </a:solidFill>
                  </a:tcPr>
                </a:tc>
                <a:tc>
                  <a:txBody>
                    <a:bodyPr anchorCtr="0"/>
                    <a:lstStyle/>
                    <a:p>
                      <a:pPr algn="r"/>
                      <a:r>
                        <a:rPr sz="1600" dirty="1">
                          <a:solidFill>
                            <a:srgbClr val="000000"/>
                          </a:solidFill>
                          <a:latin typeface="Arial"/>
                        </a:rPr>
                        <a:t>42,33,722</a:t>
                      </a:r>
                    </a:p>
                  </a:txBody>
                  <a:tcPr>
                    <a:solidFill>
                      <a:srgbClr val="FFE8CB"/>
                    </a:solidFill>
                  </a:tcPr>
                </a:tc>
                <a:tc>
                  <a:txBody>
                    <a:bodyPr anchorCtr="0"/>
                    <a:lstStyle/>
                    <a:p>
                      <a:pPr algn="r"/>
                      <a:r>
                        <a:rPr sz="1600" dirty="1">
                          <a:solidFill>
                            <a:srgbClr val="000000"/>
                          </a:solidFill>
                          <a:latin typeface="Arial"/>
                        </a:rPr>
                        <a:t>21.36</a:t>
                      </a:r>
                    </a:p>
                  </a:txBody>
                  <a:tcPr>
                    <a:solidFill>
                      <a:srgbClr val="FFE8CB"/>
                    </a:solidFill>
                  </a:tcPr>
                </a:tc>
                <a:tc>
                  <a:txBody>
                    <a:bodyPr anchorCtr="0"/>
                    <a:lstStyle/>
                    <a:p>
                      <a:pPr algn="r"/>
                      <a:r>
                        <a:rPr sz="1600" dirty="1">
                          <a:solidFill>
                            <a:srgbClr val="000000"/>
                          </a:solidFill>
                          <a:latin typeface="Arial"/>
                        </a:rPr>
                        <a:t>1.03</a:t>
                      </a:r>
                    </a:p>
                  </a:txBody>
                  <a:tcPr>
                    <a:solidFill>
                      <a:srgbClr val="FFE8CB"/>
                    </a:solidFill>
                  </a:tcPr>
                </a:tc>
              </a:tr>
              <a:tr h="317500">
                <a:tc>
                  <a:txBody>
                    <a:bodyPr anchorCtr="0"/>
                    <a:lstStyle/>
                    <a:p>
                      <a:pPr algn="r"/>
                      <a:r>
                        <a:rPr sz="1600" dirty="1">
                          <a:solidFill>
                            <a:srgbClr val="000000"/>
                          </a:solidFill>
                          <a:latin typeface="Arial"/>
                        </a:rPr>
                        <a:t>3</a:t>
                      </a:r>
                    </a:p>
                  </a:txBody>
                  <a:tcPr>
                    <a:solidFill>
                      <a:srgbClr val="FFE8CB"/>
                    </a:solidFill>
                  </a:tcPr>
                </a:tc>
                <a:tc>
                  <a:txBody>
                    <a:bodyPr anchorCtr="0"/>
                    <a:lstStyle/>
                    <a:p>
                      <a:pPr algn="l"/>
                      <a:r>
                        <a:rPr sz="1600" dirty="1">
                          <a:solidFill>
                            <a:srgbClr val="000000"/>
                          </a:solidFill>
                          <a:latin typeface="Arial"/>
                        </a:rPr>
                        <a:t>Parag Parikh Flexi Cap Fund Reg (G)</a:t>
                      </a:r>
                    </a:p>
                  </a:txBody>
                  <a:tcPr>
                    <a:solidFill>
                      <a:srgbClr val="FFE8CB"/>
                    </a:solidFill>
                  </a:tcPr>
                </a:tc>
                <a:tc>
                  <a:txBody>
                    <a:bodyPr anchorCtr="0"/>
                    <a:lstStyle/>
                    <a:p>
                      <a:pPr algn="r"/>
                      <a:r>
                        <a:rPr sz="1600" dirty="1">
                          <a:solidFill>
                            <a:srgbClr val="000000"/>
                          </a:solidFill>
                          <a:latin typeface="Arial"/>
                        </a:rPr>
                        <a:t>1,08,00,000</a:t>
                      </a:r>
                    </a:p>
                  </a:txBody>
                  <a:tcPr>
                    <a:solidFill>
                      <a:srgbClr val="FFE8CB"/>
                    </a:solidFill>
                  </a:tcPr>
                </a:tc>
                <a:tc>
                  <a:txBody>
                    <a:bodyPr anchorCtr="0"/>
                    <a:lstStyle/>
                    <a:p>
                      <a:pPr algn="r"/>
                      <a:r>
                        <a:rPr sz="1600" dirty="1">
                          <a:solidFill>
                            <a:srgbClr val="000000"/>
                          </a:solidFill>
                          <a:latin typeface="Arial"/>
                        </a:rPr>
                        <a:t>1,35,80,526</a:t>
                      </a:r>
                    </a:p>
                  </a:txBody>
                  <a:tcPr>
                    <a:solidFill>
                      <a:srgbClr val="FFE8CB"/>
                    </a:solidFill>
                  </a:tcPr>
                </a:tc>
                <a:tc>
                  <a:txBody>
                    <a:bodyPr anchorCtr="0"/>
                    <a:lstStyle/>
                    <a:p>
                      <a:pPr algn="r"/>
                      <a:r>
                        <a:rPr sz="1600" dirty="1">
                          <a:solidFill>
                            <a:srgbClr val="000000"/>
                          </a:solidFill>
                          <a:latin typeface="Arial"/>
                        </a:rPr>
                        <a:t>22.62</a:t>
                      </a:r>
                    </a:p>
                  </a:txBody>
                  <a:tcPr>
                    <a:solidFill>
                      <a:srgbClr val="FFE8CB"/>
                    </a:solidFill>
                  </a:tcPr>
                </a:tc>
                <a:tc>
                  <a:txBody>
                    <a:bodyPr anchorCtr="0"/>
                    <a:lstStyle/>
                    <a:p>
                      <a:pPr algn="r"/>
                      <a:r>
                        <a:rPr sz="1600" dirty="1">
                          <a:solidFill>
                            <a:srgbClr val="000000"/>
                          </a:solidFill>
                          <a:latin typeface="Arial"/>
                        </a:rPr>
                        <a:t>6.52</a:t>
                      </a:r>
                    </a:p>
                  </a:txBody>
                  <a:tcPr>
                    <a:solidFill>
                      <a:srgbClr val="FFE8CB"/>
                    </a:solidFill>
                  </a:tcPr>
                </a:tc>
              </a:tr>
              <a:tr h="317500">
                <a:tc>
                  <a:txBody>
                    <a:bodyPr anchorCtr="0"/>
                    <a:lstStyle/>
                    <a:p>
                      <a:pPr algn="r"/>
                      <a:r>
                        <a:rPr sz="1600" dirty="1">
                          <a:solidFill>
                            <a:srgbClr val="000000"/>
                          </a:solidFill>
                          <a:latin typeface="Arial"/>
                        </a:rPr>
                        <a:t>4</a:t>
                      </a:r>
                    </a:p>
                  </a:txBody>
                  <a:tcPr>
                    <a:solidFill>
                      <a:srgbClr val="FFE8CB"/>
                    </a:solidFill>
                  </a:tcPr>
                </a:tc>
                <a:tc>
                  <a:txBody>
                    <a:bodyPr anchorCtr="0"/>
                    <a:lstStyle/>
                    <a:p>
                      <a:pPr algn="l"/>
                      <a:r>
                        <a:rPr sz="1600" dirty="1">
                          <a:solidFill>
                            <a:srgbClr val="000000"/>
                          </a:solidFill>
                          <a:latin typeface="Arial"/>
                        </a:rPr>
                        <a:t>HSBC Aggressive Hybrid Fund Reg (G)</a:t>
                      </a:r>
                    </a:p>
                  </a:txBody>
                  <a:tcPr>
                    <a:solidFill>
                      <a:srgbClr val="FFE8CB"/>
                    </a:solidFill>
                  </a:tcPr>
                </a:tc>
                <a:tc>
                  <a:txBody>
                    <a:bodyPr anchorCtr="0"/>
                    <a:lstStyle/>
                    <a:p>
                      <a:pPr algn="r"/>
                      <a:r>
                        <a:rPr sz="1600" dirty="1">
                          <a:solidFill>
                            <a:srgbClr val="000000"/>
                          </a:solidFill>
                          <a:latin typeface="Arial"/>
                        </a:rPr>
                        <a:t>53,00,000</a:t>
                      </a:r>
                    </a:p>
                  </a:txBody>
                  <a:tcPr>
                    <a:solidFill>
                      <a:srgbClr val="FFE8CB"/>
                    </a:solidFill>
                  </a:tcPr>
                </a:tc>
                <a:tc>
                  <a:txBody>
                    <a:bodyPr anchorCtr="0"/>
                    <a:lstStyle/>
                    <a:p>
                      <a:pPr algn="r"/>
                      <a:r>
                        <a:rPr sz="1600" dirty="1">
                          <a:solidFill>
                            <a:srgbClr val="000000"/>
                          </a:solidFill>
                          <a:latin typeface="Arial"/>
                        </a:rPr>
                        <a:t>69,17,419</a:t>
                      </a:r>
                    </a:p>
                  </a:txBody>
                  <a:tcPr>
                    <a:solidFill>
                      <a:srgbClr val="FFE8CB"/>
                    </a:solidFill>
                  </a:tcPr>
                </a:tc>
                <a:tc>
                  <a:txBody>
                    <a:bodyPr anchorCtr="0"/>
                    <a:lstStyle/>
                    <a:p>
                      <a:pPr algn="r"/>
                      <a:r>
                        <a:rPr sz="1600" dirty="1">
                          <a:solidFill>
                            <a:srgbClr val="000000"/>
                          </a:solidFill>
                          <a:latin typeface="Arial"/>
                        </a:rPr>
                        <a:t>12.86</a:t>
                      </a:r>
                    </a:p>
                  </a:txBody>
                  <a:tcPr>
                    <a:solidFill>
                      <a:srgbClr val="FFE8CB"/>
                    </a:solidFill>
                  </a:tcPr>
                </a:tc>
                <a:tc>
                  <a:txBody>
                    <a:bodyPr anchorCtr="0"/>
                    <a:lstStyle/>
                    <a:p>
                      <a:pPr algn="r"/>
                      <a:r>
                        <a:rPr sz="1600" dirty="1">
                          <a:solidFill>
                            <a:srgbClr val="000000"/>
                          </a:solidFill>
                          <a:latin typeface="Arial"/>
                        </a:rPr>
                        <a:t>3.20</a:t>
                      </a:r>
                    </a:p>
                  </a:txBody>
                  <a:tcPr>
                    <a:solidFill>
                      <a:srgbClr val="FFE8CB"/>
                    </a:solidFill>
                  </a:tcPr>
                </a:tc>
              </a:tr>
              <a:tr h="317500">
                <a:tc>
                  <a:txBody>
                    <a:bodyPr anchorCtr="0"/>
                    <a:lstStyle/>
                    <a:p>
                      <a:pPr algn="r"/>
                      <a:r>
                        <a:rPr sz="1600" dirty="1">
                          <a:solidFill>
                            <a:srgbClr val="000000"/>
                          </a:solidFill>
                          <a:latin typeface="Arial"/>
                        </a:rPr>
                        <a:t>5</a:t>
                      </a:r>
                    </a:p>
                  </a:txBody>
                  <a:tcPr>
                    <a:solidFill>
                      <a:srgbClr val="FFE8CB"/>
                    </a:solidFill>
                  </a:tcPr>
                </a:tc>
                <a:tc>
                  <a:txBody>
                    <a:bodyPr anchorCtr="0"/>
                    <a:lstStyle/>
                    <a:p>
                      <a:pPr algn="l"/>
                      <a:r>
                        <a:rPr sz="1600" dirty="1">
                          <a:solidFill>
                            <a:srgbClr val="000000"/>
                          </a:solidFill>
                          <a:latin typeface="Arial"/>
                        </a:rPr>
                        <a:t>Kotak Equity Arbitrage Fund (G)</a:t>
                      </a:r>
                    </a:p>
                  </a:txBody>
                  <a:tcPr>
                    <a:solidFill>
                      <a:srgbClr val="FFE8CB"/>
                    </a:solidFill>
                  </a:tcPr>
                </a:tc>
                <a:tc>
                  <a:txBody>
                    <a:bodyPr anchorCtr="0"/>
                    <a:lstStyle/>
                    <a:p>
                      <a:pPr algn="r"/>
                      <a:r>
                        <a:rPr sz="1600" dirty="1">
                          <a:solidFill>
                            <a:srgbClr val="000000"/>
                          </a:solidFill>
                          <a:latin typeface="Arial"/>
                        </a:rPr>
                        <a:t>1,06,00,000</a:t>
                      </a:r>
                    </a:p>
                  </a:txBody>
                  <a:tcPr>
                    <a:solidFill>
                      <a:srgbClr val="FFE8CB"/>
                    </a:solidFill>
                  </a:tcPr>
                </a:tc>
                <a:tc>
                  <a:txBody>
                    <a:bodyPr anchorCtr="0"/>
                    <a:lstStyle/>
                    <a:p>
                      <a:pPr algn="r"/>
                      <a:r>
                        <a:rPr sz="1600" dirty="1">
                          <a:solidFill>
                            <a:srgbClr val="000000"/>
                          </a:solidFill>
                          <a:latin typeface="Arial"/>
                        </a:rPr>
                        <a:t>1,20,30,816</a:t>
                      </a:r>
                    </a:p>
                  </a:txBody>
                  <a:tcPr>
                    <a:solidFill>
                      <a:srgbClr val="FFE8CB"/>
                    </a:solidFill>
                  </a:tcPr>
                </a:tc>
                <a:tc>
                  <a:txBody>
                    <a:bodyPr anchorCtr="0"/>
                    <a:lstStyle/>
                    <a:p>
                      <a:pPr algn="r"/>
                      <a:r>
                        <a:rPr sz="1600" dirty="1">
                          <a:solidFill>
                            <a:srgbClr val="000000"/>
                          </a:solidFill>
                          <a:latin typeface="Arial"/>
                        </a:rPr>
                        <a:t>6.44</a:t>
                      </a:r>
                    </a:p>
                  </a:txBody>
                  <a:tcPr>
                    <a:solidFill>
                      <a:srgbClr val="FFE8CB"/>
                    </a:solidFill>
                  </a:tcPr>
                </a:tc>
                <a:tc>
                  <a:txBody>
                    <a:bodyPr anchorCtr="0"/>
                    <a:lstStyle/>
                    <a:p>
                      <a:pPr algn="r"/>
                      <a:r>
                        <a:rPr sz="1600" dirty="1">
                          <a:solidFill>
                            <a:srgbClr val="000000"/>
                          </a:solidFill>
                          <a:latin typeface="Arial"/>
                        </a:rPr>
                        <a:t>6.40</a:t>
                      </a:r>
                    </a:p>
                  </a:txBody>
                  <a:tcPr>
                    <a:solidFill>
                      <a:srgbClr val="FFE8CB"/>
                    </a:solidFill>
                  </a:tcPr>
                </a:tc>
              </a:tr>
              <a:tr h="317500">
                <a:tc>
                  <a:txBody>
                    <a:bodyPr anchorCtr="0"/>
                    <a:lstStyle/>
                    <a:p>
                      <a:pPr algn="r"/>
                      <a:r>
                        <a:rPr sz="1600" dirty="1">
                          <a:solidFill>
                            <a:srgbClr val="000000"/>
                          </a:solidFill>
                          <a:latin typeface="Arial"/>
                        </a:rPr>
                        <a:t>6</a:t>
                      </a:r>
                    </a:p>
                  </a:txBody>
                  <a:tcPr>
                    <a:solidFill>
                      <a:srgbClr val="FFE8CB"/>
                    </a:solidFill>
                  </a:tcPr>
                </a:tc>
                <a:tc>
                  <a:txBody>
                    <a:bodyPr anchorCtr="0"/>
                    <a:lstStyle/>
                    <a:p>
                      <a:pPr algn="l"/>
                      <a:r>
                        <a:rPr sz="1600" dirty="1">
                          <a:solidFill>
                            <a:srgbClr val="000000"/>
                          </a:solidFill>
                          <a:latin typeface="Arial"/>
                        </a:rPr>
                        <a:t>HDFC Liquid Fund (G)</a:t>
                      </a:r>
                    </a:p>
                  </a:txBody>
                  <a:tcPr>
                    <a:solidFill>
                      <a:srgbClr val="FFE8CB"/>
                    </a:solidFill>
                  </a:tcPr>
                </a:tc>
                <a:tc>
                  <a:txBody>
                    <a:bodyPr anchorCtr="0"/>
                    <a:lstStyle/>
                    <a:p>
                      <a:pPr algn="r"/>
                      <a:r>
                        <a:rPr sz="1600" dirty="1">
                          <a:solidFill>
                            <a:srgbClr val="000000"/>
                          </a:solidFill>
                          <a:latin typeface="Arial"/>
                        </a:rPr>
                        <a:t>2,82,370</a:t>
                      </a:r>
                    </a:p>
                  </a:txBody>
                  <a:tcPr>
                    <a:solidFill>
                      <a:srgbClr val="FFE8CB"/>
                    </a:solidFill>
                  </a:tcPr>
                </a:tc>
                <a:tc>
                  <a:txBody>
                    <a:bodyPr anchorCtr="0"/>
                    <a:lstStyle/>
                    <a:p>
                      <a:pPr algn="r"/>
                      <a:r>
                        <a:rPr sz="1600" dirty="1">
                          <a:solidFill>
                            <a:srgbClr val="000000"/>
                          </a:solidFill>
                          <a:latin typeface="Arial"/>
                        </a:rPr>
                        <a:t>3,47,436</a:t>
                      </a:r>
                    </a:p>
                  </a:txBody>
                  <a:tcPr>
                    <a:solidFill>
                      <a:srgbClr val="FFE8CB"/>
                    </a:solidFill>
                  </a:tcPr>
                </a:tc>
                <a:tc>
                  <a:txBody>
                    <a:bodyPr anchorCtr="0"/>
                    <a:lstStyle/>
                    <a:p>
                      <a:pPr algn="r"/>
                      <a:r>
                        <a:rPr sz="1600" dirty="1">
                          <a:solidFill>
                            <a:srgbClr val="000000"/>
                          </a:solidFill>
                          <a:latin typeface="Arial"/>
                        </a:rPr>
                        <a:t>5.89</a:t>
                      </a:r>
                    </a:p>
                  </a:txBody>
                  <a:tcPr>
                    <a:solidFill>
                      <a:srgbClr val="FFE8CB"/>
                    </a:solidFill>
                  </a:tcPr>
                </a:tc>
                <a:tc>
                  <a:txBody>
                    <a:bodyPr anchorCtr="0"/>
                    <a:lstStyle/>
                    <a:p>
                      <a:pPr algn="r"/>
                      <a:r>
                        <a:rPr sz="1600" dirty="1">
                          <a:solidFill>
                            <a:srgbClr val="000000"/>
                          </a:solidFill>
                          <a:latin typeface="Arial"/>
                        </a:rPr>
                        <a:t>0.17</a:t>
                      </a:r>
                    </a:p>
                  </a:txBody>
                  <a:tcPr>
                    <a:solidFill>
                      <a:srgbClr val="FFE8CB"/>
                    </a:solidFill>
                  </a:tcPr>
                </a:tc>
              </a:tr>
              <a:tr h="317500">
                <a:tc>
                  <a:txBody>
                    <a:bodyPr anchorCtr="0"/>
                    <a:lstStyle/>
                    <a:p>
                      <a:pPr algn="r"/>
                      <a:r>
                        <a:rPr sz="1600" dirty="1">
                          <a:solidFill>
                            <a:srgbClr val="000000"/>
                          </a:solidFill>
                          <a:latin typeface="Arial"/>
                        </a:rPr>
                        <a:t>7</a:t>
                      </a:r>
                    </a:p>
                  </a:txBody>
                  <a:tcPr>
                    <a:solidFill>
                      <a:srgbClr val="FFE8CB"/>
                    </a:solidFill>
                  </a:tcPr>
                </a:tc>
                <a:tc>
                  <a:txBody>
                    <a:bodyPr anchorCtr="0"/>
                    <a:lstStyle/>
                    <a:p>
                      <a:pPr algn="l"/>
                      <a:r>
                        <a:rPr sz="1600" dirty="1">
                          <a:solidFill>
                            <a:srgbClr val="000000"/>
                          </a:solidFill>
                          <a:latin typeface="Arial"/>
                        </a:rPr>
                        <a:t>Canara Robeco Emerging equities Reg (G)</a:t>
                      </a:r>
                    </a:p>
                  </a:txBody>
                  <a:tcPr>
                    <a:solidFill>
                      <a:srgbClr val="FFE8CB"/>
                    </a:solidFill>
                  </a:tcPr>
                </a:tc>
                <a:tc>
                  <a:txBody>
                    <a:bodyPr anchorCtr="0"/>
                    <a:lstStyle/>
                    <a:p>
                      <a:pPr algn="r"/>
                      <a:r>
                        <a:rPr sz="1600" dirty="1">
                          <a:solidFill>
                            <a:srgbClr val="000000"/>
                          </a:solidFill>
                          <a:latin typeface="Arial"/>
                        </a:rPr>
                        <a:t>40,00,000</a:t>
                      </a:r>
                    </a:p>
                  </a:txBody>
                  <a:tcPr>
                    <a:solidFill>
                      <a:srgbClr val="FFE8CB"/>
                    </a:solidFill>
                  </a:tcPr>
                </a:tc>
                <a:tc>
                  <a:txBody>
                    <a:bodyPr anchorCtr="0"/>
                    <a:lstStyle/>
                    <a:p>
                      <a:pPr algn="r"/>
                      <a:r>
                        <a:rPr sz="1600" dirty="1">
                          <a:solidFill>
                            <a:srgbClr val="000000"/>
                          </a:solidFill>
                          <a:latin typeface="Arial"/>
                        </a:rPr>
                        <a:t>54,47,794</a:t>
                      </a:r>
                    </a:p>
                  </a:txBody>
                  <a:tcPr>
                    <a:solidFill>
                      <a:srgbClr val="FFE8CB"/>
                    </a:solidFill>
                  </a:tcPr>
                </a:tc>
                <a:tc>
                  <a:txBody>
                    <a:bodyPr anchorCtr="0"/>
                    <a:lstStyle/>
                    <a:p>
                      <a:pPr algn="r"/>
                      <a:r>
                        <a:rPr sz="1600" dirty="1">
                          <a:solidFill>
                            <a:srgbClr val="000000"/>
                          </a:solidFill>
                          <a:latin typeface="Arial"/>
                        </a:rPr>
                        <a:t>13.19</a:t>
                      </a:r>
                    </a:p>
                  </a:txBody>
                  <a:tcPr>
                    <a:solidFill>
                      <a:srgbClr val="FFE8CB"/>
                    </a:solidFill>
                  </a:tcPr>
                </a:tc>
                <a:tc>
                  <a:txBody>
                    <a:bodyPr anchorCtr="0"/>
                    <a:lstStyle/>
                    <a:p>
                      <a:pPr algn="r"/>
                      <a:r>
                        <a:rPr sz="1600" dirty="1">
                          <a:solidFill>
                            <a:srgbClr val="000000"/>
                          </a:solidFill>
                          <a:latin typeface="Arial"/>
                        </a:rPr>
                        <a:t>2.41</a:t>
                      </a:r>
                    </a:p>
                  </a:txBody>
                  <a:tcPr>
                    <a:solidFill>
                      <a:srgbClr val="FFE8CB"/>
                    </a:solidFill>
                  </a:tcPr>
                </a:tc>
              </a:tr>
              <a:tr h="317500">
                <a:tc>
                  <a:txBody>
                    <a:bodyPr anchorCtr="0"/>
                    <a:lstStyle/>
                    <a:p>
                      <a:pPr algn="r"/>
                      <a:r>
                        <a:rPr sz="1600" dirty="1">
                          <a:solidFill>
                            <a:srgbClr val="000000"/>
                          </a:solidFill>
                          <a:latin typeface="Arial"/>
                        </a:rPr>
                        <a:t>8</a:t>
                      </a:r>
                    </a:p>
                  </a:txBody>
                  <a:tcPr>
                    <a:solidFill>
                      <a:srgbClr val="FFE8CB"/>
                    </a:solidFill>
                  </a:tcPr>
                </a:tc>
                <a:tc>
                  <a:txBody>
                    <a:bodyPr anchorCtr="0"/>
                    <a:lstStyle/>
                    <a:p>
                      <a:pPr algn="l"/>
                      <a:r>
                        <a:rPr sz="1600" dirty="1">
                          <a:solidFill>
                            <a:srgbClr val="000000"/>
                          </a:solidFill>
                          <a:latin typeface="Arial"/>
                        </a:rPr>
                        <a:t>SBI Savings Fund Reg (G)</a:t>
                      </a:r>
                    </a:p>
                  </a:txBody>
                  <a:tcPr>
                    <a:solidFill>
                      <a:srgbClr val="FFE8CB"/>
                    </a:solidFill>
                  </a:tcPr>
                </a:tc>
                <a:tc>
                  <a:txBody>
                    <a:bodyPr anchorCtr="0"/>
                    <a:lstStyle/>
                    <a:p>
                      <a:pPr algn="r"/>
                      <a:r>
                        <a:rPr sz="1600" dirty="1">
                          <a:solidFill>
                            <a:srgbClr val="000000"/>
                          </a:solidFill>
                          <a:latin typeface="Arial"/>
                        </a:rPr>
                        <a:t>56,50,242</a:t>
                      </a:r>
                    </a:p>
                  </a:txBody>
                  <a:tcPr>
                    <a:solidFill>
                      <a:srgbClr val="FFE8CB"/>
                    </a:solidFill>
                  </a:tcPr>
                </a:tc>
                <a:tc>
                  <a:txBody>
                    <a:bodyPr anchorCtr="0"/>
                    <a:lstStyle/>
                    <a:p>
                      <a:pPr algn="r"/>
                      <a:r>
                        <a:rPr sz="1600" dirty="1">
                          <a:solidFill>
                            <a:srgbClr val="000000"/>
                          </a:solidFill>
                          <a:latin typeface="Arial"/>
                        </a:rPr>
                        <a:t>56,67,183</a:t>
                      </a:r>
                    </a:p>
                  </a:txBody>
                  <a:tcPr>
                    <a:solidFill>
                      <a:srgbClr val="FFE8CB"/>
                    </a:solidFill>
                  </a:tcPr>
                </a:tc>
                <a:tc>
                  <a:txBody>
                    <a:bodyPr anchorCtr="0"/>
                    <a:lstStyle/>
                    <a:p>
                      <a:pPr algn="r"/>
                      <a:r>
                        <a:rPr sz="1600" dirty="1">
                          <a:solidFill>
                            <a:srgbClr val="000000"/>
                          </a:solidFill>
                          <a:latin typeface="Arial"/>
                        </a:rPr>
                        <a:t>6.51</a:t>
                      </a:r>
                    </a:p>
                  </a:txBody>
                  <a:tcPr>
                    <a:solidFill>
                      <a:srgbClr val="FFE8CB"/>
                    </a:solidFill>
                  </a:tcPr>
                </a:tc>
                <a:tc>
                  <a:txBody>
                    <a:bodyPr anchorCtr="0"/>
                    <a:lstStyle/>
                    <a:p>
                      <a:pPr algn="r"/>
                      <a:r>
                        <a:rPr sz="1600" dirty="1">
                          <a:solidFill>
                            <a:srgbClr val="000000"/>
                          </a:solidFill>
                          <a:latin typeface="Arial"/>
                        </a:rPr>
                        <a:t>3.41</a:t>
                      </a:r>
                    </a:p>
                  </a:txBody>
                  <a:tcPr>
                    <a:solidFill>
                      <a:srgbClr val="FFE8CB"/>
                    </a:solidFill>
                  </a:tcPr>
                </a:tc>
              </a:tr>
              <a:tr h="317500">
                <a:tc>
                  <a:txBody>
                    <a:bodyPr anchorCtr="0"/>
                    <a:lstStyle/>
                    <a:p>
                      <a:pPr algn="r"/>
                      <a:r>
                        <a:rPr sz="1600" dirty="1">
                          <a:solidFill>
                            <a:srgbClr val="000000"/>
                          </a:solidFill>
                        </a:rPr>
                        <a:t>9</a:t>
                      </a:r>
                    </a:p>
                  </a:txBody>
                  <a:tcPr>
                    <a:solidFill>
                      <a:srgbClr val="FFE8CB"/>
                    </a:solidFill>
                  </a:tcPr>
                </a:tc>
                <a:tc>
                  <a:txBody>
                    <a:bodyPr anchorCtr="0"/>
                    <a:lstStyle/>
                    <a:p>
                      <a:pPr algn="l"/>
                      <a:r>
                        <a:rPr sz="1600" dirty="1">
                          <a:solidFill>
                            <a:srgbClr val="000000"/>
                          </a:solidFill>
                        </a:rPr>
                        <a:t>HSBC Small Cap Fund Reg (G)</a:t>
                      </a:r>
                    </a:p>
                  </a:txBody>
                  <a:tcPr>
                    <a:solidFill>
                      <a:srgbClr val="FFE8CB"/>
                    </a:solidFill>
                  </a:tcPr>
                </a:tc>
                <a:tc>
                  <a:txBody>
                    <a:bodyPr anchorCtr="0"/>
                    <a:lstStyle/>
                    <a:p>
                      <a:pPr algn="r"/>
                      <a:r>
                        <a:rPr sz="1600" dirty="1">
                          <a:solidFill>
                            <a:srgbClr val="000000"/>
                          </a:solidFill>
                        </a:rPr>
                        <a:t>62,27,679</a:t>
                      </a:r>
                    </a:p>
                  </a:txBody>
                  <a:tcPr>
                    <a:solidFill>
                      <a:srgbClr val="FFE8CB"/>
                    </a:solidFill>
                  </a:tcPr>
                </a:tc>
                <a:tc>
                  <a:txBody>
                    <a:bodyPr anchorCtr="0"/>
                    <a:lstStyle/>
                    <a:p>
                      <a:pPr algn="r"/>
                      <a:r>
                        <a:rPr sz="1600" dirty="1">
                          <a:solidFill>
                            <a:srgbClr val="000000"/>
                          </a:solidFill>
                        </a:rPr>
                        <a:t>61,52,416</a:t>
                      </a:r>
                    </a:p>
                  </a:txBody>
                  <a:tcPr>
                    <a:solidFill>
                      <a:srgbClr val="FFE8CB"/>
                    </a:solidFill>
                  </a:tcPr>
                </a:tc>
                <a:tc>
                  <a:txBody>
                    <a:bodyPr anchorCtr="0"/>
                    <a:lstStyle/>
                    <a:p>
                      <a:pPr algn="r"/>
                      <a:r>
                        <a:rPr sz="1600" dirty="1">
                          <a:solidFill>
                            <a:srgbClr val="000000"/>
                          </a:solidFill>
                        </a:rPr>
                        <a:t>-1.83</a:t>
                      </a:r>
                    </a:p>
                  </a:txBody>
                  <a:tcPr>
                    <a:solidFill>
                      <a:srgbClr val="FFE8CB"/>
                    </a:solidFill>
                  </a:tcPr>
                </a:tc>
                <a:tc>
                  <a:txBody>
                    <a:bodyPr anchorCtr="0"/>
                    <a:lstStyle/>
                    <a:p>
                      <a:pPr algn="r"/>
                      <a:r>
                        <a:rPr sz="1600" dirty="1">
                          <a:solidFill>
                            <a:srgbClr val="000000"/>
                          </a:solidFill>
                        </a:rPr>
                        <a:t>3.76</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4,55,60,291.69</a:t>
                      </a:r>
                    </a:p>
                  </a:txBody>
                  <a:tcPr>
                    <a:solidFill>
                      <a:srgbClr val="FFC000"/>
                    </a:solidFill>
                  </a:tcPr>
                </a:tc>
                <a:tc>
                  <a:txBody>
                    <a:bodyPr anchorCtr="0"/>
                    <a:lstStyle/>
                    <a:p>
                      <a:pPr algn="r"/>
                      <a:r>
                        <a:rPr sz="1600" dirty="1">
                          <a:solidFill>
                            <a:srgbClr val="FFFFFF"/>
                          </a:solidFill>
                        </a:rPr>
                        <a:t>5,66,35,330.22</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27.50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22</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23</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24</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4,48,17,968</a:t>
                      </a:r>
                    </a:p>
                  </a:txBody>
                  <a:tcPr>
                    <a:solidFill>
                      <a:srgbClr val="0066CC"/>
                    </a:solidFill>
                  </a:tcPr>
                </a:tc>
                <a:tc>
                  <a:txBody>
                    <a:bodyPr anchorCtr="0"/>
                    <a:lstStyle/>
                    <a:p>
                      <a:pPr algn="r"/>
                      <a:r>
                        <a:rPr dirty="1">
                          <a:solidFill>
                            <a:srgbClr val="FFFF00"/>
                          </a:solidFill>
                          <a:latin typeface="Arial Narrow"/>
                        </a:rPr>
                        <a:t>1,55,48,146</a:t>
                      </a:r>
                    </a:p>
                  </a:txBody>
                  <a:tcPr>
                    <a:solidFill>
                      <a:srgbClr val="0066CC"/>
                    </a:solidFill>
                  </a:tcPr>
                </a:tc>
                <a:tc>
                  <a:txBody>
                    <a:bodyPr anchorCtr="0"/>
                    <a:lstStyle/>
                    <a:p>
                      <a:pPr algn="r"/>
                      <a:r>
                        <a:rPr dirty="1">
                          <a:solidFill>
                            <a:srgbClr val="FFFF00"/>
                          </a:solidFill>
                          <a:latin typeface="Arial Narrow"/>
                        </a:rPr>
                        <a:t>7,15,06,775</a:t>
                      </a:r>
                    </a:p>
                  </a:txBody>
                  <a:tcPr>
                    <a:solidFill>
                      <a:srgbClr val="0066CC"/>
                    </a:solidFill>
                  </a:tcPr>
                </a:tc>
                <a:tc>
                  <a:txBody>
                    <a:bodyPr anchorCtr="0"/>
                    <a:lstStyle/>
                    <a:p>
                      <a:pPr algn="r"/>
                      <a:r>
                        <a:rPr dirty="1">
                          <a:solidFill>
                            <a:srgbClr val="FFFF00"/>
                          </a:solidFill>
                          <a:latin typeface="Arial Narrow"/>
                        </a:rPr>
                        <a:t>13,18,72,889</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2,70,00,000</a:t>
                      </a:r>
                    </a:p>
                  </a:txBody>
                  <a:tcPr/>
                </a:tc>
                <a:tc>
                  <a:txBody>
                    <a:bodyPr anchorCtr="0"/>
                    <a:lstStyle/>
                    <a:p>
                      <a:pPr algn="r"/>
                      <a:r>
                        <a:rPr dirty="1">
                          <a:latin typeface="Arial Narrow"/>
                        </a:rPr>
                        <a:t>1,72,00,000</a:t>
                      </a:r>
                    </a:p>
                  </a:txBody>
                  <a:tcPr/>
                </a:tc>
                <a:tc>
                  <a:txBody>
                    <a:bodyPr anchorCtr="0"/>
                    <a:lstStyle/>
                    <a:p>
                      <a:pPr algn="r"/>
                      <a:r>
                        <a:rPr dirty="1">
                          <a:latin typeface="Arial Narrow"/>
                        </a:rPr>
                        <a:t>14,95,00,003</a:t>
                      </a:r>
                    </a:p>
                  </a:txBody>
                  <a:tcPr/>
                </a:tc>
                <a:tc>
                  <a:txBody>
                    <a:bodyPr anchorCtr="0"/>
                    <a:lstStyle/>
                    <a:p>
                      <a:pPr algn="r"/>
                      <a:r>
                        <a:rPr dirty="1">
                          <a:latin typeface="Arial Narrow"/>
                        </a:rPr>
                        <a:t>19,37,00,003</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2,00,000</a:t>
                      </a:r>
                    </a:p>
                  </a:txBody>
                  <a:tcPr/>
                </a:tc>
                <a:tc>
                  <a:txBody>
                    <a:bodyPr anchorCtr="0"/>
                    <a:lstStyle/>
                    <a:p>
                      <a:pPr algn="r"/>
                      <a:r>
                        <a:rPr dirty="1">
                          <a:latin typeface="Arial Narrow"/>
                        </a:rPr>
                        <a:t>2,00,000</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1,99,998</a:t>
                      </a:r>
                    </a:p>
                  </a:txBody>
                  <a:tcPr/>
                </a:tc>
                <a:tc>
                  <a:txBody>
                    <a:bodyPr anchorCtr="0"/>
                    <a:lstStyle/>
                    <a:p>
                      <a:pPr algn="r"/>
                      <a:r>
                        <a:rPr dirty="1">
                          <a:latin typeface="Arial Narrow"/>
                        </a:rPr>
                        <a:t>1,99,998</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3,272</a:t>
                      </a:r>
                    </a:p>
                  </a:txBody>
                  <a:tcPr/>
                </a:tc>
                <a:tc>
                  <a:txBody>
                    <a:bodyPr anchorCtr="0"/>
                    <a:lstStyle/>
                    <a:p>
                      <a:pPr algn="r"/>
                      <a:r>
                        <a:rPr dirty="1">
                          <a:latin typeface="Arial Narrow"/>
                        </a:rPr>
                        <a:t>3,272</a:t>
                      </a: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19,61,75,666</a:t>
                      </a:r>
                    </a:p>
                  </a:txBody>
                  <a:tcPr/>
                </a:tc>
                <a:tc>
                  <a:txBody>
                    <a:bodyPr anchorCtr="0"/>
                    <a:lstStyle/>
                    <a:p>
                      <a:pPr algn="r"/>
                      <a:r>
                        <a:rPr dirty="1">
                          <a:latin typeface="Arial Narrow"/>
                        </a:rPr>
                        <a:t>19,61,75,666</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2,70,00,000</a:t>
                      </a:r>
                    </a:p>
                  </a:txBody>
                  <a:tcPr/>
                </a:tc>
                <a:tc>
                  <a:txBody>
                    <a:bodyPr anchorCtr="0"/>
                    <a:lstStyle/>
                    <a:p>
                      <a:pPr algn="r"/>
                      <a:r>
                        <a:rPr dirty="1">
                          <a:latin typeface="Arial Narrow"/>
                        </a:rPr>
                        <a:t>1,72,00,000</a:t>
                      </a:r>
                    </a:p>
                  </a:txBody>
                  <a:tcPr/>
                </a:tc>
                <a:tc>
                  <a:txBody>
                    <a:bodyPr anchorCtr="0"/>
                    <a:lstStyle/>
                    <a:p>
                      <a:pPr algn="r"/>
                      <a:r>
                        <a:rPr dirty="1">
                          <a:latin typeface="Arial Narrow"/>
                        </a:rPr>
                        <a:t>-4,66,78,933</a:t>
                      </a:r>
                    </a:p>
                  </a:txBody>
                  <a:tcPr/>
                </a:tc>
                <a:tc>
                  <a:txBody>
                    <a:bodyPr anchorCtr="0"/>
                    <a:lstStyle/>
                    <a:p>
                      <a:pPr algn="r"/>
                      <a:r>
                        <a:rPr dirty="1">
                          <a:latin typeface="Arial Narrow"/>
                        </a:rPr>
                        <a:t>-24,78,933</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9,25,29,710</a:t>
                      </a:r>
                    </a:p>
                  </a:txBody>
                  <a:tcPr/>
                </a:tc>
                <a:tc>
                  <a:txBody>
                    <a:bodyPr anchorCtr="0"/>
                    <a:lstStyle/>
                    <a:p>
                      <a:pPr algn="r"/>
                      <a:r>
                        <a:rPr dirty="1">
                          <a:latin typeface="Arial Narrow"/>
                        </a:rPr>
                        <a:t>3,81,53,213</a:t>
                      </a:r>
                    </a:p>
                  </a:txBody>
                  <a:tcPr/>
                </a:tc>
                <a:tc>
                  <a:txBody>
                    <a:bodyPr anchorCtr="0"/>
                    <a:lstStyle/>
                    <a:p>
                      <a:pPr algn="r"/>
                      <a:r>
                        <a:rPr dirty="1">
                          <a:latin typeface="Arial Narrow"/>
                        </a:rPr>
                        <a:t>2,88,09,247</a:t>
                      </a:r>
                    </a:p>
                  </a:txBody>
                  <a:tcPr/>
                </a:tc>
                <a:tc>
                  <a:txBody>
                    <a:bodyPr anchorCtr="0"/>
                    <a:lstStyle/>
                    <a:p>
                      <a:pPr algn="r"/>
                      <a:r>
                        <a:rPr dirty="1">
                          <a:latin typeface="Arial Narrow"/>
                        </a:rPr>
                        <a:t>15,94,92,170</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2,07,11,742</a:t>
                      </a:r>
                    </a:p>
                  </a:txBody>
                  <a:tcPr>
                    <a:solidFill>
                      <a:srgbClr val="0066CC"/>
                    </a:solidFill>
                  </a:tcPr>
                </a:tc>
                <a:tc>
                  <a:txBody>
                    <a:bodyPr anchorCtr="0"/>
                    <a:lstStyle/>
                    <a:p>
                      <a:pPr algn="r"/>
                      <a:r>
                        <a:rPr dirty="1">
                          <a:solidFill>
                            <a:srgbClr val="FFFF00"/>
                          </a:solidFill>
                          <a:latin typeface="Arial Narrow"/>
                        </a:rPr>
                        <a:t>54,05,067</a:t>
                      </a:r>
                    </a:p>
                  </a:txBody>
                  <a:tcPr>
                    <a:solidFill>
                      <a:srgbClr val="0066CC"/>
                    </a:solidFill>
                  </a:tcPr>
                </a:tc>
                <a:tc>
                  <a:txBody>
                    <a:bodyPr anchorCtr="0"/>
                    <a:lstStyle/>
                    <a:p>
                      <a:pPr algn="r"/>
                      <a:r>
                        <a:rPr dirty="1">
                          <a:solidFill>
                            <a:srgbClr val="FFFF00"/>
                          </a:solidFill>
                          <a:latin typeface="Arial Narrow"/>
                        </a:rPr>
                        <a:t>39,81,405</a:t>
                      </a:r>
                    </a:p>
                  </a:txBody>
                  <a:tcPr>
                    <a:solidFill>
                      <a:srgbClr val="0066CC"/>
                    </a:solidFill>
                  </a:tcPr>
                </a:tc>
                <a:tc>
                  <a:txBody>
                    <a:bodyPr anchorCtr="0"/>
                    <a:lstStyle/>
                    <a:p>
                      <a:pPr algn="r"/>
                      <a:r>
                        <a:rPr dirty="1">
                          <a:solidFill>
                            <a:srgbClr val="FFFF00"/>
                          </a:solidFill>
                          <a:latin typeface="Arial Narrow"/>
                        </a:rPr>
                        <a:t>3,00,98,214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38.03</a:t>
                      </a:r>
                    </a:p>
                  </a:txBody>
                  <a:tcPr>
                    <a:solidFill>
                      <a:srgbClr val="008000"/>
                    </a:solidFill>
                  </a:tcPr>
                </a:tc>
                <a:tc>
                  <a:txBody>
                    <a:bodyPr anchorCtr="0"/>
                    <a:lstStyle/>
                    <a:p>
                      <a:pPr algn="r"/>
                      <a:r>
                        <a:rPr dirty="1">
                          <a:solidFill>
                            <a:srgbClr val="FFFFFF"/>
                          </a:solidFill>
                          <a:latin typeface="Arial Narrow"/>
                        </a:rPr>
                        <a:t>25.77</a:t>
                      </a:r>
                    </a:p>
                  </a:txBody>
                  <a:tcPr>
                    <a:solidFill>
                      <a:srgbClr val="008000"/>
                    </a:solidFill>
                  </a:tcPr>
                </a:tc>
                <a:tc>
                  <a:txBody>
                    <a:bodyPr anchorCtr="0"/>
                    <a:lstStyle/>
                    <a:p>
                      <a:pPr algn="r"/>
                      <a:r>
                        <a:rPr dirty="1">
                          <a:solidFill>
                            <a:srgbClr val="FFFFFF"/>
                          </a:solidFill>
                          <a:latin typeface="Arial Narrow"/>
                        </a:rPr>
                        <a:t>6.80</a:t>
                      </a:r>
                    </a:p>
                  </a:txBody>
                  <a:tcPr>
                    <a:solidFill>
                      <a:srgbClr val="008000"/>
                    </a:solidFill>
                  </a:tcPr>
                </a:tc>
                <a:tc>
                  <a:txBody>
                    <a:bodyPr anchorCtr="0"/>
                    <a:lstStyle/>
                    <a:p>
                      <a:pPr algn="r"/>
                      <a:r>
                        <a:rPr sz="3000" dirty="1">
                          <a:solidFill>
                            <a:srgbClr val="FFFFFF"/>
                          </a:solidFill>
                          <a:latin typeface="Arial Narrow"/>
                        </a:rPr>
                        <a:t>22.26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9,25,29,710</a:t>
                      </a:r>
                    </a:p>
                  </a:txBody>
                  <a:tcPr>
                    <a:solidFill>
                      <a:srgbClr val="0066CC"/>
                    </a:solidFill>
                  </a:tcPr>
                </a:tc>
                <a:tc>
                  <a:txBody>
                    <a:bodyPr anchorCtr="0"/>
                    <a:lstStyle/>
                    <a:p>
                      <a:pPr algn="r"/>
                      <a:r>
                        <a:rPr dirty="1">
                          <a:solidFill>
                            <a:srgbClr val="FFFF00"/>
                          </a:solidFill>
                          <a:latin typeface="Arial Narrow"/>
                        </a:rPr>
                        <a:t>3,81,53,213</a:t>
                      </a:r>
                    </a:p>
                  </a:txBody>
                  <a:tcPr>
                    <a:solidFill>
                      <a:srgbClr val="0066CC"/>
                    </a:solidFill>
                  </a:tcPr>
                </a:tc>
                <a:tc>
                  <a:txBody>
                    <a:bodyPr anchorCtr="0"/>
                    <a:lstStyle/>
                    <a:p>
                      <a:pPr algn="r"/>
                      <a:r>
                        <a:rPr dirty="1">
                          <a:solidFill>
                            <a:srgbClr val="FFFF00"/>
                          </a:solidFill>
                          <a:latin typeface="Arial Narrow"/>
                        </a:rPr>
                        <a:t>2,88,09,247</a:t>
                      </a:r>
                    </a:p>
                  </a:txBody>
                  <a:tcPr>
                    <a:solidFill>
                      <a:srgbClr val="0066CC"/>
                    </a:solidFill>
                  </a:tcPr>
                </a:tc>
                <a:tc>
                  <a:txBody>
                    <a:bodyPr anchorCtr="0"/>
                    <a:lstStyle/>
                    <a:p>
                      <a:pPr algn="r"/>
                      <a:r>
                        <a:rPr dirty="1">
                          <a:solidFill>
                            <a:srgbClr val="FFFF00"/>
                          </a:solidFill>
                          <a:latin typeface="Arial Narrow"/>
                        </a:rPr>
                        <a:t>15,94,92,170</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3,41,00,000</a:t>
                      </a:r>
                    </a:p>
                  </a:txBody>
                  <a:tcPr/>
                </a:tc>
                <a:tc>
                  <a:txBody>
                    <a:bodyPr anchorCtr="0"/>
                    <a:lstStyle/>
                    <a:p>
                      <a:pPr algn="r"/>
                      <a:r>
                        <a:rPr dirty="1">
                          <a:latin typeface="Arial Narrow"/>
                        </a:rPr>
                        <a:t>1,60,00,000</a:t>
                      </a:r>
                    </a:p>
                  </a:txBody>
                  <a:tcPr/>
                </a:tc>
                <a:tc>
                  <a:txBody>
                    <a:bodyPr anchorCtr="0"/>
                    <a:lstStyle/>
                    <a:p>
                      <a:pPr algn="r"/>
                      <a:r>
                        <a:rPr dirty="1">
                          <a:latin typeface="Arial Narrow"/>
                        </a:rPr>
                        <a:t>15,03,00,000</a:t>
                      </a:r>
                    </a:p>
                  </a:txBody>
                  <a:tcPr/>
                </a:tc>
                <a:tc>
                  <a:txBody>
                    <a:bodyPr anchorCtr="0"/>
                    <a:lstStyle/>
                    <a:p>
                      <a:pPr algn="r"/>
                      <a:r>
                        <a:rPr dirty="1">
                          <a:latin typeface="Arial Narrow"/>
                        </a:rPr>
                        <a:t>20,04,00,000</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62,27,679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62,27,679</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62,27,679</a:t>
                      </a:r>
                    </a:p>
                  </a:txBody>
                  <a:tcPr/>
                </a:tc>
                <a:tc>
                  <a:txBody>
                    <a:bodyPr anchorCtr="0"/>
                    <a:lstStyle/>
                    <a:p>
                      <a:pPr algn="r"/>
                      <a:r>
                        <a:rPr dirty="1">
                          <a:latin typeface="Arial Narrow"/>
                        </a:rPr>
                        <a:t>62,27,679</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14,057</a:t>
                      </a:r>
                    </a:p>
                  </a:txBody>
                  <a:tcPr/>
                </a:tc>
                <a:tc>
                  <a:txBody>
                    <a:bodyPr anchorCtr="0"/>
                    <a:lstStyle/>
                    <a:p>
                      <a:pPr algn="r"/>
                      <a:r>
                        <a:rPr dirty="1">
                          <a:latin typeface="Arial Narrow"/>
                        </a:rPr>
                        <a:t>14,057</a:t>
                      </a: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14,93,69,206</a:t>
                      </a:r>
                    </a:p>
                  </a:txBody>
                  <a:tcPr/>
                </a:tc>
                <a:tc>
                  <a:txBody>
                    <a:bodyPr anchorCtr="0"/>
                    <a:lstStyle/>
                    <a:p>
                      <a:pPr algn="r"/>
                      <a:r>
                        <a:rPr dirty="1">
                          <a:latin typeface="Arial Narrow"/>
                        </a:rPr>
                        <a:t>14,93,69,206</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4,03,27,679</a:t>
                      </a:r>
                    </a:p>
                  </a:txBody>
                  <a:tcPr/>
                </a:tc>
                <a:tc>
                  <a:txBody>
                    <a:bodyPr anchorCtr="0"/>
                    <a:lstStyle/>
                    <a:p>
                      <a:pPr algn="r"/>
                      <a:r>
                        <a:rPr dirty="1">
                          <a:latin typeface="Arial Narrow"/>
                        </a:rPr>
                        <a:t>1,60,00,000</a:t>
                      </a:r>
                    </a:p>
                  </a:txBody>
                  <a:tcPr/>
                </a:tc>
                <a:tc>
                  <a:txBody>
                    <a:bodyPr anchorCtr="0"/>
                    <a:lstStyle/>
                    <a:p>
                      <a:pPr algn="r"/>
                      <a:r>
                        <a:rPr dirty="1">
                          <a:latin typeface="Arial Narrow"/>
                        </a:rPr>
                        <a:t>-53,10,943</a:t>
                      </a:r>
                    </a:p>
                  </a:txBody>
                  <a:tcPr/>
                </a:tc>
                <a:tc>
                  <a:txBody>
                    <a:bodyPr anchorCtr="0"/>
                    <a:lstStyle/>
                    <a:p>
                      <a:pPr algn="r"/>
                      <a:r>
                        <a:rPr dirty="1">
                          <a:latin typeface="Arial Narrow"/>
                        </a:rPr>
                        <a:t>5,10,16,737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13,87,11,856</a:t>
                      </a:r>
                    </a:p>
                  </a:txBody>
                  <a:tcPr/>
                </a:tc>
                <a:tc>
                  <a:txBody>
                    <a:bodyPr anchorCtr="0"/>
                    <a:lstStyle/>
                    <a:p>
                      <a:pPr algn="r"/>
                      <a:r>
                        <a:rPr dirty="1">
                          <a:latin typeface="Arial Narrow"/>
                        </a:rPr>
                        <a:t>5,64,02,880</a:t>
                      </a:r>
                    </a:p>
                  </a:txBody>
                  <a:tcPr/>
                </a:tc>
                <a:tc>
                  <a:txBody>
                    <a:bodyPr anchorCtr="0"/>
                    <a:lstStyle/>
                    <a:p>
                      <a:pPr algn="r"/>
                      <a:r>
                        <a:rPr dirty="1">
                          <a:latin typeface="Arial Narrow"/>
                        </a:rPr>
                        <a:t>2,51,43,902</a:t>
                      </a:r>
                    </a:p>
                  </a:txBody>
                  <a:tcPr/>
                </a:tc>
                <a:tc>
                  <a:txBody>
                    <a:bodyPr anchorCtr="0"/>
                    <a:lstStyle/>
                    <a:p>
                      <a:pPr algn="r"/>
                      <a:r>
                        <a:rPr dirty="1">
                          <a:latin typeface="Arial Narrow"/>
                        </a:rPr>
                        <a:t>22,02,58,638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58,54,467</a:t>
                      </a:r>
                    </a:p>
                  </a:txBody>
                  <a:tcPr>
                    <a:solidFill>
                      <a:srgbClr val="0066CC"/>
                    </a:solidFill>
                  </a:tcPr>
                </a:tc>
                <a:tc>
                  <a:txBody>
                    <a:bodyPr anchorCtr="0"/>
                    <a:lstStyle/>
                    <a:p>
                      <a:pPr algn="r"/>
                      <a:r>
                        <a:rPr dirty="1">
                          <a:solidFill>
                            <a:srgbClr val="FFFF00"/>
                          </a:solidFill>
                          <a:latin typeface="Arial Narrow"/>
                        </a:rPr>
                        <a:t>22,49,667</a:t>
                      </a:r>
                    </a:p>
                  </a:txBody>
                  <a:tcPr>
                    <a:solidFill>
                      <a:srgbClr val="0066CC"/>
                    </a:solidFill>
                  </a:tcPr>
                </a:tc>
                <a:tc>
                  <a:txBody>
                    <a:bodyPr anchorCtr="0"/>
                    <a:lstStyle/>
                    <a:p>
                      <a:pPr algn="r"/>
                      <a:r>
                        <a:rPr dirty="1">
                          <a:solidFill>
                            <a:srgbClr val="FFFF00"/>
                          </a:solidFill>
                          <a:latin typeface="Arial Narrow"/>
                        </a:rPr>
                        <a:t>16,45,598</a:t>
                      </a:r>
                    </a:p>
                  </a:txBody>
                  <a:tcPr>
                    <a:solidFill>
                      <a:srgbClr val="0066CC"/>
                    </a:solidFill>
                  </a:tcPr>
                </a:tc>
                <a:tc>
                  <a:txBody>
                    <a:bodyPr anchorCtr="0"/>
                    <a:lstStyle/>
                    <a:p>
                      <a:pPr algn="r"/>
                      <a:r>
                        <a:rPr dirty="1">
                          <a:solidFill>
                            <a:srgbClr val="FFFF00"/>
                          </a:solidFill>
                          <a:latin typeface="Arial Narrow"/>
                        </a:rPr>
                        <a:t>97,49,731</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6.24</a:t>
                      </a:r>
                    </a:p>
                  </a:txBody>
                  <a:tcPr>
                    <a:solidFill>
                      <a:srgbClr val="008000"/>
                    </a:solidFill>
                  </a:tcPr>
                </a:tc>
                <a:tc>
                  <a:txBody>
                    <a:bodyPr anchorCtr="0"/>
                    <a:lstStyle/>
                    <a:p>
                      <a:pPr algn="r"/>
                      <a:r>
                        <a:rPr dirty="1">
                          <a:solidFill>
                            <a:srgbClr val="FFFFFF"/>
                          </a:solidFill>
                          <a:latin typeface="Arial Narrow"/>
                        </a:rPr>
                        <a:t>5.97</a:t>
                      </a:r>
                    </a:p>
                  </a:txBody>
                  <a:tcPr>
                    <a:solidFill>
                      <a:srgbClr val="008000"/>
                    </a:solidFill>
                  </a:tcPr>
                </a:tc>
                <a:tc>
                  <a:txBody>
                    <a:bodyPr anchorCtr="0"/>
                    <a:lstStyle/>
                    <a:p>
                      <a:pPr algn="r"/>
                      <a:r>
                        <a:rPr dirty="1">
                          <a:solidFill>
                            <a:srgbClr val="FFFFFF"/>
                          </a:solidFill>
                          <a:latin typeface="Arial Narrow"/>
                        </a:rPr>
                        <a:t>7.14</a:t>
                      </a:r>
                    </a:p>
                  </a:txBody>
                  <a:tcPr>
                    <a:solidFill>
                      <a:srgbClr val="008000"/>
                    </a:solidFill>
                  </a:tcPr>
                </a:tc>
                <a:tc>
                  <a:txBody>
                    <a:bodyPr anchorCtr="0"/>
                    <a:lstStyle/>
                    <a:p>
                      <a:pPr algn="r"/>
                      <a:r>
                        <a:rPr sz="3000" dirty="1">
                          <a:solidFill>
                            <a:srgbClr val="FFFFFF"/>
                          </a:solidFill>
                          <a:latin typeface="Arial Narrow"/>
                        </a:rPr>
                        <a:t>6.31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9,00,00,000</a:t>
                      </a:r>
                    </a:p>
                  </a:txBody>
                  <a:tcPr/>
                </a:tc>
                <a:tc>
                  <a:txBody>
                    <a:bodyPr anchorCtr="0"/>
                    <a:lstStyle/>
                    <a:p>
                      <a:pPr algn="r"/>
                      <a:r>
                        <a:rPr dirty="1">
                          <a:latin typeface="Arial Narrow"/>
                        </a:rPr>
                        <a:t>5,08,00,000</a:t>
                      </a:r>
                    </a:p>
                  </a:txBody>
                  <a:tcPr/>
                </a:tc>
                <a:tc>
                  <a:txBody>
                    <a:bodyPr anchorCtr="0"/>
                    <a:lstStyle/>
                    <a:p>
                      <a:pPr algn="r"/>
                      <a:r>
                        <a:rPr dirty="1">
                          <a:latin typeface="Arial Narrow"/>
                        </a:rPr>
                        <a:t>65,83,10,011</a:t>
                      </a:r>
                    </a:p>
                  </a:txBody>
                  <a:tcPr/>
                </a:tc>
                <a:tc>
                  <a:txBody>
                    <a:bodyPr anchorCtr="0"/>
                    <a:lstStyle/>
                    <a:p>
                      <a:pPr algn="r"/>
                      <a:r>
                        <a:rPr dirty="1">
                          <a:latin typeface="Arial Narrow"/>
                        </a:rPr>
                        <a:t>79,91,10,011</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82,27,679</a:t>
                      </a:r>
                    </a:p>
                  </a:txBody>
                  <a:tcPr/>
                </a:tc>
                <a:tc>
                  <a:txBody>
                    <a:bodyPr anchorCtr="0"/>
                    <a:lstStyle/>
                    <a:p>
                      <a:pPr algn="r"/>
                      <a:endParaRPr>
                        <a:latin typeface="Arial Narrow"/>
                      </a:endParaRPr>
                    </a:p>
                  </a:txBody>
                  <a:tcPr/>
                </a:tc>
                <a:tc>
                  <a:txBody>
                    <a:bodyPr anchorCtr="0"/>
                    <a:lstStyle/>
                    <a:p>
                      <a:pPr algn="r"/>
                      <a:r>
                        <a:rPr dirty="1">
                          <a:latin typeface="Arial Narrow"/>
                        </a:rPr>
                        <a:t>86,96,746</a:t>
                      </a:r>
                    </a:p>
                  </a:txBody>
                  <a:tcPr/>
                </a:tc>
                <a:tc>
                  <a:txBody>
                    <a:bodyPr anchorCtr="0"/>
                    <a:lstStyle/>
                    <a:p>
                      <a:pPr algn="r"/>
                      <a:r>
                        <a:rPr dirty="1">
                          <a:latin typeface="Arial Narrow"/>
                        </a:rPr>
                        <a:t>1,69,24,425</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r>
                        <a:rPr dirty="1">
                          <a:latin typeface="Arial Narrow"/>
                        </a:rPr>
                        <a:t>53,14,806</a:t>
                      </a:r>
                    </a:p>
                  </a:txBody>
                  <a:tcPr/>
                </a:tc>
                <a:tc>
                  <a:txBody>
                    <a:bodyPr anchorCtr="0"/>
                    <a:lstStyle/>
                    <a:p>
                      <a:pPr algn="r"/>
                      <a:r>
                        <a:rPr dirty="1">
                          <a:latin typeface="Arial Narrow"/>
                        </a:rPr>
                        <a:t>1,16,09,670</a:t>
                      </a:r>
                    </a:p>
                  </a:txBody>
                  <a:tcPr/>
                </a:tc>
                <a:tc>
                  <a:txBody>
                    <a:bodyPr anchorCtr="0"/>
                    <a:lstStyle/>
                    <a:p>
                      <a:pPr algn="r"/>
                      <a:r>
                        <a:rPr dirty="1">
                          <a:latin typeface="Arial Narrow"/>
                        </a:rPr>
                        <a:t>1,69,24,477</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17,329</a:t>
                      </a:r>
                    </a:p>
                  </a:txBody>
                  <a:tcPr/>
                </a:tc>
                <a:tc>
                  <a:txBody>
                    <a:bodyPr anchorCtr="0"/>
                    <a:lstStyle/>
                    <a:p>
                      <a:pPr algn="r"/>
                      <a:r>
                        <a:rPr dirty="1">
                          <a:latin typeface="Arial Narrow"/>
                        </a:rPr>
                        <a:t>17,329</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10,00,010</a:t>
                      </a:r>
                    </a:p>
                  </a:txBody>
                  <a:tcPr/>
                </a:tc>
                <a:tc>
                  <a:txBody>
                    <a:bodyPr anchorCtr="0"/>
                    <a:lstStyle/>
                    <a:p>
                      <a:pPr algn="r"/>
                      <a:r>
                        <a:rPr dirty="1">
                          <a:latin typeface="Arial Narrow"/>
                        </a:rPr>
                        <a:t>10,00,007</a:t>
                      </a:r>
                    </a:p>
                  </a:txBody>
                  <a:tcPr/>
                </a:tc>
                <a:tc>
                  <a:txBody>
                    <a:bodyPr anchorCtr="0"/>
                    <a:lstStyle/>
                    <a:p>
                      <a:pPr algn="r"/>
                      <a:r>
                        <a:rPr dirty="1">
                          <a:latin typeface="Arial Narrow"/>
                        </a:rPr>
                        <a:t>64,24,85,964</a:t>
                      </a:r>
                    </a:p>
                  </a:txBody>
                  <a:tcPr/>
                </a:tc>
                <a:tc>
                  <a:txBody>
                    <a:bodyPr anchorCtr="0"/>
                    <a:lstStyle/>
                    <a:p>
                      <a:pPr algn="r"/>
                      <a:r>
                        <a:rPr dirty="1">
                          <a:latin typeface="Arial Narrow"/>
                        </a:rPr>
                        <a:t>64,44,85,981</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9,72,27,669</a:t>
                      </a:r>
                    </a:p>
                  </a:txBody>
                  <a:tcPr/>
                </a:tc>
                <a:tc>
                  <a:txBody>
                    <a:bodyPr anchorCtr="0"/>
                    <a:lstStyle/>
                    <a:p>
                      <a:pPr algn="r"/>
                      <a:r>
                        <a:rPr dirty="1">
                          <a:latin typeface="Arial Narrow"/>
                        </a:rPr>
                        <a:t>4,44,85,187</a:t>
                      </a:r>
                    </a:p>
                  </a:txBody>
                  <a:tcPr/>
                </a:tc>
                <a:tc>
                  <a:txBody>
                    <a:bodyPr anchorCtr="0"/>
                    <a:lstStyle/>
                    <a:p>
                      <a:pPr algn="r"/>
                      <a:r>
                        <a:rPr dirty="1">
                          <a:latin typeface="Arial Narrow"/>
                        </a:rPr>
                        <a:t>1,28,93,794</a:t>
                      </a:r>
                    </a:p>
                  </a:txBody>
                  <a:tcPr/>
                </a:tc>
                <a:tc>
                  <a:txBody>
                    <a:bodyPr anchorCtr="0"/>
                    <a:lstStyle/>
                    <a:p>
                      <a:pPr algn="r"/>
                      <a:r>
                        <a:rPr dirty="1">
                          <a:latin typeface="Arial Narrow"/>
                        </a:rPr>
                        <a:t>15,46,06,650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13,87,11,856</a:t>
                      </a:r>
                    </a:p>
                  </a:txBody>
                  <a:tcPr/>
                </a:tc>
                <a:tc>
                  <a:txBody>
                    <a:bodyPr anchorCtr="0"/>
                    <a:lstStyle/>
                    <a:p>
                      <a:pPr algn="r"/>
                      <a:r>
                        <a:rPr dirty="1">
                          <a:latin typeface="Arial Narrow"/>
                        </a:rPr>
                        <a:t>5,64,02,880</a:t>
                      </a:r>
                    </a:p>
                  </a:txBody>
                  <a:tcPr/>
                </a:tc>
                <a:tc>
                  <a:txBody>
                    <a:bodyPr anchorCtr="0"/>
                    <a:lstStyle/>
                    <a:p>
                      <a:pPr algn="r"/>
                      <a:r>
                        <a:rPr dirty="1">
                          <a:latin typeface="Arial Narrow"/>
                        </a:rPr>
                        <a:t>2,51,43,902</a:t>
                      </a:r>
                    </a:p>
                  </a:txBody>
                  <a:tcPr/>
                </a:tc>
                <a:tc>
                  <a:txBody>
                    <a:bodyPr anchorCtr="0"/>
                    <a:lstStyle/>
                    <a:p>
                      <a:pPr algn="r"/>
                      <a:r>
                        <a:rPr dirty="1">
                          <a:latin typeface="Arial Narrow"/>
                        </a:rPr>
                        <a:t>22,02,58,638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4,14,84,187</a:t>
                      </a:r>
                    </a:p>
                  </a:txBody>
                  <a:tcPr>
                    <a:solidFill>
                      <a:srgbClr val="0066CC"/>
                    </a:solidFill>
                  </a:tcPr>
                </a:tc>
                <a:tc>
                  <a:txBody>
                    <a:bodyPr anchorCtr="0"/>
                    <a:lstStyle/>
                    <a:p>
                      <a:pPr algn="r"/>
                      <a:r>
                        <a:rPr dirty="1">
                          <a:solidFill>
                            <a:srgbClr val="FFFF00"/>
                          </a:solidFill>
                          <a:latin typeface="Arial Narrow"/>
                        </a:rPr>
                        <a:t>1,19,17,693</a:t>
                      </a:r>
                    </a:p>
                  </a:txBody>
                  <a:tcPr>
                    <a:solidFill>
                      <a:srgbClr val="0066CC"/>
                    </a:solidFill>
                  </a:tcPr>
                </a:tc>
                <a:tc>
                  <a:txBody>
                    <a:bodyPr anchorCtr="0"/>
                    <a:lstStyle/>
                    <a:p>
                      <a:pPr algn="r"/>
                      <a:r>
                        <a:rPr dirty="1">
                          <a:solidFill>
                            <a:srgbClr val="FFFF00"/>
                          </a:solidFill>
                          <a:latin typeface="Arial Narrow"/>
                        </a:rPr>
                        <a:t>1,22,50,108</a:t>
                      </a:r>
                    </a:p>
                  </a:txBody>
                  <a:tcPr>
                    <a:solidFill>
                      <a:srgbClr val="0066CC"/>
                    </a:solidFill>
                  </a:tcPr>
                </a:tc>
                <a:tc>
                  <a:txBody>
                    <a:bodyPr anchorCtr="0"/>
                    <a:lstStyle/>
                    <a:p>
                      <a:pPr algn="r"/>
                      <a:r>
                        <a:rPr dirty="1">
                          <a:solidFill>
                            <a:srgbClr val="FFFF00"/>
                          </a:solidFill>
                          <a:latin typeface="Arial Narrow"/>
                        </a:rPr>
                        <a:t>6,56,51,988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17.81</a:t>
                      </a:r>
                    </a:p>
                  </a:txBody>
                  <a:tcPr>
                    <a:solidFill>
                      <a:srgbClr val="008000"/>
                    </a:solidFill>
                  </a:tcPr>
                </a:tc>
                <a:tc>
                  <a:txBody>
                    <a:bodyPr anchorCtr="0"/>
                    <a:lstStyle/>
                    <a:p>
                      <a:pPr algn="r"/>
                      <a:r>
                        <a:rPr dirty="1">
                          <a:solidFill>
                            <a:srgbClr val="FFFFFF"/>
                          </a:solidFill>
                          <a:latin typeface="Arial Narrow"/>
                        </a:rPr>
                        <a:t>10.71</a:t>
                      </a:r>
                    </a:p>
                  </a:txBody>
                  <a:tcPr>
                    <a:solidFill>
                      <a:srgbClr val="008000"/>
                    </a:solidFill>
                  </a:tcPr>
                </a:tc>
                <a:tc>
                  <a:txBody>
                    <a:bodyPr anchorCtr="0"/>
                    <a:lstStyle/>
                    <a:p>
                      <a:pPr algn="r"/>
                      <a:r>
                        <a:rPr dirty="1">
                          <a:solidFill>
                            <a:srgbClr val="FFFFFF"/>
                          </a:solidFill>
                          <a:latin typeface="Arial Narrow"/>
                        </a:rPr>
                        <a:t>5.46</a:t>
                      </a:r>
                    </a:p>
                  </a:txBody>
                  <a:tcPr>
                    <a:solidFill>
                      <a:srgbClr val="008000"/>
                    </a:solidFill>
                  </a:tcPr>
                </a:tc>
                <a:tc>
                  <a:txBody>
                    <a:bodyPr anchorCtr="0"/>
                    <a:lstStyle/>
                    <a:p>
                      <a:pPr algn="r"/>
                      <a:r>
                        <a:rPr sz="3000" dirty="1">
                          <a:solidFill>
                            <a:srgbClr val="FFFFFF"/>
                          </a:solidFill>
                          <a:latin typeface="Arial Narrow"/>
                        </a:rPr>
                        <a:t>11.32</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(₹)16,56,76,864</a:t>
                      </a:r>
                    </a:p>
                  </a:txBody>
                  <a:tcPr anchor="ctr">
                    <a:solidFill>
                      <a:srgbClr val="D5E3CF"/>
                    </a:solidFill>
                  </a:tcPr>
                </a:tc>
                <a:tc>
                  <a:txBody>
                    <a:bodyPr anchorCtr="0"/>
                    <a:lstStyle/>
                    <a:p>
                      <a:pPr algn="ctr"/>
                      <a:r>
                        <a:rPr dirty="1">
                          <a:solidFill>
                            <a:srgbClr val="000000"/>
                          </a:solidFill>
                          <a:latin typeface="Arial Rounded MT Bold"/>
                        </a:rPr>
                        <a:t>(₹)22,02,75,966</a:t>
                      </a:r>
                    </a:p>
                  </a:txBody>
                  <a:tcPr anchor="ctr">
                    <a:solidFill>
                      <a:srgbClr val="D5E3CF"/>
                    </a:solidFill>
                  </a:tcPr>
                </a:tc>
                <a:tc>
                  <a:txBody>
                    <a:bodyPr anchorCtr="0"/>
                    <a:lstStyle/>
                    <a:p>
                      <a:pPr algn="ctr"/>
                      <a:r>
                        <a:rPr dirty="1">
                          <a:solidFill>
                            <a:srgbClr val="000000"/>
                          </a:solidFill>
                          <a:latin typeface="Arial Rounded MT Bold"/>
                        </a:rPr>
                        <a:t>(₹)5,45,99,102</a:t>
                      </a:r>
                    </a:p>
                  </a:txBody>
                  <a:tcPr anchor="ctr">
                    <a:solidFill>
                      <a:srgbClr val="D5E3CF"/>
                    </a:solidFill>
                  </a:tcPr>
                </a:tc>
                <a:tc>
                  <a:txBody>
                    <a:bodyPr anchorCtr="0"/>
                    <a:lstStyle/>
                    <a:p>
                      <a:pPr algn="ctr"/>
                      <a:r>
                        <a:rPr dirty="1">
                          <a:solidFill>
                            <a:srgbClr val="000000"/>
                          </a:solidFill>
                          <a:latin typeface="Arial Rounded MT Bold"/>
                        </a:rPr>
                        <a:t>17.71%</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2025-01-28T05:43:41.4634528Z</dcterms:created>
  <dcterms:modified xsi:type="dcterms:W3CDTF">2025-01-28T05:43:41.4634528Z</dcterms:modified>
</cp:coreProperties>
</file>