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e0e0cee1-726b-4696-b7cf-147752c0f5a8.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001a0503-6910-4b94-a1ef-4477c91590a6.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823cc928-850f-4de0-a6ed-f9b5b1812bb9.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1f7402d7-f070-4f76-8809-af63e48af900.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96bdf8e9-6c03-46f4-bcb4-14af700e0552.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edd19baa-de13-42db-adb2-60efd37d4b3f.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49,578 ]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08-Nov-2020</c:v>
                </c:pt>
                <c:pt idx="1">
                  <c:v>09-Dec-2020</c:v>
                </c:pt>
                <c:pt idx="2">
                  <c:v>09-Jan-2021</c:v>
                </c:pt>
                <c:pt idx="3">
                  <c:v>08-Feb-2021</c:v>
                </c:pt>
                <c:pt idx="4">
                  <c:v>11-Mar-2021</c:v>
                </c:pt>
                <c:pt idx="5">
                  <c:v>11-Apr-2021</c:v>
                </c:pt>
                <c:pt idx="6">
                  <c:v>12-May-2021</c:v>
                </c:pt>
                <c:pt idx="7">
                  <c:v>12-Jun-2021</c:v>
                </c:pt>
                <c:pt idx="8">
                  <c:v>13-Jul-2021</c:v>
                </c:pt>
                <c:pt idx="9">
                  <c:v>12-Aug-2021</c:v>
                </c:pt>
                <c:pt idx="10">
                  <c:v>12-Sep-2021</c:v>
                </c:pt>
                <c:pt idx="11">
                  <c:v>13-Oct-2021</c:v>
                </c:pt>
                <c:pt idx="12">
                  <c:v>13-Nov-2021</c:v>
                </c:pt>
                <c:pt idx="13">
                  <c:v>14-Dec-2021</c:v>
                </c:pt>
                <c:pt idx="14">
                  <c:v>13-Jan-2022</c:v>
                </c:pt>
                <c:pt idx="15">
                  <c:v>13-Feb-2022</c:v>
                </c:pt>
                <c:pt idx="16">
                  <c:v>16-Mar-2022</c:v>
                </c:pt>
                <c:pt idx="17">
                  <c:v>16-Apr-2022</c:v>
                </c:pt>
                <c:pt idx="18">
                  <c:v>17-May-2022</c:v>
                </c:pt>
                <c:pt idx="19">
                  <c:v>17-Jun-2022</c:v>
                </c:pt>
                <c:pt idx="20">
                  <c:v>17-Jul-2022</c:v>
                </c:pt>
                <c:pt idx="21">
                  <c:v>17-Aug-2022</c:v>
                </c:pt>
                <c:pt idx="22">
                  <c:v>17-Sep-2022</c:v>
                </c:pt>
                <c:pt idx="23">
                  <c:v>18-Oct-2022</c:v>
                </c:pt>
                <c:pt idx="24">
                  <c:v>18-Nov-2022</c:v>
                </c:pt>
                <c:pt idx="25">
                  <c:v>19-Dec-2022</c:v>
                </c:pt>
                <c:pt idx="26">
                  <c:v>18-Jan-2023</c:v>
                </c:pt>
                <c:pt idx="27">
                  <c:v>18-Feb-2023</c:v>
                </c:pt>
                <c:pt idx="28">
                  <c:v>21-Mar-2023</c:v>
                </c:pt>
                <c:pt idx="29">
                  <c:v>21-Apr-2023</c:v>
                </c:pt>
                <c:pt idx="30">
                  <c:v>22-May-2023</c:v>
                </c:pt>
                <c:pt idx="31">
                  <c:v>21-Jun-2023</c:v>
                </c:pt>
                <c:pt idx="32">
                  <c:v>22-Jul-2023</c:v>
                </c:pt>
                <c:pt idx="33">
                  <c:v>22-Aug-2023</c:v>
                </c:pt>
                <c:pt idx="34">
                  <c:v>22-Sep-2023</c:v>
                </c:pt>
                <c:pt idx="35">
                  <c:v>23-Oct-2023</c:v>
                </c:pt>
                <c:pt idx="36">
                  <c:v>23-Nov-2023</c:v>
                </c:pt>
                <c:pt idx="37">
                  <c:v>23-Dec-2023</c:v>
                </c:pt>
                <c:pt idx="38">
                  <c:v>23-Jan-2024</c:v>
                </c:pt>
                <c:pt idx="39">
                  <c:v>23-Feb-2024</c:v>
                </c:pt>
                <c:pt idx="40">
                  <c:v>25-Mar-2024</c:v>
                </c:pt>
                <c:pt idx="41">
                  <c:v>25-Apr-2024</c:v>
                </c:pt>
                <c:pt idx="42">
                  <c:v>25-May-2024</c:v>
                </c:pt>
                <c:pt idx="43">
                  <c:v>25-Jun-2024</c:v>
                </c:pt>
                <c:pt idx="44">
                  <c:v>26-Jul-2024</c:v>
                </c:pt>
                <c:pt idx="45">
                  <c:v>26-Aug-2024</c:v>
                </c:pt>
                <c:pt idx="46">
                  <c:v>26-Sep-2024</c:v>
                </c:pt>
                <c:pt idx="47">
                  <c:v>27-Oct-2024</c:v>
                </c:pt>
                <c:pt idx="48">
                  <c:v>26-Nov-2024</c:v>
                </c:pt>
                <c:pt idx="49">
                  <c:v>27-Dec-2024</c:v>
                </c:pt>
                <c:pt idx="50">
                  <c:v>27-Jan-2025</c:v>
                </c:pt>
              </c:strCache>
            </c:strRef>
          </c:cat>
          <c:val>
            <c:numRef>
              <c:f>'Sheet1'!$B$2:$B$52</c:f>
              <c:numCache>
                <c:formatCode>General</c:formatCode>
                <c:ptCount val="51"/>
                <c:pt idx="0">
                  <c:v>999950</c:v>
                </c:pt>
                <c:pt idx="1">
                  <c:v>999950</c:v>
                </c:pt>
                <c:pt idx="2">
                  <c:v>999950</c:v>
                </c:pt>
                <c:pt idx="3">
                  <c:v>999950</c:v>
                </c:pt>
                <c:pt idx="4">
                  <c:v>999950</c:v>
                </c:pt>
                <c:pt idx="5">
                  <c:v>999950</c:v>
                </c:pt>
                <c:pt idx="6">
                  <c:v>1449927.5</c:v>
                </c:pt>
                <c:pt idx="7">
                  <c:v>1449927.5</c:v>
                </c:pt>
                <c:pt idx="8">
                  <c:v>2149892.5</c:v>
                </c:pt>
                <c:pt idx="9">
                  <c:v>2149892.5</c:v>
                </c:pt>
                <c:pt idx="10">
                  <c:v>1749891.98</c:v>
                </c:pt>
                <c:pt idx="11">
                  <c:v>1799870.8</c:v>
                </c:pt>
                <c:pt idx="12">
                  <c:v>1599864.67</c:v>
                </c:pt>
                <c:pt idx="13">
                  <c:v>1899849.67</c:v>
                </c:pt>
                <c:pt idx="14">
                  <c:v>1649850.15</c:v>
                </c:pt>
                <c:pt idx="15">
                  <c:v>1649850.15</c:v>
                </c:pt>
                <c:pt idx="16">
                  <c:v>1649850.15</c:v>
                </c:pt>
                <c:pt idx="17">
                  <c:v>2549805.15</c:v>
                </c:pt>
                <c:pt idx="18">
                  <c:v>2299807.29</c:v>
                </c:pt>
                <c:pt idx="19">
                  <c:v>2299807.29</c:v>
                </c:pt>
                <c:pt idx="20">
                  <c:v>2299807.29</c:v>
                </c:pt>
                <c:pt idx="21">
                  <c:v>2299807.29</c:v>
                </c:pt>
                <c:pt idx="22">
                  <c:v>2099807.43</c:v>
                </c:pt>
                <c:pt idx="23">
                  <c:v>1799809.4</c:v>
                </c:pt>
                <c:pt idx="24">
                  <c:v>2199789.4</c:v>
                </c:pt>
                <c:pt idx="25">
                  <c:v>1849787.27</c:v>
                </c:pt>
                <c:pt idx="26">
                  <c:v>1649788.87</c:v>
                </c:pt>
                <c:pt idx="27">
                  <c:v>1649788.87</c:v>
                </c:pt>
                <c:pt idx="28">
                  <c:v>1649788.87</c:v>
                </c:pt>
                <c:pt idx="29">
                  <c:v>1649788.87</c:v>
                </c:pt>
                <c:pt idx="30">
                  <c:v>1649788.87</c:v>
                </c:pt>
                <c:pt idx="31">
                  <c:v>1549757.96</c:v>
                </c:pt>
                <c:pt idx="32">
                  <c:v>1849742.96</c:v>
                </c:pt>
                <c:pt idx="33">
                  <c:v>1349744.76</c:v>
                </c:pt>
                <c:pt idx="34">
                  <c:v>1399730.52</c:v>
                </c:pt>
                <c:pt idx="35">
                  <c:v>1099729.88</c:v>
                </c:pt>
                <c:pt idx="36">
                  <c:v>849728.12</c:v>
                </c:pt>
                <c:pt idx="37">
                  <c:v>1399684.14</c:v>
                </c:pt>
                <c:pt idx="38">
                  <c:v>1199682.98</c:v>
                </c:pt>
                <c:pt idx="39">
                  <c:v>1149668.88</c:v>
                </c:pt>
                <c:pt idx="40">
                  <c:v>1349648.13</c:v>
                </c:pt>
                <c:pt idx="41">
                  <c:v>1349648.13</c:v>
                </c:pt>
                <c:pt idx="42">
                  <c:v>649648.13</c:v>
                </c:pt>
                <c:pt idx="43">
                  <c:v>149648.13</c:v>
                </c:pt>
                <c:pt idx="44">
                  <c:v>49648.13</c:v>
                </c:pt>
                <c:pt idx="45">
                  <c:v>49623.13</c:v>
                </c:pt>
                <c:pt idx="46">
                  <c:v>649593.13</c:v>
                </c:pt>
                <c:pt idx="47">
                  <c:v>649578.13</c:v>
                </c:pt>
                <c:pt idx="48">
                  <c:v>649578.13</c:v>
                </c:pt>
                <c:pt idx="49">
                  <c:v>349578.13</c:v>
                </c:pt>
                <c:pt idx="50">
                  <c:v>49578.13</c:v>
                </c:pt>
              </c:numCache>
            </c:numRef>
          </c:val>
          <c:smooth val="0"/>
        </c:ser>
        <c:ser>
          <c:idx val="2"/>
          <c:order val="1"/>
          <c:tx>
            <c:strRef>
              <c:f>Sheet1!$C$1</c:f>
              <c:strCache>
                <c:ptCount val="1"/>
                <c:pt idx="0">
                  <c:v>Market Value [ Rs. 3,92,769 ]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08-Nov-2020</c:v>
                </c:pt>
                <c:pt idx="1">
                  <c:v>09-Dec-2020</c:v>
                </c:pt>
                <c:pt idx="2">
                  <c:v>09-Jan-2021</c:v>
                </c:pt>
                <c:pt idx="3">
                  <c:v>08-Feb-2021</c:v>
                </c:pt>
                <c:pt idx="4">
                  <c:v>11-Mar-2021</c:v>
                </c:pt>
                <c:pt idx="5">
                  <c:v>11-Apr-2021</c:v>
                </c:pt>
                <c:pt idx="6">
                  <c:v>12-May-2021</c:v>
                </c:pt>
                <c:pt idx="7">
                  <c:v>12-Jun-2021</c:v>
                </c:pt>
                <c:pt idx="8">
                  <c:v>13-Jul-2021</c:v>
                </c:pt>
                <c:pt idx="9">
                  <c:v>12-Aug-2021</c:v>
                </c:pt>
                <c:pt idx="10">
                  <c:v>12-Sep-2021</c:v>
                </c:pt>
                <c:pt idx="11">
                  <c:v>13-Oct-2021</c:v>
                </c:pt>
                <c:pt idx="12">
                  <c:v>13-Nov-2021</c:v>
                </c:pt>
                <c:pt idx="13">
                  <c:v>14-Dec-2021</c:v>
                </c:pt>
                <c:pt idx="14">
                  <c:v>13-Jan-2022</c:v>
                </c:pt>
                <c:pt idx="15">
                  <c:v>13-Feb-2022</c:v>
                </c:pt>
                <c:pt idx="16">
                  <c:v>16-Mar-2022</c:v>
                </c:pt>
                <c:pt idx="17">
                  <c:v>16-Apr-2022</c:v>
                </c:pt>
                <c:pt idx="18">
                  <c:v>17-May-2022</c:v>
                </c:pt>
                <c:pt idx="19">
                  <c:v>17-Jun-2022</c:v>
                </c:pt>
                <c:pt idx="20">
                  <c:v>17-Jul-2022</c:v>
                </c:pt>
                <c:pt idx="21">
                  <c:v>17-Aug-2022</c:v>
                </c:pt>
                <c:pt idx="22">
                  <c:v>17-Sep-2022</c:v>
                </c:pt>
                <c:pt idx="23">
                  <c:v>18-Oct-2022</c:v>
                </c:pt>
                <c:pt idx="24">
                  <c:v>18-Nov-2022</c:v>
                </c:pt>
                <c:pt idx="25">
                  <c:v>19-Dec-2022</c:v>
                </c:pt>
                <c:pt idx="26">
                  <c:v>18-Jan-2023</c:v>
                </c:pt>
                <c:pt idx="27">
                  <c:v>18-Feb-2023</c:v>
                </c:pt>
                <c:pt idx="28">
                  <c:v>21-Mar-2023</c:v>
                </c:pt>
                <c:pt idx="29">
                  <c:v>21-Apr-2023</c:v>
                </c:pt>
                <c:pt idx="30">
                  <c:v>22-May-2023</c:v>
                </c:pt>
                <c:pt idx="31">
                  <c:v>21-Jun-2023</c:v>
                </c:pt>
                <c:pt idx="32">
                  <c:v>22-Jul-2023</c:v>
                </c:pt>
                <c:pt idx="33">
                  <c:v>22-Aug-2023</c:v>
                </c:pt>
                <c:pt idx="34">
                  <c:v>22-Sep-2023</c:v>
                </c:pt>
                <c:pt idx="35">
                  <c:v>23-Oct-2023</c:v>
                </c:pt>
                <c:pt idx="36">
                  <c:v>23-Nov-2023</c:v>
                </c:pt>
                <c:pt idx="37">
                  <c:v>23-Dec-2023</c:v>
                </c:pt>
                <c:pt idx="38">
                  <c:v>23-Jan-2024</c:v>
                </c:pt>
                <c:pt idx="39">
                  <c:v>23-Feb-2024</c:v>
                </c:pt>
                <c:pt idx="40">
                  <c:v>25-Mar-2024</c:v>
                </c:pt>
                <c:pt idx="41">
                  <c:v>25-Apr-2024</c:v>
                </c:pt>
                <c:pt idx="42">
                  <c:v>25-May-2024</c:v>
                </c:pt>
                <c:pt idx="43">
                  <c:v>25-Jun-2024</c:v>
                </c:pt>
                <c:pt idx="44">
                  <c:v>26-Jul-2024</c:v>
                </c:pt>
                <c:pt idx="45">
                  <c:v>26-Aug-2024</c:v>
                </c:pt>
                <c:pt idx="46">
                  <c:v>26-Sep-2024</c:v>
                </c:pt>
                <c:pt idx="47">
                  <c:v>27-Oct-2024</c:v>
                </c:pt>
                <c:pt idx="48">
                  <c:v>26-Nov-2024</c:v>
                </c:pt>
                <c:pt idx="49">
                  <c:v>27-Dec-2024</c:v>
                </c:pt>
                <c:pt idx="50">
                  <c:v>27-Jan-2025</c:v>
                </c:pt>
              </c:strCache>
            </c:strRef>
          </c:cat>
          <c:val>
            <c:numRef>
              <c:f>'Sheet1'!$C$2:$C$52</c:f>
              <c:numCache>
                <c:formatCode>General</c:formatCode>
                <c:ptCount val="51"/>
                <c:pt idx="0">
                  <c:v>999952</c:v>
                </c:pt>
                <c:pt idx="1">
                  <c:v>1002358</c:v>
                </c:pt>
                <c:pt idx="2">
                  <c:v>1004810</c:v>
                </c:pt>
                <c:pt idx="3">
                  <c:v>1007209</c:v>
                </c:pt>
                <c:pt idx="4">
                  <c:v>1009769</c:v>
                </c:pt>
                <c:pt idx="5">
                  <c:v>1012727</c:v>
                </c:pt>
                <c:pt idx="6">
                  <c:v>1466333</c:v>
                </c:pt>
                <c:pt idx="7">
                  <c:v>1470200</c:v>
                </c:pt>
                <c:pt idx="8">
                  <c:v>2175213</c:v>
                </c:pt>
                <c:pt idx="9">
                  <c:v>2181241</c:v>
                </c:pt>
                <c:pt idx="10">
                  <c:v>1786993</c:v>
                </c:pt>
                <c:pt idx="11">
                  <c:v>1842130</c:v>
                </c:pt>
                <c:pt idx="12">
                  <c:v>1646707</c:v>
                </c:pt>
                <c:pt idx="13">
                  <c:v>1952026</c:v>
                </c:pt>
                <c:pt idx="14">
                  <c:v>1707376</c:v>
                </c:pt>
                <c:pt idx="15">
                  <c:v>1712049</c:v>
                </c:pt>
                <c:pt idx="16">
                  <c:v>1717146</c:v>
                </c:pt>
                <c:pt idx="17">
                  <c:v>2624197</c:v>
                </c:pt>
                <c:pt idx="18">
                  <c:v>2380709</c:v>
                </c:pt>
                <c:pt idx="19">
                  <c:v>2389597</c:v>
                </c:pt>
                <c:pt idx="20">
                  <c:v>2399252</c:v>
                </c:pt>
                <c:pt idx="21">
                  <c:v>2408809</c:v>
                </c:pt>
                <c:pt idx="22">
                  <c:v>2218287</c:v>
                </c:pt>
                <c:pt idx="23">
                  <c:v>1927710</c:v>
                </c:pt>
                <c:pt idx="24">
                  <c:v>2337937</c:v>
                </c:pt>
                <c:pt idx="25">
                  <c:v>2000487</c:v>
                </c:pt>
                <c:pt idx="26">
                  <c:v>1810570</c:v>
                </c:pt>
                <c:pt idx="27">
                  <c:v>1819920</c:v>
                </c:pt>
                <c:pt idx="28">
                  <c:v>1830877</c:v>
                </c:pt>
                <c:pt idx="29">
                  <c:v>1842485</c:v>
                </c:pt>
                <c:pt idx="30">
                  <c:v>1853271</c:v>
                </c:pt>
                <c:pt idx="31">
                  <c:v>1760311</c:v>
                </c:pt>
                <c:pt idx="32">
                  <c:v>2071732</c:v>
                </c:pt>
                <c:pt idx="33">
                  <c:v>1582630</c:v>
                </c:pt>
                <c:pt idx="34">
                  <c:v>1641513</c:v>
                </c:pt>
                <c:pt idx="35">
                  <c:v>1349436</c:v>
                </c:pt>
                <c:pt idx="36">
                  <c:v>1106080</c:v>
                </c:pt>
                <c:pt idx="37">
                  <c:v>1662927</c:v>
                </c:pt>
                <c:pt idx="38">
                  <c:v>1473449</c:v>
                </c:pt>
                <c:pt idx="39">
                  <c:v>1431696</c:v>
                </c:pt>
                <c:pt idx="40">
                  <c:v>1639812</c:v>
                </c:pt>
                <c:pt idx="41">
                  <c:v>1652080</c:v>
                </c:pt>
                <c:pt idx="42">
                  <c:v>959662</c:v>
                </c:pt>
                <c:pt idx="43">
                  <c:v>462699</c:v>
                </c:pt>
                <c:pt idx="44">
                  <c:v>364944</c:v>
                </c:pt>
                <c:pt idx="45">
                  <c:v>369031</c:v>
                </c:pt>
                <c:pt idx="46">
                  <c:v>974343</c:v>
                </c:pt>
                <c:pt idx="47">
                  <c:v>979655</c:v>
                </c:pt>
                <c:pt idx="48">
                  <c:v>985125</c:v>
                </c:pt>
                <c:pt idx="49">
                  <c:v>688870</c:v>
                </c:pt>
                <c:pt idx="50">
                  <c:v>392769</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49,578 ]</a:t>
            </a:r>
          </a:p>
        </c:txPr>
      </c:legendEntry>
      <c:legendEntry>
        <c:idx val="1"/>
        <c:txPr>
          <a:bodyPr/>
          <a:lstStyle/>
          <a:p>
            <a:pPr>
              <a:defRPr sz="1400">
                <a:solidFill>
                  <a:prstClr val="black"/>
                </a:solidFill>
                <a:latin typeface="Arial Unicode MS"/>
              </a:defRPr>
            </a:pPr>
            <a:r>
              <a:t>Market Value [ Rs. 3,92,769 ]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49,578 ]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08-Nov-2020</c:v>
                </c:pt>
                <c:pt idx="1">
                  <c:v>09-Dec-2020</c:v>
                </c:pt>
                <c:pt idx="2">
                  <c:v>09-Jan-2021</c:v>
                </c:pt>
                <c:pt idx="3">
                  <c:v>08-Feb-2021</c:v>
                </c:pt>
                <c:pt idx="4">
                  <c:v>11-Mar-2021</c:v>
                </c:pt>
                <c:pt idx="5">
                  <c:v>11-Apr-2021</c:v>
                </c:pt>
                <c:pt idx="6">
                  <c:v>12-May-2021</c:v>
                </c:pt>
                <c:pt idx="7">
                  <c:v>12-Jun-2021</c:v>
                </c:pt>
                <c:pt idx="8">
                  <c:v>13-Jul-2021</c:v>
                </c:pt>
                <c:pt idx="9">
                  <c:v>12-Aug-2021</c:v>
                </c:pt>
                <c:pt idx="10">
                  <c:v>12-Sep-2021</c:v>
                </c:pt>
                <c:pt idx="11">
                  <c:v>13-Oct-2021</c:v>
                </c:pt>
                <c:pt idx="12">
                  <c:v>13-Nov-2021</c:v>
                </c:pt>
                <c:pt idx="13">
                  <c:v>14-Dec-2021</c:v>
                </c:pt>
                <c:pt idx="14">
                  <c:v>13-Jan-2022</c:v>
                </c:pt>
                <c:pt idx="15">
                  <c:v>13-Feb-2022</c:v>
                </c:pt>
                <c:pt idx="16">
                  <c:v>16-Mar-2022</c:v>
                </c:pt>
                <c:pt idx="17">
                  <c:v>16-Apr-2022</c:v>
                </c:pt>
                <c:pt idx="18">
                  <c:v>17-May-2022</c:v>
                </c:pt>
                <c:pt idx="19">
                  <c:v>17-Jun-2022</c:v>
                </c:pt>
                <c:pt idx="20">
                  <c:v>17-Jul-2022</c:v>
                </c:pt>
                <c:pt idx="21">
                  <c:v>17-Aug-2022</c:v>
                </c:pt>
                <c:pt idx="22">
                  <c:v>17-Sep-2022</c:v>
                </c:pt>
                <c:pt idx="23">
                  <c:v>18-Oct-2022</c:v>
                </c:pt>
                <c:pt idx="24">
                  <c:v>18-Nov-2022</c:v>
                </c:pt>
                <c:pt idx="25">
                  <c:v>19-Dec-2022</c:v>
                </c:pt>
                <c:pt idx="26">
                  <c:v>18-Jan-2023</c:v>
                </c:pt>
                <c:pt idx="27">
                  <c:v>18-Feb-2023</c:v>
                </c:pt>
                <c:pt idx="28">
                  <c:v>21-Mar-2023</c:v>
                </c:pt>
                <c:pt idx="29">
                  <c:v>21-Apr-2023</c:v>
                </c:pt>
                <c:pt idx="30">
                  <c:v>22-May-2023</c:v>
                </c:pt>
                <c:pt idx="31">
                  <c:v>21-Jun-2023</c:v>
                </c:pt>
                <c:pt idx="32">
                  <c:v>22-Jul-2023</c:v>
                </c:pt>
                <c:pt idx="33">
                  <c:v>22-Aug-2023</c:v>
                </c:pt>
                <c:pt idx="34">
                  <c:v>22-Sep-2023</c:v>
                </c:pt>
                <c:pt idx="35">
                  <c:v>23-Oct-2023</c:v>
                </c:pt>
                <c:pt idx="36">
                  <c:v>23-Nov-2023</c:v>
                </c:pt>
                <c:pt idx="37">
                  <c:v>23-Dec-2023</c:v>
                </c:pt>
                <c:pt idx="38">
                  <c:v>23-Jan-2024</c:v>
                </c:pt>
                <c:pt idx="39">
                  <c:v>23-Feb-2024</c:v>
                </c:pt>
                <c:pt idx="40">
                  <c:v>25-Mar-2024</c:v>
                </c:pt>
                <c:pt idx="41">
                  <c:v>25-Apr-2024</c:v>
                </c:pt>
                <c:pt idx="42">
                  <c:v>25-May-2024</c:v>
                </c:pt>
                <c:pt idx="43">
                  <c:v>25-Jun-2024</c:v>
                </c:pt>
                <c:pt idx="44">
                  <c:v>26-Jul-2024</c:v>
                </c:pt>
                <c:pt idx="45">
                  <c:v>26-Aug-2024</c:v>
                </c:pt>
                <c:pt idx="46">
                  <c:v>26-Sep-2024</c:v>
                </c:pt>
                <c:pt idx="47">
                  <c:v>27-Oct-2024</c:v>
                </c:pt>
                <c:pt idx="48">
                  <c:v>26-Nov-2024</c:v>
                </c:pt>
                <c:pt idx="49">
                  <c:v>27-Dec-2024</c:v>
                </c:pt>
                <c:pt idx="50">
                  <c:v>27-Jan-2025</c:v>
                </c:pt>
              </c:strCache>
            </c:strRef>
          </c:cat>
          <c:val>
            <c:numRef>
              <c:f>'Sheet1'!$B$2:$B$52</c:f>
              <c:numCache>
                <c:formatCode>General</c:formatCode>
                <c:ptCount val="51"/>
                <c:pt idx="0">
                  <c:v>999950</c:v>
                </c:pt>
                <c:pt idx="1">
                  <c:v>999950</c:v>
                </c:pt>
                <c:pt idx="2">
                  <c:v>999950</c:v>
                </c:pt>
                <c:pt idx="3">
                  <c:v>999950</c:v>
                </c:pt>
                <c:pt idx="4">
                  <c:v>999950</c:v>
                </c:pt>
                <c:pt idx="5">
                  <c:v>999950</c:v>
                </c:pt>
                <c:pt idx="6">
                  <c:v>1449927.5</c:v>
                </c:pt>
                <c:pt idx="7">
                  <c:v>1449927.5</c:v>
                </c:pt>
                <c:pt idx="8">
                  <c:v>2149892.5</c:v>
                </c:pt>
                <c:pt idx="9">
                  <c:v>2149892.5</c:v>
                </c:pt>
                <c:pt idx="10">
                  <c:v>1749891.98</c:v>
                </c:pt>
                <c:pt idx="11">
                  <c:v>1799870.8</c:v>
                </c:pt>
                <c:pt idx="12">
                  <c:v>1599864.67</c:v>
                </c:pt>
                <c:pt idx="13">
                  <c:v>1899849.67</c:v>
                </c:pt>
                <c:pt idx="14">
                  <c:v>1649850.15</c:v>
                </c:pt>
                <c:pt idx="15">
                  <c:v>1649850.15</c:v>
                </c:pt>
                <c:pt idx="16">
                  <c:v>1649850.15</c:v>
                </c:pt>
                <c:pt idx="17">
                  <c:v>2549805.15</c:v>
                </c:pt>
                <c:pt idx="18">
                  <c:v>2299807.29</c:v>
                </c:pt>
                <c:pt idx="19">
                  <c:v>2299807.29</c:v>
                </c:pt>
                <c:pt idx="20">
                  <c:v>2299807.29</c:v>
                </c:pt>
                <c:pt idx="21">
                  <c:v>2299807.29</c:v>
                </c:pt>
                <c:pt idx="22">
                  <c:v>2099807.43</c:v>
                </c:pt>
                <c:pt idx="23">
                  <c:v>1799809.4</c:v>
                </c:pt>
                <c:pt idx="24">
                  <c:v>2199789.4</c:v>
                </c:pt>
                <c:pt idx="25">
                  <c:v>1849787.27</c:v>
                </c:pt>
                <c:pt idx="26">
                  <c:v>1649788.87</c:v>
                </c:pt>
                <c:pt idx="27">
                  <c:v>1649788.87</c:v>
                </c:pt>
                <c:pt idx="28">
                  <c:v>1649788.87</c:v>
                </c:pt>
                <c:pt idx="29">
                  <c:v>1649788.87</c:v>
                </c:pt>
                <c:pt idx="30">
                  <c:v>1649788.87</c:v>
                </c:pt>
                <c:pt idx="31">
                  <c:v>1549757.96</c:v>
                </c:pt>
                <c:pt idx="32">
                  <c:v>1849742.96</c:v>
                </c:pt>
                <c:pt idx="33">
                  <c:v>1349744.76</c:v>
                </c:pt>
                <c:pt idx="34">
                  <c:v>1399730.52</c:v>
                </c:pt>
                <c:pt idx="35">
                  <c:v>1099729.88</c:v>
                </c:pt>
                <c:pt idx="36">
                  <c:v>849728.12</c:v>
                </c:pt>
                <c:pt idx="37">
                  <c:v>1399684.14</c:v>
                </c:pt>
                <c:pt idx="38">
                  <c:v>1199682.98</c:v>
                </c:pt>
                <c:pt idx="39">
                  <c:v>1149668.88</c:v>
                </c:pt>
                <c:pt idx="40">
                  <c:v>1349648.13</c:v>
                </c:pt>
                <c:pt idx="41">
                  <c:v>1349648.13</c:v>
                </c:pt>
                <c:pt idx="42">
                  <c:v>649648.13</c:v>
                </c:pt>
                <c:pt idx="43">
                  <c:v>149648.13</c:v>
                </c:pt>
                <c:pt idx="44">
                  <c:v>49648.13</c:v>
                </c:pt>
                <c:pt idx="45">
                  <c:v>49623.13</c:v>
                </c:pt>
                <c:pt idx="46">
                  <c:v>649593.13</c:v>
                </c:pt>
                <c:pt idx="47">
                  <c:v>649578.13</c:v>
                </c:pt>
                <c:pt idx="48">
                  <c:v>649578.13</c:v>
                </c:pt>
                <c:pt idx="49">
                  <c:v>349578.13</c:v>
                </c:pt>
                <c:pt idx="50">
                  <c:v>49578.13</c:v>
                </c:pt>
              </c:numCache>
            </c:numRef>
          </c:val>
          <c:shape val="box"/>
        </c:ser>
        <c:ser>
          <c:idx val="2"/>
          <c:order val="1"/>
          <c:tx>
            <c:strRef>
              <c:f>Sheet1!$C$1</c:f>
              <c:strCache>
                <c:ptCount val="1"/>
                <c:pt idx="0">
                  <c:v>Market Value [ Rs. 3,92,769 ]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08-Nov-2020</c:v>
                </c:pt>
                <c:pt idx="1">
                  <c:v>09-Dec-2020</c:v>
                </c:pt>
                <c:pt idx="2">
                  <c:v>09-Jan-2021</c:v>
                </c:pt>
                <c:pt idx="3">
                  <c:v>08-Feb-2021</c:v>
                </c:pt>
                <c:pt idx="4">
                  <c:v>11-Mar-2021</c:v>
                </c:pt>
                <c:pt idx="5">
                  <c:v>11-Apr-2021</c:v>
                </c:pt>
                <c:pt idx="6">
                  <c:v>12-May-2021</c:v>
                </c:pt>
                <c:pt idx="7">
                  <c:v>12-Jun-2021</c:v>
                </c:pt>
                <c:pt idx="8">
                  <c:v>13-Jul-2021</c:v>
                </c:pt>
                <c:pt idx="9">
                  <c:v>12-Aug-2021</c:v>
                </c:pt>
                <c:pt idx="10">
                  <c:v>12-Sep-2021</c:v>
                </c:pt>
                <c:pt idx="11">
                  <c:v>13-Oct-2021</c:v>
                </c:pt>
                <c:pt idx="12">
                  <c:v>13-Nov-2021</c:v>
                </c:pt>
                <c:pt idx="13">
                  <c:v>14-Dec-2021</c:v>
                </c:pt>
                <c:pt idx="14">
                  <c:v>13-Jan-2022</c:v>
                </c:pt>
                <c:pt idx="15">
                  <c:v>13-Feb-2022</c:v>
                </c:pt>
                <c:pt idx="16">
                  <c:v>16-Mar-2022</c:v>
                </c:pt>
                <c:pt idx="17">
                  <c:v>16-Apr-2022</c:v>
                </c:pt>
                <c:pt idx="18">
                  <c:v>17-May-2022</c:v>
                </c:pt>
                <c:pt idx="19">
                  <c:v>17-Jun-2022</c:v>
                </c:pt>
                <c:pt idx="20">
                  <c:v>17-Jul-2022</c:v>
                </c:pt>
                <c:pt idx="21">
                  <c:v>17-Aug-2022</c:v>
                </c:pt>
                <c:pt idx="22">
                  <c:v>17-Sep-2022</c:v>
                </c:pt>
                <c:pt idx="23">
                  <c:v>18-Oct-2022</c:v>
                </c:pt>
                <c:pt idx="24">
                  <c:v>18-Nov-2022</c:v>
                </c:pt>
                <c:pt idx="25">
                  <c:v>19-Dec-2022</c:v>
                </c:pt>
                <c:pt idx="26">
                  <c:v>18-Jan-2023</c:v>
                </c:pt>
                <c:pt idx="27">
                  <c:v>18-Feb-2023</c:v>
                </c:pt>
                <c:pt idx="28">
                  <c:v>21-Mar-2023</c:v>
                </c:pt>
                <c:pt idx="29">
                  <c:v>21-Apr-2023</c:v>
                </c:pt>
                <c:pt idx="30">
                  <c:v>22-May-2023</c:v>
                </c:pt>
                <c:pt idx="31">
                  <c:v>21-Jun-2023</c:v>
                </c:pt>
                <c:pt idx="32">
                  <c:v>22-Jul-2023</c:v>
                </c:pt>
                <c:pt idx="33">
                  <c:v>22-Aug-2023</c:v>
                </c:pt>
                <c:pt idx="34">
                  <c:v>22-Sep-2023</c:v>
                </c:pt>
                <c:pt idx="35">
                  <c:v>23-Oct-2023</c:v>
                </c:pt>
                <c:pt idx="36">
                  <c:v>23-Nov-2023</c:v>
                </c:pt>
                <c:pt idx="37">
                  <c:v>23-Dec-2023</c:v>
                </c:pt>
                <c:pt idx="38">
                  <c:v>23-Jan-2024</c:v>
                </c:pt>
                <c:pt idx="39">
                  <c:v>23-Feb-2024</c:v>
                </c:pt>
                <c:pt idx="40">
                  <c:v>25-Mar-2024</c:v>
                </c:pt>
                <c:pt idx="41">
                  <c:v>25-Apr-2024</c:v>
                </c:pt>
                <c:pt idx="42">
                  <c:v>25-May-2024</c:v>
                </c:pt>
                <c:pt idx="43">
                  <c:v>25-Jun-2024</c:v>
                </c:pt>
                <c:pt idx="44">
                  <c:v>26-Jul-2024</c:v>
                </c:pt>
                <c:pt idx="45">
                  <c:v>26-Aug-2024</c:v>
                </c:pt>
                <c:pt idx="46">
                  <c:v>26-Sep-2024</c:v>
                </c:pt>
                <c:pt idx="47">
                  <c:v>27-Oct-2024</c:v>
                </c:pt>
                <c:pt idx="48">
                  <c:v>26-Nov-2024</c:v>
                </c:pt>
                <c:pt idx="49">
                  <c:v>27-Dec-2024</c:v>
                </c:pt>
                <c:pt idx="50">
                  <c:v>27-Jan-2025</c:v>
                </c:pt>
              </c:strCache>
            </c:strRef>
          </c:cat>
          <c:val>
            <c:numRef>
              <c:f>'Sheet1'!$C$2:$C$52</c:f>
              <c:numCache>
                <c:formatCode>General</c:formatCode>
                <c:ptCount val="51"/>
                <c:pt idx="0">
                  <c:v>999952</c:v>
                </c:pt>
                <c:pt idx="1">
                  <c:v>1002358</c:v>
                </c:pt>
                <c:pt idx="2">
                  <c:v>1004810</c:v>
                </c:pt>
                <c:pt idx="3">
                  <c:v>1007209</c:v>
                </c:pt>
                <c:pt idx="4">
                  <c:v>1009769</c:v>
                </c:pt>
                <c:pt idx="5">
                  <c:v>1012727</c:v>
                </c:pt>
                <c:pt idx="6">
                  <c:v>1466333</c:v>
                </c:pt>
                <c:pt idx="7">
                  <c:v>1470200</c:v>
                </c:pt>
                <c:pt idx="8">
                  <c:v>2175213</c:v>
                </c:pt>
                <c:pt idx="9">
                  <c:v>2181241</c:v>
                </c:pt>
                <c:pt idx="10">
                  <c:v>1786993</c:v>
                </c:pt>
                <c:pt idx="11">
                  <c:v>1842130</c:v>
                </c:pt>
                <c:pt idx="12">
                  <c:v>1646707</c:v>
                </c:pt>
                <c:pt idx="13">
                  <c:v>1952026</c:v>
                </c:pt>
                <c:pt idx="14">
                  <c:v>1707376</c:v>
                </c:pt>
                <c:pt idx="15">
                  <c:v>1712049</c:v>
                </c:pt>
                <c:pt idx="16">
                  <c:v>1717146</c:v>
                </c:pt>
                <c:pt idx="17">
                  <c:v>2624197</c:v>
                </c:pt>
                <c:pt idx="18">
                  <c:v>2380709</c:v>
                </c:pt>
                <c:pt idx="19">
                  <c:v>2389597</c:v>
                </c:pt>
                <c:pt idx="20">
                  <c:v>2399252</c:v>
                </c:pt>
                <c:pt idx="21">
                  <c:v>2408809</c:v>
                </c:pt>
                <c:pt idx="22">
                  <c:v>2218287</c:v>
                </c:pt>
                <c:pt idx="23">
                  <c:v>1927710</c:v>
                </c:pt>
                <c:pt idx="24">
                  <c:v>2337937</c:v>
                </c:pt>
                <c:pt idx="25">
                  <c:v>2000487</c:v>
                </c:pt>
                <c:pt idx="26">
                  <c:v>1810570</c:v>
                </c:pt>
                <c:pt idx="27">
                  <c:v>1819920</c:v>
                </c:pt>
                <c:pt idx="28">
                  <c:v>1830877</c:v>
                </c:pt>
                <c:pt idx="29">
                  <c:v>1842485</c:v>
                </c:pt>
                <c:pt idx="30">
                  <c:v>1853271</c:v>
                </c:pt>
                <c:pt idx="31">
                  <c:v>1760311</c:v>
                </c:pt>
                <c:pt idx="32">
                  <c:v>2071732</c:v>
                </c:pt>
                <c:pt idx="33">
                  <c:v>1582630</c:v>
                </c:pt>
                <c:pt idx="34">
                  <c:v>1641513</c:v>
                </c:pt>
                <c:pt idx="35">
                  <c:v>1349436</c:v>
                </c:pt>
                <c:pt idx="36">
                  <c:v>1106080</c:v>
                </c:pt>
                <c:pt idx="37">
                  <c:v>1662927</c:v>
                </c:pt>
                <c:pt idx="38">
                  <c:v>1473449</c:v>
                </c:pt>
                <c:pt idx="39">
                  <c:v>1431696</c:v>
                </c:pt>
                <c:pt idx="40">
                  <c:v>1639812</c:v>
                </c:pt>
                <c:pt idx="41">
                  <c:v>1652080</c:v>
                </c:pt>
                <c:pt idx="42">
                  <c:v>959662</c:v>
                </c:pt>
                <c:pt idx="43">
                  <c:v>462699</c:v>
                </c:pt>
                <c:pt idx="44">
                  <c:v>364944</c:v>
                </c:pt>
                <c:pt idx="45">
                  <c:v>369031</c:v>
                </c:pt>
                <c:pt idx="46">
                  <c:v>974343</c:v>
                </c:pt>
                <c:pt idx="47">
                  <c:v>979655</c:v>
                </c:pt>
                <c:pt idx="48">
                  <c:v>985125</c:v>
                </c:pt>
                <c:pt idx="49">
                  <c:v>688870</c:v>
                </c:pt>
                <c:pt idx="50">
                  <c:v>392769</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49,578 ]</a:t>
            </a:r>
          </a:p>
        </c:txPr>
      </c:legendEntry>
      <c:legendEntry>
        <c:idx val="1"/>
        <c:txPr>
          <a:bodyPr/>
          <a:lstStyle/>
          <a:p>
            <a:pPr>
              <a:defRPr sz="1400">
                <a:solidFill>
                  <a:prstClr val="black"/>
                </a:solidFill>
                <a:latin typeface="Arial Unicode MS"/>
              </a:defRPr>
            </a:pPr>
            <a:r>
              <a:t>Market Value [ Rs. 3,92,769 ]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[0 %]</c:v>
                </c:pt>
                <c:pt idx="1">
                  <c:v>Debt -  Rs. 3,91,866 [99.77 %]</c:v>
                </c:pt>
              </c:strCache>
            </c:strRef>
          </c:cat>
          <c:val>
            <c:numRef>
              <c:f>'Sheet1'!$C$2:$C$3</c:f>
              <c:numCache>
                <c:formatCode>General</c:formatCode>
                <c:ptCount val="2"/>
                <c:pt idx="0">
                  <c:v>0</c:v>
                </c:pt>
                <c:pt idx="1">
                  <c:v>99.77</c:v>
                </c:pt>
              </c:numCache>
            </c:numRef>
          </c:val>
          <c:dPt>
            <c:idx val="0"/>
            <c:invertIfNegative/>
          </c:dPt>
          <c:dPt>
            <c:idx val="1"/>
            <c:invertIfNegative/>
          </c:dPt>
        </c:ser>
      </c:pie3DChart>
    </c:plotArea>
    <c:legend>
      <c:legendPos val="r"/>
      <c:legendEntry>
        <c:idx val="0"/>
        <c:txPr>
          <a:bodyPr/>
          <a:lstStyle/>
          <a:p>
            <a:pPr>
              <a:defRPr/>
            </a:pPr>
            <a:r>
              <a:t>Equity -  Rs.  [0 %]</a:t>
            </a:r>
          </a:p>
        </c:txPr>
      </c:legendEntry>
      <c:legendEntry>
        <c:idx val="1"/>
        <c:txPr>
          <a:bodyPr/>
          <a:lstStyle/>
          <a:p>
            <a:pPr>
              <a:defRPr/>
            </a:pPr>
            <a:r>
              <a:t>Debt -  Rs. 3,91,866 [99.77 %]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0.00 %</c:v>
                </c:pt>
                <c:pt idx="1">
                  <c:v>Mid Cap : 0.00 %</c:v>
                </c:pt>
                <c:pt idx="2">
                  <c:v>Small Cap : 0.00 %</c:v>
                </c:pt>
              </c:strCache>
            </c:strRef>
          </c:cat>
          <c:val>
            <c:numRef>
              <c:f>'Sheet1'!$C$2:$C$4</c:f>
              <c:numCache>
                <c:formatCode>General</c:formatCode>
                <c:ptCount val="3"/>
                <c:pt idx="0">
                  <c:v>0</c:v>
                </c:pt>
                <c:pt idx="1">
                  <c:v>0</c:v>
                </c:pt>
                <c:pt idx="2">
                  <c:v>0</c:v>
                </c:pt>
              </c:numCache>
            </c:numRef>
          </c:val>
          <c:dPt>
            <c:idx val="0"/>
            <c:invertIfNegative/>
          </c:dPt>
          <c:dPt>
            <c:idx val="1"/>
            <c:invertIfNegative/>
          </c:dPt>
          <c:dPt>
            <c:idx val="2"/>
            <c:invertIfNegative/>
          </c:dPt>
        </c:ser>
      </c:pie3DChart>
    </c:plotArea>
    <c:legend>
      <c:legendPos val="r"/>
      <c:legendEntry>
        <c:idx val="0"/>
        <c:txPr>
          <a:bodyPr/>
          <a:lstStyle/>
          <a:p>
            <a:pPr>
              <a:defRPr/>
            </a:pPr>
            <a:r>
              <a:t>Large Cap : 0.00 %</a:t>
            </a:r>
          </a:p>
        </c:txPr>
      </c:legendEntry>
      <c:legendEntry>
        <c:idx val="1"/>
        <c:txPr>
          <a:bodyPr/>
          <a:lstStyle/>
          <a:p>
            <a:pPr>
              <a:defRPr/>
            </a:pPr>
            <a:r>
              <a:t>Mid Cap : 0.00 %</a:t>
            </a:r>
          </a:p>
        </c:txPr>
      </c:legendEntry>
      <c:legendEntry>
        <c:idx val="2"/>
        <c:txPr>
          <a:bodyPr/>
          <a:lstStyle/>
          <a:p>
            <a:pPr>
              <a:defRPr/>
            </a:pPr>
            <a:r>
              <a:t>Small Cap : 0.00 %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5"/>
                <c:pt idx="0">
                  <c:v>A1+</c:v>
                </c:pt>
                <c:pt idx="1">
                  <c:v>SOV</c:v>
                </c:pt>
                <c:pt idx="2">
                  <c:v>AAA</c:v>
                </c:pt>
                <c:pt idx="3">
                  <c:v>AIF</c:v>
                </c:pt>
                <c:pt idx="4">
                  <c:v>Cash</c:v>
                </c:pt>
              </c:strCache>
            </c:strRef>
          </c:cat>
          <c:val>
            <c:numRef>
              <c:f>'Sheet1'!$B$2:$B$11</c:f>
              <c:numCache>
                <c:formatCode>General</c:formatCode>
                <c:ptCount val="10"/>
                <c:pt idx="0">
                  <c:v>85.379997253418</c:v>
                </c:pt>
                <c:pt idx="1">
                  <c:v>18.8400001525879</c:v>
                </c:pt>
                <c:pt idx="2">
                  <c:v>1.55999994277954</c:v>
                </c:pt>
                <c:pt idx="3">
                  <c:v>0.230000004172325</c:v>
                </c:pt>
                <c:pt idx="4">
                  <c:v>-6.01000022888184</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c:f>
              <c:strCache>
                <c:ptCount val="1"/>
                <c:pt idx="0">
                  <c:v>Kotak Mutual Fund [100.00]</c:v>
                </c:pt>
              </c:strCache>
            </c:strRef>
          </c:cat>
          <c:val>
            <c:numRef>
              <c:f>Sheet1!$B$2</c:f>
              <c:numCache>
                <c:formatCode>General</c:formatCode>
                <c:ptCount val="1"/>
                <c:pt idx="0">
                  <c:v>100</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A D NAIK INSURANCE BROKING PRIVATE LIMITED</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0.00%</a:t>
                      </a:r>
                    </a:p>
                  </a:txBody>
                  <a:tcPr anchor="ctr">
                    <a:solidFill>
                      <a:srgbClr val="70AD47"/>
                    </a:solidFill>
                  </a:tcPr>
                </a:tc>
                <a:tc>
                  <a:txBody>
                    <a:bodyPr anchorCtr="0"/>
                    <a:lstStyle/>
                    <a:p>
                      <a:pPr algn="r"/>
                      <a:endParaRPr>
                        <a:solidFill>
                          <a:srgbClr val="FFFFFF"/>
                        </a:solidFill>
                      </a:endParaRPr>
                    </a:p>
                  </a:txBody>
                  <a:tcPr>
                    <a:solidFill>
                      <a:srgbClr val="70AD47"/>
                    </a:solidFill>
                  </a:tcPr>
                </a:tc>
              </a:tr>
              <a:tr h="317500">
                <a:tc>
                  <a:txBody>
                    <a:bodyPr anchorCtr="0"/>
                    <a:lstStyle/>
                    <a:p>
                      <a:endParaRPr/>
                    </a:p>
                  </a:txBody>
                  <a:tcPr/>
                </a:tc>
                <a:tc>
                  <a:txBody>
                    <a:bodyPr anchorCtr="0"/>
                    <a:lstStyle/>
                    <a:p>
                      <a:endParaRPr/>
                    </a:p>
                  </a:txBody>
                  <a:tcPr/>
                </a:tc>
                <a:tc>
                  <a:txBody>
                    <a:bodyPr anchorCtr="0"/>
                    <a:lstStyle/>
                    <a:p>
                      <a:endParaRPr/>
                    </a:p>
                  </a:txBody>
                  <a:tcPr/>
                </a:tc>
                <a:tc>
                  <a:txBody>
                    <a:bodyPr anchorCtr="0"/>
                    <a:lstStyle/>
                    <a:p>
                      <a:endParaRPr/>
                    </a:p>
                  </a:txBody>
                  <a:tcPr/>
                </a:tc>
              </a:tr>
              <a:tr h="317500">
                <a:tc>
                  <a:txBody>
                    <a:bodyPr anchorCtr="0"/>
                    <a:lstStyle/>
                    <a:p>
                      <a:endParaRPr/>
                    </a:p>
                  </a:txBody>
                  <a:tcPr/>
                </a:tc>
                <a:tc>
                  <a:txBody>
                    <a:bodyPr anchorCtr="0"/>
                    <a:lstStyle/>
                    <a:p>
                      <a:endParaRPr/>
                    </a:p>
                  </a:txBody>
                  <a:tcPr/>
                </a:tc>
                <a:tc>
                  <a:txBody>
                    <a:bodyPr anchorCtr="0"/>
                    <a:lstStyle/>
                    <a:p>
                      <a:endParaRPr/>
                    </a:p>
                  </a:txBody>
                  <a:tcPr/>
                </a:tc>
                <a:tc>
                  <a:txBody>
                    <a:bodyPr anchorCtr="0"/>
                    <a:lstStyle/>
                    <a:p>
                      <a:endParaRPr/>
                    </a:p>
                  </a:txBody>
                  <a:tcPr/>
                </a:tc>
              </a:tr>
              <a:tr h="317500">
                <a:tc>
                  <a:txBody>
                    <a:bodyPr anchorCtr="0"/>
                    <a:lstStyle/>
                    <a:p>
                      <a:endParaRPr/>
                    </a:p>
                  </a:txBody>
                  <a:tcPr/>
                </a:tc>
                <a:tc>
                  <a:txBody>
                    <a:bodyPr anchorCtr="0"/>
                    <a:lstStyle/>
                    <a:p>
                      <a:endParaRPr/>
                    </a:p>
                  </a:txBody>
                  <a:tcPr/>
                </a:tc>
                <a:tc>
                  <a:txBody>
                    <a:bodyPr anchorCtr="0"/>
                    <a:lstStyle/>
                    <a:p>
                      <a:endParaRPr/>
                    </a:p>
                  </a:txBody>
                  <a:tcPr/>
                </a:tc>
                <a:tc>
                  <a:txBody>
                    <a:bodyPr anchorCtr="0"/>
                    <a:lstStyle/>
                    <a:p>
                      <a:endParaRPr/>
                    </a:p>
                  </a:txBody>
                  <a:tcPr/>
                </a:tc>
              </a:tr>
              <a:tr h="317500">
                <a:tc>
                  <a:txBody>
                    <a:bodyPr anchorCtr="0"/>
                    <a:lstStyle/>
                    <a:p>
                      <a:endParaRPr/>
                    </a:p>
                  </a:txBody>
                  <a:tcPr/>
                </a:tc>
                <a:tc>
                  <a:txBody>
                    <a:bodyPr anchorCtr="0"/>
                    <a:lstStyle/>
                    <a:p>
                      <a:endParaRPr/>
                    </a:p>
                  </a:txBody>
                  <a:tcPr/>
                </a:tc>
                <a:tc>
                  <a:txBody>
                    <a:bodyPr anchorCtr="0"/>
                    <a:lstStyle/>
                    <a:p>
                      <a:endParaRPr/>
                    </a:p>
                  </a:txBody>
                  <a:tcPr/>
                </a:tc>
                <a:tc>
                  <a:txBody>
                    <a:bodyPr anchorCtr="0"/>
                    <a:lstStyle/>
                    <a:p>
                      <a:endParaRPr/>
                    </a:p>
                  </a:txBody>
                  <a:tcPr/>
                </a:tc>
              </a:tr>
              <a:tr h="317500">
                <a:tc>
                  <a:txBody>
                    <a:bodyPr anchorCtr="0"/>
                    <a:lstStyle/>
                    <a:p>
                      <a:endParaRPr/>
                    </a:p>
                  </a:txBody>
                  <a:tcPr/>
                </a:tc>
                <a:tc>
                  <a:txBody>
                    <a:bodyPr anchorCtr="0"/>
                    <a:lstStyle/>
                    <a:p>
                      <a:endParaRPr/>
                    </a:p>
                  </a:txBody>
                  <a:tcPr/>
                </a:tc>
                <a:tc>
                  <a:txBody>
                    <a:bodyPr anchorCtr="0"/>
                    <a:lstStyle/>
                    <a:p>
                      <a:endParaRPr/>
                    </a:p>
                  </a:txBody>
                  <a:tcPr/>
                </a:tc>
                <a:tc>
                  <a:txBody>
                    <a:bodyPr anchorCtr="0"/>
                    <a:lstStyle/>
                    <a:p>
                      <a:endParaRPr/>
                    </a:p>
                  </a:txBody>
                  <a:tcPr/>
                </a:tc>
              </a:tr>
              <a:tr h="317500">
                <a:tc>
                  <a:txBody>
                    <a:bodyPr anchorCtr="0"/>
                    <a:lstStyle/>
                    <a:p>
                      <a:endParaRPr/>
                    </a:p>
                  </a:txBody>
                  <a:tcPr/>
                </a:tc>
                <a:tc>
                  <a:txBody>
                    <a:bodyPr anchorCtr="0"/>
                    <a:lstStyle/>
                    <a:p>
                      <a:endParaRPr/>
                    </a:p>
                  </a:txBody>
                  <a:tcPr/>
                </a:tc>
                <a:tc>
                  <a:txBody>
                    <a:bodyPr anchorCtr="0"/>
                    <a:lstStyle/>
                    <a:p>
                      <a:endParaRPr/>
                    </a:p>
                  </a:txBody>
                  <a:tcPr/>
                </a:tc>
                <a:tc>
                  <a:txBody>
                    <a:bodyPr anchorCtr="0"/>
                    <a:lstStyle/>
                    <a:p>
                      <a:endParaRPr/>
                    </a:p>
                  </a:txBody>
                  <a:tcPr/>
                </a:tc>
              </a:tr>
              <a:tr h="317500">
                <a:tc>
                  <a:txBody>
                    <a:bodyPr anchorCtr="0"/>
                    <a:lstStyle/>
                    <a:p>
                      <a:endParaRPr/>
                    </a:p>
                  </a:txBody>
                  <a:tcPr/>
                </a:tc>
                <a:tc>
                  <a:txBody>
                    <a:bodyPr anchorCtr="0"/>
                    <a:lstStyle/>
                    <a:p>
                      <a:endParaRPr/>
                    </a:p>
                  </a:txBody>
                  <a:tcPr/>
                </a:tc>
                <a:tc>
                  <a:txBody>
                    <a:bodyPr anchorCtr="0"/>
                    <a:lstStyle/>
                    <a:p>
                      <a:endParaRPr/>
                    </a:p>
                  </a:txBody>
                  <a:tcPr/>
                </a:tc>
                <a:tc>
                  <a:txBody>
                    <a:bodyPr anchorCtr="0"/>
                    <a:lstStyle/>
                    <a:p>
                      <a:endParaRPr/>
                    </a:p>
                  </a:txBody>
                  <a:tcPr/>
                </a:tc>
              </a:tr>
              <a:tr h="317500">
                <a:tc>
                  <a:txBody>
                    <a:bodyPr anchorCtr="0"/>
                    <a:lstStyle/>
                    <a:p>
                      <a:endParaRPr/>
                    </a:p>
                  </a:txBody>
                  <a:tcPr/>
                </a:tc>
                <a:tc>
                  <a:txBody>
                    <a:bodyPr anchorCtr="0"/>
                    <a:lstStyle/>
                    <a:p>
                      <a:endParaRPr/>
                    </a:p>
                  </a:txBody>
                  <a:tcPr/>
                </a:tc>
                <a:tc>
                  <a:txBody>
                    <a:bodyPr anchorCtr="0"/>
                    <a:lstStyle/>
                    <a:p>
                      <a:endParaRPr/>
                    </a:p>
                  </a:txBody>
                  <a:tcPr/>
                </a:tc>
                <a:tc>
                  <a:txBody>
                    <a:bodyPr anchorCtr="0"/>
                    <a:lstStyle/>
                    <a:p>
                      <a:endParaRPr/>
                    </a:p>
                  </a:txBody>
                  <a:tcPr/>
                </a:tc>
              </a:tr>
              <a:tr h="317500">
                <a:tc>
                  <a:txBody>
                    <a:bodyPr anchorCtr="0"/>
                    <a:lstStyle/>
                    <a:p>
                      <a:endParaRPr/>
                    </a:p>
                  </a:txBody>
                  <a:tcPr/>
                </a:tc>
                <a:tc>
                  <a:txBody>
                    <a:bodyPr anchorCtr="0"/>
                    <a:lstStyle/>
                    <a:p>
                      <a:endParaRPr/>
                    </a:p>
                  </a:txBody>
                  <a:tcPr/>
                </a:tc>
                <a:tc>
                  <a:txBody>
                    <a:bodyPr anchorCtr="0"/>
                    <a:lstStyle/>
                    <a:p>
                      <a:endParaRPr/>
                    </a:p>
                  </a:txBody>
                  <a:tcPr/>
                </a:tc>
                <a:tc>
                  <a:txBody>
                    <a:bodyPr anchorCtr="0"/>
                    <a:lstStyle/>
                    <a:p>
                      <a:endParaRPr/>
                    </a:p>
                  </a:txBody>
                  <a:tcPr/>
                </a:tc>
              </a:tr>
              <a:tr h="317500">
                <a:tc>
                  <a:txBody>
                    <a:bodyPr anchorCtr="0"/>
                    <a:lstStyle/>
                    <a:p>
                      <a:endParaRPr/>
                    </a:p>
                  </a:txBody>
                  <a:tcPr/>
                </a:tc>
                <a:tc>
                  <a:txBody>
                    <a:bodyPr anchorCtr="0"/>
                    <a:lstStyle/>
                    <a:p>
                      <a:endParaRPr/>
                    </a:p>
                  </a:txBody>
                  <a:tcPr/>
                </a:tc>
                <a:tc>
                  <a:txBody>
                    <a:bodyPr anchorCtr="0"/>
                    <a:lstStyle/>
                    <a:p>
                      <a:endParaRPr/>
                    </a:p>
                  </a:txBody>
                  <a:tcPr/>
                </a:tc>
                <a:tc>
                  <a:txBody>
                    <a:bodyPr anchorCtr="0"/>
                    <a:lstStyle/>
                    <a:p>
                      <a:endParaRPr/>
                    </a:p>
                  </a:txBody>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49352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rPr>
                        <a:t>1</a:t>
                      </a:r>
                    </a:p>
                  </a:txBody>
                  <a:tcPr>
                    <a:solidFill>
                      <a:srgbClr val="D5E3CF"/>
                    </a:solidFill>
                  </a:tcPr>
                </a:tc>
                <a:tc>
                  <a:txBody>
                    <a:bodyPr anchorCtr="0"/>
                    <a:lstStyle/>
                    <a:p>
                      <a:pPr algn="l"/>
                      <a:r>
                        <a:rPr sz="1600" dirty="1">
                          <a:solidFill>
                            <a:srgbClr val="000000"/>
                          </a:solidFill>
                        </a:rPr>
                        <a:t>A D NAIK INSURANCE BROKING PRIVATE LIMITED</a:t>
                      </a:r>
                    </a:p>
                  </a:txBody>
                  <a:tcPr>
                    <a:solidFill>
                      <a:srgbClr val="D5E3CF"/>
                    </a:solidFill>
                  </a:tcPr>
                </a:tc>
                <a:tc>
                  <a:txBody>
                    <a:bodyPr anchorCtr="0"/>
                    <a:lstStyle/>
                    <a:p>
                      <a:pPr algn="r"/>
                      <a:r>
                        <a:rPr sz="1600" dirty="1">
                          <a:solidFill>
                            <a:srgbClr val="000000"/>
                          </a:solidFill>
                        </a:rPr>
                        <a:t>3,84,279</a:t>
                      </a:r>
                    </a:p>
                  </a:txBody>
                  <a:tcPr>
                    <a:solidFill>
                      <a:srgbClr val="D5E3CF"/>
                    </a:solidFill>
                  </a:tcPr>
                </a:tc>
                <a:tc>
                  <a:txBody>
                    <a:bodyPr anchorCtr="0"/>
                    <a:lstStyle/>
                    <a:p>
                      <a:pPr algn="r"/>
                      <a:r>
                        <a:rPr sz="1600" dirty="1">
                          <a:solidFill>
                            <a:srgbClr val="000000"/>
                          </a:solidFill>
                        </a:rPr>
                        <a:t>3,92,769</a:t>
                      </a:r>
                    </a:p>
                  </a:txBody>
                  <a:tcPr>
                    <a:solidFill>
                      <a:srgbClr val="D5E3CF"/>
                    </a:solidFill>
                  </a:tcPr>
                </a:tc>
                <a:tc>
                  <a:txBody>
                    <a:bodyPr anchorCtr="0"/>
                    <a:lstStyle/>
                    <a:p>
                      <a:pPr algn="r"/>
                      <a:r>
                        <a:rPr sz="1600" dirty="1">
                          <a:solidFill>
                            <a:srgbClr val="000000"/>
                          </a:solidFill>
                        </a:rPr>
                        <a:t>6.82</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3,84,279</a:t>
                      </a:r>
                    </a:p>
                  </a:txBody>
                  <a:tcPr>
                    <a:solidFill>
                      <a:srgbClr val="70AD47"/>
                    </a:solidFill>
                  </a:tcPr>
                </a:tc>
                <a:tc>
                  <a:txBody>
                    <a:bodyPr anchorCtr="0"/>
                    <a:lstStyle/>
                    <a:p>
                      <a:pPr algn="r"/>
                      <a:r>
                        <a:rPr sz="1600" dirty="1">
                          <a:solidFill>
                            <a:srgbClr val="FFFFFF"/>
                          </a:solidFill>
                          <a:latin typeface="Arial Bold"/>
                        </a:rPr>
                        <a:t>3,92,769</a:t>
                      </a:r>
                    </a:p>
                  </a:txBody>
                  <a:tcPr>
                    <a:solidFill>
                      <a:srgbClr val="70AD47"/>
                    </a:solidFill>
                  </a:tcPr>
                </a:tc>
                <a:tc>
                  <a:txBody>
                    <a:bodyPr anchorCtr="0"/>
                    <a:lstStyle/>
                    <a:p>
                      <a:pPr algn="r"/>
                      <a:r>
                        <a:rPr sz="1600" dirty="1">
                          <a:solidFill>
                            <a:srgbClr val="FFFFFF"/>
                          </a:solidFill>
                          <a:latin typeface="Arial Bold"/>
                        </a:rPr>
                        <a:t>6.82</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64008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rPr>
                        <a:t>1</a:t>
                      </a:r>
                    </a:p>
                  </a:txBody>
                  <a:tcPr>
                    <a:solidFill>
                      <a:srgbClr val="D5E3CF"/>
                    </a:solidFill>
                  </a:tcPr>
                </a:tc>
                <a:tc>
                  <a:txBody>
                    <a:bodyPr anchorCtr="0"/>
                    <a:lstStyle/>
                    <a:p>
                      <a:pPr algn="l"/>
                      <a:r>
                        <a:rPr sz="900" dirty="1">
                          <a:solidFill>
                            <a:srgbClr val="000000"/>
                          </a:solidFill>
                        </a:rPr>
                        <a:t>A D NAIK INSURANCE BROKING PRIVATE LIMITED</a:t>
                      </a:r>
                    </a:p>
                  </a:txBody>
                  <a:tcPr>
                    <a:solidFill>
                      <a:srgbClr val="D5E3CF"/>
                    </a:solidFill>
                  </a:tcPr>
                </a:tc>
                <a:tc>
                  <a:txBody>
                    <a:bodyPr anchorCtr="0"/>
                    <a:lstStyle/>
                    <a:p>
                      <a:pPr algn="l"/>
                      <a:r>
                        <a:rPr sz="900" dirty="1">
                          <a:solidFill>
                            <a:srgbClr val="000000"/>
                          </a:solidFill>
                        </a:rPr>
                        <a:t>7641814/23</a:t>
                      </a:r>
                    </a:p>
                  </a:txBody>
                  <a:tcPr>
                    <a:solidFill>
                      <a:srgbClr val="D5E3CF"/>
                    </a:solidFill>
                  </a:tcPr>
                </a:tc>
                <a:tc>
                  <a:txBody>
                    <a:bodyPr anchorCtr="0"/>
                    <a:lstStyle/>
                    <a:p>
                      <a:pPr algn="l"/>
                      <a:r>
                        <a:rPr sz="900" dirty="1">
                          <a:solidFill>
                            <a:srgbClr val="000000"/>
                          </a:solidFill>
                        </a:rPr>
                        <a:t>Kotak Liquid Fund Reg (G)</a:t>
                      </a:r>
                    </a:p>
                  </a:txBody>
                  <a:tcPr>
                    <a:solidFill>
                      <a:srgbClr val="D5E3CF"/>
                    </a:solidFill>
                  </a:tcPr>
                </a:tc>
                <a:tc>
                  <a:txBody>
                    <a:bodyPr anchorCtr="0"/>
                    <a:lstStyle/>
                    <a:p>
                      <a:pPr algn="l"/>
                      <a:r>
                        <a:rPr sz="900" dirty="1">
                          <a:solidFill>
                            <a:srgbClr val="000000"/>
                          </a:solidFill>
                        </a:rPr>
                        <a:t>Kotak Bank</a:t>
                      </a:r>
                    </a:p>
                  </a:txBody>
                  <a:tcPr>
                    <a:solidFill>
                      <a:srgbClr val="D5E3CF"/>
                    </a:solidFill>
                  </a:tcPr>
                </a:tc>
                <a:tc>
                  <a:txBody>
                    <a:bodyPr anchorCtr="0"/>
                    <a:lstStyle/>
                    <a:p>
                      <a:pPr algn="l"/>
                      <a:r>
                        <a:rPr sz="900" dirty="1">
                          <a:solidFill>
                            <a:srgbClr val="000000"/>
                          </a:solidFill>
                        </a:rPr>
                        <a:t>xxxxx69218</a:t>
                      </a:r>
                    </a:p>
                  </a:txBody>
                  <a:tcPr>
                    <a:solidFill>
                      <a:srgbClr val="D5E3CF"/>
                    </a:solidFill>
                  </a:tcPr>
                </a:tc>
                <a:tc>
                  <a:txBody>
                    <a:bodyPr anchorCtr="0"/>
                    <a:lstStyle/>
                    <a:p>
                      <a:pPr algn="l"/>
                      <a:r>
                        <a:rPr sz="900" dirty="1">
                          <a:solidFill>
                            <a:srgbClr val="000000"/>
                          </a:solidFill>
                        </a:rPr>
                        <a:t>KKBK0000646</a:t>
                      </a:r>
                    </a:p>
                  </a:txBody>
                  <a:tcPr>
                    <a:solidFill>
                      <a:srgbClr val="D5E3CF"/>
                    </a:solidFill>
                  </a:tcPr>
                </a:tc>
                <a:tc>
                  <a:txBody>
                    <a:bodyPr anchorCtr="0"/>
                    <a:lstStyle/>
                    <a:p>
                      <a:pPr algn="l"/>
                      <a:endParaRPr sz="900">
                        <a:solidFill>
                          <a:srgbClr val="000000"/>
                        </a:solidFill>
                      </a:endParaRP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67056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70AD47"/>
                    </a:solidFill>
                  </a:tcPr>
                </a:tc>
                <a:tc>
                  <a:txBody>
                    <a:bodyPr anchorCtr="0"/>
                    <a:lstStyle/>
                    <a:p>
                      <a:pPr algn="ctr"/>
                      <a:r>
                        <a:rPr sz="1600" dirty="1">
                          <a:solidFill>
                            <a:srgbClr val="FFFFFF"/>
                          </a:solidFill>
                        </a:rPr>
                        <a:t>Scheme</a:t>
                      </a:r>
                    </a:p>
                  </a:txBody>
                  <a:tcPr>
                    <a:solidFill>
                      <a:srgbClr val="70AD47"/>
                    </a:solidFill>
                  </a:tcPr>
                </a:tc>
                <a:tc>
                  <a:txBody>
                    <a:bodyPr anchorCtr="0"/>
                    <a:lstStyle/>
                    <a:p>
                      <a:pPr algn="ctr"/>
                      <a:r>
                        <a:rPr sz="1600" dirty="1">
                          <a:solidFill>
                            <a:srgbClr val="FFFFFF"/>
                          </a:solidFill>
                        </a:rPr>
                        <a:t>Investment value (₹)</a:t>
                      </a:r>
                    </a:p>
                  </a:txBody>
                  <a:tcPr>
                    <a:solidFill>
                      <a:srgbClr val="70AD47"/>
                    </a:solidFill>
                  </a:tcPr>
                </a:tc>
                <a:tc>
                  <a:txBody>
                    <a:bodyPr anchorCtr="0"/>
                    <a:lstStyle/>
                    <a:p>
                      <a:pPr algn="ctr"/>
                      <a:r>
                        <a:rPr sz="1600" dirty="1">
                          <a:solidFill>
                            <a:srgbClr val="FFFFFF"/>
                          </a:solidFill>
                        </a:rPr>
                        <a:t>Market Value(₹)</a:t>
                      </a:r>
                    </a:p>
                  </a:txBody>
                  <a:tcPr>
                    <a:solidFill>
                      <a:srgbClr val="70AD47"/>
                    </a:solidFill>
                  </a:tcPr>
                </a:tc>
                <a:tc>
                  <a:txBody>
                    <a:bodyPr anchorCtr="0"/>
                    <a:lstStyle/>
                    <a:p>
                      <a:pPr algn="ctr"/>
                      <a:r>
                        <a:rPr sz="1600" dirty="1">
                          <a:solidFill>
                            <a:srgbClr val="FFFFFF"/>
                          </a:solidFill>
                        </a:rPr>
                        <a:t>CAGR (%)</a:t>
                      </a:r>
                    </a:p>
                  </a:txBody>
                  <a:tcPr>
                    <a:solidFill>
                      <a:srgbClr val="70AD47"/>
                    </a:solidFill>
                  </a:tcPr>
                </a:tc>
                <a:tc>
                  <a:txBody>
                    <a:bodyPr anchorCtr="0"/>
                    <a:lstStyle/>
                    <a:p>
                      <a:pPr algn="ctr"/>
                      <a:r>
                        <a:rPr sz="1600" dirty="1">
                          <a:solidFill>
                            <a:srgbClr val="FFFFFF"/>
                          </a:solidFill>
                        </a:rPr>
                        <a:t>Allocation (%)</a:t>
                      </a:r>
                    </a:p>
                  </a:txBody>
                  <a:tcPr>
                    <a:solidFill>
                      <a:srgbClr val="70AD47"/>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0.00</a:t>
                      </a:r>
                    </a:p>
                  </a:txBody>
                  <a:tcPr>
                    <a:solidFill>
                      <a:srgbClr val="70AD47"/>
                    </a:solidFill>
                  </a:tcPr>
                </a:tc>
                <a:tc>
                  <a:txBody>
                    <a:bodyPr anchorCtr="0"/>
                    <a:lstStyle/>
                    <a:p>
                      <a:pPr algn="r"/>
                      <a:r>
                        <a:rPr sz="1600" dirty="1">
                          <a:solidFill>
                            <a:srgbClr val="FFFFFF"/>
                          </a:solidFill>
                        </a:rPr>
                        <a:t>0.00</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FFC000"/>
                    </a:solidFill>
                  </a:tcPr>
                </a:tc>
                <a:tc>
                  <a:txBody>
                    <a:bodyPr anchorCtr="0"/>
                    <a:lstStyle/>
                    <a:p>
                      <a:pPr algn="ctr"/>
                      <a:r>
                        <a:rPr sz="1600" dirty="1">
                          <a:solidFill>
                            <a:srgbClr val="FFFFFF"/>
                          </a:solidFill>
                          <a:latin typeface="Arial"/>
                        </a:rPr>
                        <a:t>Scheme</a:t>
                      </a:r>
                    </a:p>
                  </a:txBody>
                  <a:tcPr>
                    <a:solidFill>
                      <a:srgbClr val="FFC000"/>
                    </a:solidFill>
                  </a:tcPr>
                </a:tc>
                <a:tc>
                  <a:txBody>
                    <a:bodyPr anchorCtr="0"/>
                    <a:lstStyle/>
                    <a:p>
                      <a:pPr algn="ctr"/>
                      <a:r>
                        <a:rPr sz="1600" dirty="1">
                          <a:solidFill>
                            <a:srgbClr val="FFFFFF"/>
                          </a:solidFill>
                          <a:latin typeface="Arial"/>
                        </a:rPr>
                        <a:t>Investment value (₹)</a:t>
                      </a:r>
                    </a:p>
                  </a:txBody>
                  <a:tcPr>
                    <a:solidFill>
                      <a:srgbClr val="FFC000"/>
                    </a:solidFill>
                  </a:tcPr>
                </a:tc>
                <a:tc>
                  <a:txBody>
                    <a:bodyPr anchorCtr="0"/>
                    <a:lstStyle/>
                    <a:p>
                      <a:pPr algn="ctr"/>
                      <a:r>
                        <a:rPr sz="1600" dirty="1">
                          <a:solidFill>
                            <a:srgbClr val="FFFFFF"/>
                          </a:solidFill>
                          <a:latin typeface="Arial"/>
                        </a:rPr>
                        <a:t>Market Value(₹)</a:t>
                      </a:r>
                    </a:p>
                  </a:txBody>
                  <a:tcPr>
                    <a:solidFill>
                      <a:srgbClr val="FFC000"/>
                    </a:solidFill>
                  </a:tcPr>
                </a:tc>
                <a:tc>
                  <a:txBody>
                    <a:bodyPr anchorCtr="0"/>
                    <a:lstStyle/>
                    <a:p>
                      <a:pPr algn="ctr"/>
                      <a:r>
                        <a:rPr sz="1600" dirty="1">
                          <a:solidFill>
                            <a:srgbClr val="FFFFFF"/>
                          </a:solidFill>
                          <a:latin typeface="Arial"/>
                        </a:rPr>
                        <a:t>CAGR (%)</a:t>
                      </a:r>
                    </a:p>
                  </a:txBody>
                  <a:tcPr>
                    <a:solidFill>
                      <a:srgbClr val="FFC000"/>
                    </a:solidFill>
                  </a:tcPr>
                </a:tc>
                <a:tc>
                  <a:txBody>
                    <a:bodyPr anchorCtr="0"/>
                    <a:lstStyle/>
                    <a:p>
                      <a:pPr algn="ctr"/>
                      <a:r>
                        <a:rPr sz="1600" dirty="1">
                          <a:solidFill>
                            <a:srgbClr val="FFFFFF"/>
                          </a:solidFill>
                          <a:latin typeface="Arial"/>
                        </a:rPr>
                        <a:t>Allocation (%)</a:t>
                      </a:r>
                    </a:p>
                  </a:txBody>
                  <a:tcPr>
                    <a:solidFill>
                      <a:srgbClr val="FFC000"/>
                    </a:solidFill>
                  </a:tcPr>
                </a:tc>
              </a:tr>
              <a:tr h="317500">
                <a:tc>
                  <a:txBody>
                    <a:bodyPr anchorCtr="0"/>
                    <a:lstStyle/>
                    <a:p>
                      <a:pPr algn="r"/>
                      <a:r>
                        <a:rPr sz="1600" dirty="1">
                          <a:solidFill>
                            <a:srgbClr val="000000"/>
                          </a:solidFill>
                        </a:rPr>
                        <a:t>1</a:t>
                      </a:r>
                    </a:p>
                  </a:txBody>
                  <a:tcPr>
                    <a:solidFill>
                      <a:srgbClr val="FFE8CB"/>
                    </a:solidFill>
                  </a:tcPr>
                </a:tc>
                <a:tc>
                  <a:txBody>
                    <a:bodyPr anchorCtr="0"/>
                    <a:lstStyle/>
                    <a:p>
                      <a:pPr algn="l"/>
                      <a:r>
                        <a:rPr sz="1600" dirty="1">
                          <a:solidFill>
                            <a:srgbClr val="000000"/>
                          </a:solidFill>
                        </a:rPr>
                        <a:t>Kotak Liquid Fund Reg (G)</a:t>
                      </a:r>
                    </a:p>
                  </a:txBody>
                  <a:tcPr>
                    <a:solidFill>
                      <a:srgbClr val="FFE8CB"/>
                    </a:solidFill>
                  </a:tcPr>
                </a:tc>
                <a:tc>
                  <a:txBody>
                    <a:bodyPr anchorCtr="0"/>
                    <a:lstStyle/>
                    <a:p>
                      <a:pPr algn="r"/>
                      <a:r>
                        <a:rPr sz="1600" dirty="1">
                          <a:solidFill>
                            <a:srgbClr val="000000"/>
                          </a:solidFill>
                        </a:rPr>
                        <a:t>3,84,279</a:t>
                      </a:r>
                    </a:p>
                  </a:txBody>
                  <a:tcPr>
                    <a:solidFill>
                      <a:srgbClr val="FFE8CB"/>
                    </a:solidFill>
                  </a:tcPr>
                </a:tc>
                <a:tc>
                  <a:txBody>
                    <a:bodyPr anchorCtr="0"/>
                    <a:lstStyle/>
                    <a:p>
                      <a:pPr algn="r"/>
                      <a:r>
                        <a:rPr sz="1600" dirty="1">
                          <a:solidFill>
                            <a:srgbClr val="000000"/>
                          </a:solidFill>
                        </a:rPr>
                        <a:t>3,92,769</a:t>
                      </a:r>
                    </a:p>
                  </a:txBody>
                  <a:tcPr>
                    <a:solidFill>
                      <a:srgbClr val="FFE8CB"/>
                    </a:solidFill>
                  </a:tcPr>
                </a:tc>
                <a:tc>
                  <a:txBody>
                    <a:bodyPr anchorCtr="0"/>
                    <a:lstStyle/>
                    <a:p>
                      <a:pPr algn="r"/>
                      <a:r>
                        <a:rPr sz="1600" dirty="1">
                          <a:solidFill>
                            <a:srgbClr val="000000"/>
                          </a:solidFill>
                        </a:rPr>
                        <a:t>6.82</a:t>
                      </a:r>
                    </a:p>
                  </a:txBody>
                  <a:tcPr>
                    <a:solidFill>
                      <a:srgbClr val="FFE8CB"/>
                    </a:solidFill>
                  </a:tcPr>
                </a:tc>
                <a:tc>
                  <a:txBody>
                    <a:bodyPr anchorCtr="0"/>
                    <a:lstStyle/>
                    <a:p>
                      <a:pPr algn="r"/>
                      <a:r>
                        <a:rPr sz="1600" dirty="1">
                          <a:solidFill>
                            <a:srgbClr val="000000"/>
                          </a:solidFill>
                        </a:rPr>
                        <a:t>100.00</a:t>
                      </a:r>
                    </a:p>
                  </a:txBody>
                  <a:tcPr>
                    <a:solidFill>
                      <a:srgbClr val="FFE8CB"/>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3,84,278.72</a:t>
                      </a:r>
                    </a:p>
                  </a:txBody>
                  <a:tcPr>
                    <a:solidFill>
                      <a:srgbClr val="FFC000"/>
                    </a:solidFill>
                  </a:tcPr>
                </a:tc>
                <a:tc>
                  <a:txBody>
                    <a:bodyPr anchorCtr="0"/>
                    <a:lstStyle/>
                    <a:p>
                      <a:pPr algn="r"/>
                      <a:r>
                        <a:rPr sz="1600" dirty="1">
                          <a:solidFill>
                            <a:srgbClr val="FFFFFF"/>
                          </a:solidFill>
                        </a:rPr>
                        <a:t>3,92,769.48</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100.00</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625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18,35,006</a:t>
                      </a:r>
                    </a:p>
                  </a:txBody>
                  <a:tcPr>
                    <a:solidFill>
                      <a:srgbClr val="0066CC"/>
                    </a:solidFill>
                  </a:tcPr>
                </a:tc>
                <a:tc>
                  <a:txBody>
                    <a:bodyPr anchorCtr="0"/>
                    <a:lstStyle/>
                    <a:p>
                      <a:pPr algn="r"/>
                      <a:r>
                        <a:rPr dirty="1">
                          <a:solidFill>
                            <a:srgbClr val="FFFF00"/>
                          </a:solidFill>
                          <a:latin typeface="Arial Narrow"/>
                        </a:rPr>
                        <a:t>18,35,006</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26,99,992</a:t>
                      </a:r>
                    </a:p>
                  </a:txBody>
                  <a:tcPr/>
                </a:tc>
                <a:tc>
                  <a:txBody>
                    <a:bodyPr anchorCtr="0"/>
                    <a:lstStyle/>
                    <a:p>
                      <a:pPr algn="r"/>
                      <a:r>
                        <a:rPr dirty="1">
                          <a:latin typeface="Arial Narrow"/>
                        </a:rPr>
                        <a:t>26,99,992</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30,00,006</a:t>
                      </a:r>
                    </a:p>
                  </a:txBody>
                  <a:tcPr/>
                </a:tc>
                <a:tc>
                  <a:txBody>
                    <a:bodyPr anchorCtr="0"/>
                    <a:lstStyle/>
                    <a:p>
                      <a:pPr algn="r"/>
                      <a:r>
                        <a:rPr dirty="1">
                          <a:latin typeface="Arial Narrow"/>
                        </a:rPr>
                        <a:t>30,00,006</a:t>
                      </a:r>
                    </a:p>
                  </a:txBody>
                  <a:tcPr/>
                </a:tc>
              </a:tr>
              <a:tr h="190500">
                <a:tc>
                  <a:txBody>
                    <a:bodyPr anchorCtr="0"/>
                    <a:lstStyle/>
                    <a:p>
                      <a:pPr algn="l"/>
                      <a:r>
                        <a:rPr dirty="1">
                          <a:latin typeface="Arial Narrow"/>
                        </a:rPr>
                        <a:t>Net Addition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-3,00,013</a:t>
                      </a:r>
                    </a:p>
                  </a:txBody>
                  <a:tcPr/>
                </a:tc>
                <a:tc>
                  <a:txBody>
                    <a:bodyPr anchorCtr="0"/>
                    <a:lstStyle/>
                    <a:p>
                      <a:pPr algn="r"/>
                      <a:r>
                        <a:rPr dirty="1">
                          <a:latin typeface="Arial Narrow"/>
                        </a:rPr>
                        <a:t>-3,00,013</a:t>
                      </a:r>
                    </a:p>
                  </a:txBody>
                  <a:tcPr/>
                </a:tc>
              </a:tr>
              <a:tr h="190500">
                <a:tc>
                  <a:txBody>
                    <a:bodyPr anchorCtr="0"/>
                    <a:lstStyle/>
                    <a:p>
                      <a:pPr algn="l"/>
                      <a:r>
                        <a:rPr dirty="1">
                          <a:latin typeface="Arial Narrow"/>
                        </a:rPr>
                        <a:t>Closing Balance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16,43,403</a:t>
                      </a:r>
                    </a:p>
                  </a:txBody>
                  <a:tcPr/>
                </a:tc>
                <a:tc>
                  <a:txBody>
                    <a:bodyPr anchorCtr="0"/>
                    <a:lstStyle/>
                    <a:p>
                      <a:pPr algn="r"/>
                      <a:r>
                        <a:rPr dirty="1">
                          <a:latin typeface="Arial Narrow"/>
                        </a:rPr>
                        <a:t>16,43,403</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1,08,410</a:t>
                      </a:r>
                    </a:p>
                  </a:txBody>
                  <a:tcPr>
                    <a:solidFill>
                      <a:srgbClr val="0066CC"/>
                    </a:solidFill>
                  </a:tcPr>
                </a:tc>
                <a:tc>
                  <a:txBody>
                    <a:bodyPr anchorCtr="0"/>
                    <a:lstStyle/>
                    <a:p>
                      <a:pPr algn="r"/>
                      <a:r>
                        <a:rPr dirty="1">
                          <a:solidFill>
                            <a:srgbClr val="FFFF00"/>
                          </a:solidFill>
                          <a:latin typeface="Arial Narrow"/>
                        </a:rPr>
                        <a:t>1,08,410</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7.14</a:t>
                      </a:r>
                    </a:p>
                  </a:txBody>
                  <a:tcPr>
                    <a:solidFill>
                      <a:srgbClr val="008000"/>
                    </a:solidFill>
                  </a:tcPr>
                </a:tc>
                <a:tc>
                  <a:txBody>
                    <a:bodyPr anchorCtr="0"/>
                    <a:lstStyle/>
                    <a:p>
                      <a:pPr algn="r"/>
                      <a:r>
                        <a:rPr sz="3000" dirty="1">
                          <a:solidFill>
                            <a:srgbClr val="FFFFFF"/>
                          </a:solidFill>
                          <a:latin typeface="Arial Narrow"/>
                        </a:rPr>
                        <a:t>7.14</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16,43,403</a:t>
                      </a:r>
                    </a:p>
                  </a:txBody>
                  <a:tcPr>
                    <a:solidFill>
                      <a:srgbClr val="0066CC"/>
                    </a:solidFill>
                  </a:tcPr>
                </a:tc>
                <a:tc>
                  <a:txBody>
                    <a:bodyPr anchorCtr="0"/>
                    <a:lstStyle/>
                    <a:p>
                      <a:pPr algn="r"/>
                      <a:r>
                        <a:rPr dirty="1">
                          <a:solidFill>
                            <a:srgbClr val="FFFF00"/>
                          </a:solidFill>
                          <a:latin typeface="Arial Narrow"/>
                        </a:rPr>
                        <a:t>16,43,403</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14,00,002</a:t>
                      </a:r>
                    </a:p>
                  </a:txBody>
                  <a:tcPr/>
                </a:tc>
                <a:tc>
                  <a:txBody>
                    <a:bodyPr anchorCtr="0"/>
                    <a:lstStyle/>
                    <a:p>
                      <a:pPr algn="r"/>
                      <a:r>
                        <a:rPr dirty="1">
                          <a:latin typeface="Arial Narrow"/>
                        </a:rPr>
                        <a:t>14,00,002</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26,99,999</a:t>
                      </a:r>
                    </a:p>
                  </a:txBody>
                  <a:tcPr/>
                </a:tc>
                <a:tc>
                  <a:txBody>
                    <a:bodyPr anchorCtr="0"/>
                    <a:lstStyle/>
                    <a:p>
                      <a:pPr algn="r"/>
                      <a:r>
                        <a:rPr dirty="1">
                          <a:latin typeface="Arial Narrow"/>
                        </a:rPr>
                        <a:t>26,99,999</a:t>
                      </a:r>
                    </a:p>
                  </a:txBody>
                  <a:tcPr/>
                </a:tc>
              </a:tr>
              <a:tr h="190500">
                <a:tc>
                  <a:txBody>
                    <a:bodyPr anchorCtr="0"/>
                    <a:lstStyle/>
                    <a:p>
                      <a:pPr algn="l"/>
                      <a:r>
                        <a:rPr dirty="1">
                          <a:latin typeface="Arial Narrow"/>
                        </a:rPr>
                        <a:t>Net Addition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-12,99,998</a:t>
                      </a:r>
                    </a:p>
                  </a:txBody>
                  <a:tcPr/>
                </a:tc>
                <a:tc>
                  <a:txBody>
                    <a:bodyPr anchorCtr="0"/>
                    <a:lstStyle/>
                    <a:p>
                      <a:pPr algn="r"/>
                      <a:r>
                        <a:rPr dirty="1">
                          <a:latin typeface="Arial Narrow"/>
                        </a:rPr>
                        <a:t>-12,99,998</a:t>
                      </a:r>
                    </a:p>
                  </a:txBody>
                  <a:tcPr/>
                </a:tc>
              </a:tr>
              <a:tr h="190500">
                <a:tc>
                  <a:txBody>
                    <a:bodyPr anchorCtr="0"/>
                    <a:lstStyle/>
                    <a:p>
                      <a:pPr algn="l"/>
                      <a:r>
                        <a:rPr dirty="1">
                          <a:latin typeface="Arial Narrow"/>
                        </a:rPr>
                        <a:t>Closing Balance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3,92,769</a:t>
                      </a:r>
                    </a:p>
                  </a:txBody>
                  <a:tcPr/>
                </a:tc>
                <a:tc>
                  <a:txBody>
                    <a:bodyPr anchorCtr="0"/>
                    <a:lstStyle/>
                    <a:p>
                      <a:pPr algn="r"/>
                      <a:r>
                        <a:rPr dirty="1">
                          <a:latin typeface="Arial Narrow"/>
                        </a:rPr>
                        <a:t>3,92,769</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49,364</a:t>
                      </a:r>
                    </a:p>
                  </a:txBody>
                  <a:tcPr>
                    <a:solidFill>
                      <a:srgbClr val="0066CC"/>
                    </a:solidFill>
                  </a:tcPr>
                </a:tc>
                <a:tc>
                  <a:txBody>
                    <a:bodyPr anchorCtr="0"/>
                    <a:lstStyle/>
                    <a:p>
                      <a:pPr algn="r"/>
                      <a:r>
                        <a:rPr dirty="1">
                          <a:solidFill>
                            <a:srgbClr val="FFFF00"/>
                          </a:solidFill>
                          <a:latin typeface="Arial Narrow"/>
                        </a:rPr>
                        <a:t>49,364</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7.27</a:t>
                      </a:r>
                    </a:p>
                  </a:txBody>
                  <a:tcPr>
                    <a:solidFill>
                      <a:srgbClr val="008000"/>
                    </a:solidFill>
                  </a:tcPr>
                </a:tc>
                <a:tc>
                  <a:txBody>
                    <a:bodyPr anchorCtr="0"/>
                    <a:lstStyle/>
                    <a:p>
                      <a:pPr algn="r"/>
                      <a:r>
                        <a:rPr sz="3000" dirty="1">
                          <a:solidFill>
                            <a:srgbClr val="FFFFFF"/>
                          </a:solidFill>
                          <a:latin typeface="Arial Narrow"/>
                        </a:rPr>
                        <a:t>7.27</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83,49,996</a:t>
                      </a:r>
                    </a:p>
                  </a:txBody>
                  <a:tcPr/>
                </a:tc>
                <a:tc>
                  <a:txBody>
                    <a:bodyPr anchorCtr="0"/>
                    <a:lstStyle/>
                    <a:p>
                      <a:pPr algn="r"/>
                      <a:r>
                        <a:rPr dirty="1">
                          <a:latin typeface="Arial Narrow"/>
                        </a:rPr>
                        <a:t>83,49,996</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83,00,004</a:t>
                      </a:r>
                    </a:p>
                  </a:txBody>
                  <a:tcPr/>
                </a:tc>
                <a:tc>
                  <a:txBody>
                    <a:bodyPr anchorCtr="0"/>
                    <a:lstStyle/>
                    <a:p>
                      <a:pPr algn="r"/>
                      <a:r>
                        <a:rPr dirty="1">
                          <a:latin typeface="Arial Narrow"/>
                        </a:rPr>
                        <a:t>83,00,004</a:t>
                      </a:r>
                    </a:p>
                  </a:txBody>
                  <a:tcPr/>
                </a:tc>
              </a:tr>
              <a:tr h="190500">
                <a:tc>
                  <a:txBody>
                    <a:bodyPr anchorCtr="0"/>
                    <a:lstStyle/>
                    <a:p>
                      <a:pPr algn="l"/>
                      <a:r>
                        <a:rPr dirty="1">
                          <a:latin typeface="Arial Narrow"/>
                        </a:rPr>
                        <a:t>Net Addition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49,992</a:t>
                      </a:r>
                    </a:p>
                  </a:txBody>
                  <a:tcPr/>
                </a:tc>
                <a:tc>
                  <a:txBody>
                    <a:bodyPr anchorCtr="0"/>
                    <a:lstStyle/>
                    <a:p>
                      <a:pPr algn="r"/>
                      <a:r>
                        <a:rPr dirty="1">
                          <a:latin typeface="Arial Narrow"/>
                        </a:rPr>
                        <a:t>49,992</a:t>
                      </a:r>
                    </a:p>
                  </a:txBody>
                  <a:tcPr/>
                </a:tc>
              </a:tr>
              <a:tr h="190500">
                <a:tc>
                  <a:txBody>
                    <a:bodyPr anchorCtr="0"/>
                    <a:lstStyle/>
                    <a:p>
                      <a:pPr algn="l"/>
                      <a:r>
                        <a:rPr dirty="1">
                          <a:latin typeface="Arial Narrow"/>
                        </a:rPr>
                        <a:t>Closing Balance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3,92,769</a:t>
                      </a:r>
                    </a:p>
                  </a:txBody>
                  <a:tcPr/>
                </a:tc>
                <a:tc>
                  <a:txBody>
                    <a:bodyPr anchorCtr="0"/>
                    <a:lstStyle/>
                    <a:p>
                      <a:pPr algn="r"/>
                      <a:r>
                        <a:rPr dirty="1">
                          <a:latin typeface="Arial Narrow"/>
                        </a:rPr>
                        <a:t>3,92,769</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3,42,777</a:t>
                      </a:r>
                    </a:p>
                  </a:txBody>
                  <a:tcPr>
                    <a:solidFill>
                      <a:srgbClr val="0066CC"/>
                    </a:solidFill>
                  </a:tcPr>
                </a:tc>
                <a:tc>
                  <a:txBody>
                    <a:bodyPr anchorCtr="0"/>
                    <a:lstStyle/>
                    <a:p>
                      <a:pPr algn="r"/>
                      <a:r>
                        <a:rPr dirty="1">
                          <a:solidFill>
                            <a:srgbClr val="FFFF00"/>
                          </a:solidFill>
                          <a:latin typeface="Arial Narrow"/>
                        </a:rPr>
                        <a:t>3,42,777</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5.24</a:t>
                      </a:r>
                    </a:p>
                  </a:txBody>
                  <a:tcPr>
                    <a:solidFill>
                      <a:srgbClr val="008000"/>
                    </a:solidFill>
                  </a:tcPr>
                </a:tc>
                <a:tc>
                  <a:txBody>
                    <a:bodyPr anchorCtr="0"/>
                    <a:lstStyle/>
                    <a:p>
                      <a:pPr algn="r"/>
                      <a:r>
                        <a:rPr sz="3000" dirty="1">
                          <a:solidFill>
                            <a:srgbClr val="FFFFFF"/>
                          </a:solidFill>
                          <a:latin typeface="Arial Narrow"/>
                        </a:rPr>
                        <a:t>5.24</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(₹)3,84,279</a:t>
                      </a:r>
                    </a:p>
                  </a:txBody>
                  <a:tcPr anchor="ctr">
                    <a:solidFill>
                      <a:srgbClr val="D5E3CF"/>
                    </a:solidFill>
                  </a:tcPr>
                </a:tc>
                <a:tc>
                  <a:txBody>
                    <a:bodyPr anchorCtr="0"/>
                    <a:lstStyle/>
                    <a:p>
                      <a:pPr algn="ctr"/>
                      <a:r>
                        <a:rPr dirty="1">
                          <a:solidFill>
                            <a:srgbClr val="000000"/>
                          </a:solidFill>
                          <a:latin typeface="Arial Rounded MT Bold"/>
                        </a:rPr>
                        <a:t>(₹)3,92,769</a:t>
                      </a:r>
                    </a:p>
                  </a:txBody>
                  <a:tcPr anchor="ctr">
                    <a:solidFill>
                      <a:srgbClr val="D5E3CF"/>
                    </a:solidFill>
                  </a:tcPr>
                </a:tc>
                <a:tc>
                  <a:txBody>
                    <a:bodyPr anchorCtr="0"/>
                    <a:lstStyle/>
                    <a:p>
                      <a:pPr algn="ctr"/>
                      <a:r>
                        <a:rPr dirty="1">
                          <a:solidFill>
                            <a:srgbClr val="000000"/>
                          </a:solidFill>
                          <a:latin typeface="Arial Rounded MT Bold"/>
                        </a:rPr>
                        <a:t>(₹)8,491</a:t>
                      </a:r>
                    </a:p>
                  </a:txBody>
                  <a:tcPr anchor="ctr">
                    <a:solidFill>
                      <a:srgbClr val="D5E3CF"/>
                    </a:solidFill>
                  </a:tcPr>
                </a:tc>
                <a:tc>
                  <a:txBody>
                    <a:bodyPr anchorCtr="0"/>
                    <a:lstStyle/>
                    <a:p>
                      <a:pPr algn="ctr"/>
                      <a:r>
                        <a:rPr dirty="1">
                          <a:solidFill>
                            <a:srgbClr val="000000"/>
                          </a:solidFill>
                          <a:latin typeface="Arial Rounded MT Bold"/>
                        </a:rPr>
                        <a:t>6.82%</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2025-01-28T05:36:33.5474188Z</dcterms:created>
  <dcterms:modified xsi:type="dcterms:W3CDTF">2025-01-28T05:36:33.5474188Z</dcterms:modified>
</cp:coreProperties>
</file>