
<file path=[Content_Types].xml><?xml version="1.0" encoding="utf-8"?>
<Types xmlns="http://schemas.openxmlformats.org/package/2006/content-types">
  <Default Extension="jpeg" ContentType="image/jpeg"/>
  <Default Extension="xlsx" ContentType="application/vnd.openxmlformats-officedocument.spreadsheetml.sheet"/>
  <Default Extension="rels" ContentType="application/vnd.openxmlformats-package.relationships+xml"/>
  <Default Extension="png" ContentType="image/png"/>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Generated by Spire.Presentation for .NET 6.9.2.0-->
<p:presentation xmlns:a="http://schemas.openxmlformats.org/drawingml/2006/main" xmlns:r="http://schemas.openxmlformats.org/officeDocument/2006/relationships" xmlns:p="http://schemas.openxmlformats.org/presentationml/2006/main" saveSubsetFonts="1">
  <p:sldMasterIdLst>
    <p:sldMasterId r:id="rId1" id="2147483648"/>
  </p:sldMasterIdLst>
  <p:sldIdLst>
    <p:sldId r:id="rId2" id="256"/>
    <p:sldId r:id="rId7" id="257"/>
    <p:sldId r:id="rId8" id="258"/>
    <p:sldId r:id="rId9" id="259"/>
    <p:sldId r:id="rId10" id="260"/>
    <p:sldId r:id="rId11" id="261"/>
    <p:sldId r:id="rId12" id="262"/>
    <p:sldId r:id="rId13" id="263"/>
    <p:sldId r:id="rId14" id="264"/>
    <p:sldId r:id="rId15" id="265"/>
    <p:sldId r:id="rId16" id="266"/>
    <p:sldId r:id="rId17" id="267"/>
    <p:sldId r:id="rId18" id="268"/>
    <p:sldId r:id="rId19" id="269"/>
    <p:sldId r:id="rId20" id="270"/>
    <p:sldId r:id="rId21" id="271"/>
    <p:sldId r:id="rId22" id="272"/>
    <p:sldId r:id="rId23" id="273"/>
    <p:sldId r:id="rId24" id="274"/>
    <p:sldId r:id="rId25" id="275"/>
    <p:sldId r:id="rId26" id="276"/>
  </p:sldIdLst>
  <p:sldSz cx="12700000" cy="8890000"/>
  <p:notesSz cx="6858000" cy="9144000"/>
  <p:custDataLst>
    <p:tags r:id="rId27"/>
  </p:custDataLst>
  <p:defaultTextStyle>
    <a:defPPr>
      <a:defRPr lang="en-US"/>
    </a:defPPr>
    <a:lvl1pPr marL="0" algn="l" defTabSz="914400" rtl="0" eaLnBrk="1" latinLnBrk="0" hangingPunct="1">
      <a:defRPr sz="2333" kern="1200">
        <a:solidFill>
          <a:schemeClr val="tx1"/>
        </a:solidFill>
        <a:latin typeface="+mn-lt"/>
        <a:ea typeface="+mn-ea"/>
        <a:cs typeface="+mn-cs"/>
      </a:defRPr>
    </a:lvl1pPr>
    <a:lvl2pPr marL="457200" algn="l" defTabSz="914400" rtl="0" eaLnBrk="1" latinLnBrk="0" hangingPunct="1">
      <a:defRPr sz="2333" kern="1200">
        <a:solidFill>
          <a:schemeClr val="tx1"/>
        </a:solidFill>
        <a:latin typeface="+mn-lt"/>
        <a:ea typeface="+mn-ea"/>
        <a:cs typeface="+mn-cs"/>
      </a:defRPr>
    </a:lvl2pPr>
    <a:lvl3pPr marL="914400" algn="l" defTabSz="914400" rtl="0" eaLnBrk="1" latinLnBrk="0" hangingPunct="1">
      <a:defRPr sz="2333" kern="1200">
        <a:solidFill>
          <a:schemeClr val="tx1"/>
        </a:solidFill>
        <a:latin typeface="+mn-lt"/>
        <a:ea typeface="+mn-ea"/>
        <a:cs typeface="+mn-cs"/>
      </a:defRPr>
    </a:lvl3pPr>
    <a:lvl4pPr marL="1371600" algn="l" defTabSz="914400" rtl="0" eaLnBrk="1" latinLnBrk="0" hangingPunct="1">
      <a:defRPr sz="2333" kern="1200">
        <a:solidFill>
          <a:schemeClr val="tx1"/>
        </a:solidFill>
        <a:latin typeface="+mn-lt"/>
        <a:ea typeface="+mn-ea"/>
        <a:cs typeface="+mn-cs"/>
      </a:defRPr>
    </a:lvl4pPr>
    <a:lvl5pPr marL="1828800" algn="l" defTabSz="914400" rtl="0" eaLnBrk="1" latinLnBrk="0" hangingPunct="1">
      <a:defRPr sz="2333" kern="1200">
        <a:solidFill>
          <a:schemeClr val="tx1"/>
        </a:solidFill>
        <a:latin typeface="+mn-lt"/>
        <a:ea typeface="+mn-ea"/>
        <a:cs typeface="+mn-cs"/>
      </a:defRPr>
    </a:lvl5pPr>
    <a:lvl6pPr marL="2286000" algn="l" defTabSz="914400" rtl="0" eaLnBrk="1" latinLnBrk="0" hangingPunct="1">
      <a:defRPr sz="2333" kern="1200">
        <a:solidFill>
          <a:schemeClr val="tx1"/>
        </a:solidFill>
        <a:latin typeface="+mn-lt"/>
        <a:ea typeface="+mn-ea"/>
        <a:cs typeface="+mn-cs"/>
      </a:defRPr>
    </a:lvl6pPr>
    <a:lvl7pPr marL="2743200" algn="l" defTabSz="914400" rtl="0" eaLnBrk="1" latinLnBrk="0" hangingPunct="1">
      <a:defRPr sz="2333" kern="1200">
        <a:solidFill>
          <a:schemeClr val="tx1"/>
        </a:solidFill>
        <a:latin typeface="+mn-lt"/>
        <a:ea typeface="+mn-ea"/>
        <a:cs typeface="+mn-cs"/>
      </a:defRPr>
    </a:lvl7pPr>
    <a:lvl8pPr marL="3200400" algn="l" defTabSz="914400" rtl="0" eaLnBrk="1" latinLnBrk="0" hangingPunct="1">
      <a:defRPr sz="2333" kern="1200">
        <a:solidFill>
          <a:schemeClr val="tx1"/>
        </a:solidFill>
        <a:latin typeface="+mn-lt"/>
        <a:ea typeface="+mn-ea"/>
        <a:cs typeface="+mn-cs"/>
      </a:defRPr>
    </a:lvl8pPr>
    <a:lvl9pPr marL="3657600" algn="l" defTabSz="914400" rtl="0" eaLnBrk="1" latinLnBrk="0" hangingPunct="1">
      <a:defRPr sz="2333" kern="1200">
        <a:solidFill>
          <a:schemeClr val="tx1"/>
        </a:solidFill>
        <a:latin typeface="+mn-lt"/>
        <a:ea typeface="+mn-ea"/>
        <a:cs typeface="+mn-cs"/>
      </a:defRPr>
    </a:lvl9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5.xml" /><Relationship Id="rId11" Type="http://schemas.openxmlformats.org/officeDocument/2006/relationships/slide" Target="slides/slide6.xml" /><Relationship Id="rId12" Type="http://schemas.openxmlformats.org/officeDocument/2006/relationships/slide" Target="slides/slide7.xml" /><Relationship Id="rId13" Type="http://schemas.openxmlformats.org/officeDocument/2006/relationships/slide" Target="slides/slide8.xml" /><Relationship Id="rId14" Type="http://schemas.openxmlformats.org/officeDocument/2006/relationships/slide" Target="slides/slide9.xml" /><Relationship Id="rId15" Type="http://schemas.openxmlformats.org/officeDocument/2006/relationships/slide" Target="slides/slide10.xml" /><Relationship Id="rId16" Type="http://schemas.openxmlformats.org/officeDocument/2006/relationships/slide" Target="slides/slide11.xml" /><Relationship Id="rId17" Type="http://schemas.openxmlformats.org/officeDocument/2006/relationships/slide" Target="slides/slide12.xml" /><Relationship Id="rId18" Type="http://schemas.openxmlformats.org/officeDocument/2006/relationships/slide" Target="slides/slide13.xml" /><Relationship Id="rId19" Type="http://schemas.openxmlformats.org/officeDocument/2006/relationships/slide" Target="slides/slide14.xml" /><Relationship Id="rId2" Type="http://schemas.openxmlformats.org/officeDocument/2006/relationships/slide" Target="slides/slide1.xml" /><Relationship Id="rId20" Type="http://schemas.openxmlformats.org/officeDocument/2006/relationships/slide" Target="slides/slide15.xml" /><Relationship Id="rId21" Type="http://schemas.openxmlformats.org/officeDocument/2006/relationships/slide" Target="slides/slide16.xml" /><Relationship Id="rId22" Type="http://schemas.openxmlformats.org/officeDocument/2006/relationships/slide" Target="slides/slide17.xml" /><Relationship Id="rId23" Type="http://schemas.openxmlformats.org/officeDocument/2006/relationships/slide" Target="slides/slide18.xml" /><Relationship Id="rId24" Type="http://schemas.openxmlformats.org/officeDocument/2006/relationships/slide" Target="slides/slide19.xml" /><Relationship Id="rId25" Type="http://schemas.openxmlformats.org/officeDocument/2006/relationships/slide" Target="slides/slide20.xml" /><Relationship Id="rId26" Type="http://schemas.openxmlformats.org/officeDocument/2006/relationships/slide" Target="slides/slide21.xml" /><Relationship Id="rId27" Type="http://schemas.openxmlformats.org/officeDocument/2006/relationships/tags" Target="tags/tag1.xml" /><Relationship Id="rId3" Type="http://schemas.openxmlformats.org/officeDocument/2006/relationships/presProps" Target="presProps.xml" /><Relationship Id="rId4" Type="http://schemas.openxmlformats.org/officeDocument/2006/relationships/viewProps" Target="viewProps.xml" /><Relationship Id="rId5" Type="http://schemas.openxmlformats.org/officeDocument/2006/relationships/theme" Target="theme/theme1.xml" /><Relationship Id="rId6" Type="http://schemas.openxmlformats.org/officeDocument/2006/relationships/tableStyles" Target="tableStyles.xml" /><Relationship Id="rId7" Type="http://schemas.openxmlformats.org/officeDocument/2006/relationships/slide" Target="slides/slide2.xml" /><Relationship Id="rId8" Type="http://schemas.openxmlformats.org/officeDocument/2006/relationships/slide" Target="slides/slide3.xml" /><Relationship Id="rId9" Type="http://schemas.openxmlformats.org/officeDocument/2006/relationships/slide" Target="slides/slide4.xml" /></Relationships>
</file>

<file path=ppt/charts/_rels/chart1.xml.rels>&#65279;<?xml version="1.0" encoding="utf-8" standalone="yes"?><Relationships xmlns="http://schemas.openxmlformats.org/package/2006/relationships"><Relationship Id="rId1" Type="http://schemas.openxmlformats.org/officeDocument/2006/relationships/package" Target="../embeddings/406a9fd6-ffcd-49a6-906e-2fb608f5c59b.xlsx" /></Relationships>
</file>

<file path=ppt/charts/_rels/chart2.xml.rels>&#65279;<?xml version="1.0" encoding="utf-8" standalone="yes"?><Relationships xmlns="http://schemas.openxmlformats.org/package/2006/relationships"><Relationship Id="rId1" Type="http://schemas.openxmlformats.org/officeDocument/2006/relationships/package" Target="../embeddings/2b015f28-e52d-4b7f-b496-9dccaf9d6fce.xlsx" /></Relationships>
</file>

<file path=ppt/charts/_rels/chart3.xml.rels>&#65279;<?xml version="1.0" encoding="utf-8" standalone="yes"?><Relationships xmlns="http://schemas.openxmlformats.org/package/2006/relationships"><Relationship Id="rId1" Type="http://schemas.openxmlformats.org/officeDocument/2006/relationships/package" Target="../embeddings/9ff6c2fb-111a-4eba-aee4-ba43a421349b.xlsx" /></Relationships>
</file>

<file path=ppt/charts/_rels/chart4.xml.rels>&#65279;<?xml version="1.0" encoding="utf-8" standalone="yes"?><Relationships xmlns="http://schemas.openxmlformats.org/package/2006/relationships"><Relationship Id="rId1" Type="http://schemas.openxmlformats.org/officeDocument/2006/relationships/package" Target="../embeddings/abd8cba8-c971-4652-8d19-b4a5d28f11f7.xlsx" /></Relationships>
</file>

<file path=ppt/charts/_rels/chart5.xml.rels>&#65279;<?xml version="1.0" encoding="utf-8" standalone="yes"?><Relationships xmlns="http://schemas.openxmlformats.org/package/2006/relationships"><Relationship Id="rId1" Type="http://schemas.openxmlformats.org/officeDocument/2006/relationships/package" Target="../embeddings/dc6b60a3-2734-48e5-a7a5-360b0a78b40d.xlsx" /></Relationships>
</file>

<file path=ppt/charts/_rels/chart6.xml.rels>&#65279;<?xml version="1.0" encoding="utf-8" standalone="yes"?><Relationships xmlns="http://schemas.openxmlformats.org/package/2006/relationships"><Relationship Id="rId1" Type="http://schemas.openxmlformats.org/officeDocument/2006/relationships/package" Target="../embeddings/d92cc958-fe03-4685-b886-d0ce275859e5.xlsx" /></Relationships>
</file>

<file path=ppt/charts/chart1.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lineChart>
        <c:axId val="67451136"/>
        <c:axId val="66437120"/>
        <c:grouping val="standard"/>
        <c:varyColors val="0"/>
        <c:ser>
          <c:idx val="1"/>
          <c:order val="0"/>
          <c:tx>
            <c:strRef>
              <c:f>Sheet1!$B$1</c:f>
              <c:strCache>
                <c:ptCount val="1"/>
                <c:pt idx="0">
                  <c:v>Net Investment [ Rs. 2,135 ]</c:v>
                </c:pt>
              </c:strCache>
            </c:strRef>
          </c:tx>
          <c:spPr>
            <a:ln w="38100">
              <a:solidFill>
                <a:srgbClr val="4169E1"/>
              </a:solidFill>
            </a:ln>
          </c:spPr>
          <c:marker>
            <c:symbol val="none"/>
          </c:marker>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a:solidFill>
                <a:prstClr val="black"/>
              </a:solidFill>
            </c:spPr>
            <c:showLegendKey val="0"/>
            <c:showVal val="0"/>
            <c:showCatName val="0"/>
            <c:showSerName val="0"/>
            <c:showPercent val="0"/>
            <c:showBubbleSize val="0"/>
            <c:separator/>
            <c:showLeaderLines val="0"/>
          </c:dLbls>
          <c:cat>
            <c:strRef>
              <c:f>'Sheet1'!$A$2:$A$52</c:f>
              <c:strCache>
                <c:ptCount val="51"/>
                <c:pt idx="0">
                  <c:v>06-Feb-2007</c:v>
                </c:pt>
                <c:pt idx="1">
                  <c:v>17-Jun-2007</c:v>
                </c:pt>
                <c:pt idx="2">
                  <c:v>27-Oct-2007</c:v>
                </c:pt>
                <c:pt idx="3">
                  <c:v>06-Mar-2008</c:v>
                </c:pt>
                <c:pt idx="4">
                  <c:v>15-Jul-2008</c:v>
                </c:pt>
                <c:pt idx="5">
                  <c:v>24-Nov-2008</c:v>
                </c:pt>
                <c:pt idx="6">
                  <c:v>04-Apr-2009</c:v>
                </c:pt>
                <c:pt idx="7">
                  <c:v>13-Aug-2009</c:v>
                </c:pt>
                <c:pt idx="8">
                  <c:v>22-Dec-2009</c:v>
                </c:pt>
                <c:pt idx="9">
                  <c:v>03-May-2010</c:v>
                </c:pt>
                <c:pt idx="10">
                  <c:v>11-Sep-2010</c:v>
                </c:pt>
                <c:pt idx="11">
                  <c:v>20-Jan-2011</c:v>
                </c:pt>
                <c:pt idx="12">
                  <c:v>01-Jun-2011</c:v>
                </c:pt>
                <c:pt idx="13">
                  <c:v>10-Oct-2011</c:v>
                </c:pt>
                <c:pt idx="14">
                  <c:v>18-Feb-2012</c:v>
                </c:pt>
                <c:pt idx="15">
                  <c:v>29-Jun-2012</c:v>
                </c:pt>
                <c:pt idx="16">
                  <c:v>07-Nov-2012</c:v>
                </c:pt>
                <c:pt idx="17">
                  <c:v>18-Mar-2013</c:v>
                </c:pt>
                <c:pt idx="18">
                  <c:v>27-Jul-2013</c:v>
                </c:pt>
                <c:pt idx="19">
                  <c:v>06-Dec-2013</c:v>
                </c:pt>
                <c:pt idx="20">
                  <c:v>16-Apr-2014</c:v>
                </c:pt>
                <c:pt idx="21">
                  <c:v>25-Aug-2014</c:v>
                </c:pt>
                <c:pt idx="22">
                  <c:v>04-Jan-2015</c:v>
                </c:pt>
                <c:pt idx="23">
                  <c:v>15-May-2015</c:v>
                </c:pt>
                <c:pt idx="24">
                  <c:v>23-Sep-2015</c:v>
                </c:pt>
                <c:pt idx="25">
                  <c:v>02-Feb-2016</c:v>
                </c:pt>
                <c:pt idx="26">
                  <c:v>12-Jun-2016</c:v>
                </c:pt>
                <c:pt idx="27">
                  <c:v>21-Oct-2016</c:v>
                </c:pt>
                <c:pt idx="28">
                  <c:v>01-Mar-2017</c:v>
                </c:pt>
                <c:pt idx="29">
                  <c:v>11-Jul-2017</c:v>
                </c:pt>
                <c:pt idx="30">
                  <c:v>19-Nov-2017</c:v>
                </c:pt>
                <c:pt idx="31">
                  <c:v>30-Mar-2018</c:v>
                </c:pt>
                <c:pt idx="32">
                  <c:v>09-Aug-2018</c:v>
                </c:pt>
                <c:pt idx="33">
                  <c:v>18-Dec-2018</c:v>
                </c:pt>
                <c:pt idx="34">
                  <c:v>28-Apr-2019</c:v>
                </c:pt>
                <c:pt idx="35">
                  <c:v>07-Sep-2019</c:v>
                </c:pt>
                <c:pt idx="36">
                  <c:v>16-Jan-2020</c:v>
                </c:pt>
                <c:pt idx="37">
                  <c:v>26-May-2020</c:v>
                </c:pt>
                <c:pt idx="38">
                  <c:v>04-Oct-2020</c:v>
                </c:pt>
                <c:pt idx="39">
                  <c:v>13-Feb-2021</c:v>
                </c:pt>
                <c:pt idx="40">
                  <c:v>24-Jun-2021</c:v>
                </c:pt>
                <c:pt idx="41">
                  <c:v>02-Nov-2021</c:v>
                </c:pt>
                <c:pt idx="42">
                  <c:v>14-Mar-2022</c:v>
                </c:pt>
                <c:pt idx="43">
                  <c:v>23-Jul-2022</c:v>
                </c:pt>
                <c:pt idx="44">
                  <c:v>01-Dec-2022</c:v>
                </c:pt>
                <c:pt idx="45">
                  <c:v>12-Apr-2023</c:v>
                </c:pt>
                <c:pt idx="46">
                  <c:v>21-Aug-2023</c:v>
                </c:pt>
                <c:pt idx="47">
                  <c:v>30-Dec-2023</c:v>
                </c:pt>
                <c:pt idx="48">
                  <c:v>09-May-2024</c:v>
                </c:pt>
                <c:pt idx="49">
                  <c:v>18-Sep-2024</c:v>
                </c:pt>
                <c:pt idx="50">
                  <c:v>27-Jan-2025</c:v>
                </c:pt>
              </c:strCache>
            </c:strRef>
          </c:cat>
          <c:val>
            <c:numRef>
              <c:f>'Sheet1'!$B$2:$B$52</c:f>
              <c:numCache>
                <c:formatCode>General</c:formatCode>
                <c:ptCount val="51"/>
                <c:pt idx="0">
                  <c:v>10000</c:v>
                </c:pt>
                <c:pt idx="1">
                  <c:v>11810.8</c:v>
                </c:pt>
                <c:pt idx="2">
                  <c:v>11810.8</c:v>
                </c:pt>
                <c:pt idx="3">
                  <c:v>14089.73</c:v>
                </c:pt>
                <c:pt idx="4">
                  <c:v>14089.73</c:v>
                </c:pt>
                <c:pt idx="5">
                  <c:v>14089.73</c:v>
                </c:pt>
                <c:pt idx="6">
                  <c:v>14089.73</c:v>
                </c:pt>
                <c:pt idx="7">
                  <c:v>14803.37</c:v>
                </c:pt>
                <c:pt idx="8">
                  <c:v>14803.37</c:v>
                </c:pt>
                <c:pt idx="9">
                  <c:v>15905.21</c:v>
                </c:pt>
                <c:pt idx="10">
                  <c:v>15905.21</c:v>
                </c:pt>
                <c:pt idx="11">
                  <c:v>6802.15</c:v>
                </c:pt>
                <c:pt idx="12">
                  <c:v>6415.39</c:v>
                </c:pt>
                <c:pt idx="13">
                  <c:v>6415.39</c:v>
                </c:pt>
                <c:pt idx="14">
                  <c:v>6415.39</c:v>
                </c:pt>
                <c:pt idx="15">
                  <c:v>6076.97</c:v>
                </c:pt>
                <c:pt idx="16">
                  <c:v>6076.97</c:v>
                </c:pt>
                <c:pt idx="17">
                  <c:v>6076.97</c:v>
                </c:pt>
                <c:pt idx="18">
                  <c:v>5738.55</c:v>
                </c:pt>
                <c:pt idx="19">
                  <c:v>5738.55</c:v>
                </c:pt>
                <c:pt idx="20">
                  <c:v>5400.13</c:v>
                </c:pt>
                <c:pt idx="21">
                  <c:v>5400.13</c:v>
                </c:pt>
                <c:pt idx="22">
                  <c:v>5400.13</c:v>
                </c:pt>
                <c:pt idx="23">
                  <c:v>4868.33</c:v>
                </c:pt>
                <c:pt idx="24">
                  <c:v>4868.33</c:v>
                </c:pt>
                <c:pt idx="25">
                  <c:v>4868.33</c:v>
                </c:pt>
                <c:pt idx="26">
                  <c:v>4481.57</c:v>
                </c:pt>
                <c:pt idx="27">
                  <c:v>4481.57</c:v>
                </c:pt>
                <c:pt idx="28">
                  <c:v>4481.57</c:v>
                </c:pt>
                <c:pt idx="29">
                  <c:v>4094.81</c:v>
                </c:pt>
                <c:pt idx="30">
                  <c:v>4094.81</c:v>
                </c:pt>
                <c:pt idx="31">
                  <c:v>3708.05</c:v>
                </c:pt>
                <c:pt idx="32">
                  <c:v>3708.05</c:v>
                </c:pt>
                <c:pt idx="33">
                  <c:v>3708.05</c:v>
                </c:pt>
                <c:pt idx="34">
                  <c:v>3416.97</c:v>
                </c:pt>
                <c:pt idx="35">
                  <c:v>3416.97</c:v>
                </c:pt>
                <c:pt idx="36">
                  <c:v>3416.97</c:v>
                </c:pt>
                <c:pt idx="37">
                  <c:v>3125.89</c:v>
                </c:pt>
                <c:pt idx="38">
                  <c:v>3125.89</c:v>
                </c:pt>
                <c:pt idx="39">
                  <c:v>3125.89</c:v>
                </c:pt>
                <c:pt idx="40">
                  <c:v>3125.89</c:v>
                </c:pt>
                <c:pt idx="41">
                  <c:v>3125.89</c:v>
                </c:pt>
                <c:pt idx="42">
                  <c:v>3125.89</c:v>
                </c:pt>
                <c:pt idx="43">
                  <c:v>2642.43</c:v>
                </c:pt>
                <c:pt idx="44">
                  <c:v>2642.43</c:v>
                </c:pt>
                <c:pt idx="45">
                  <c:v>2134.8</c:v>
                </c:pt>
                <c:pt idx="46">
                  <c:v>2134.8</c:v>
                </c:pt>
                <c:pt idx="47">
                  <c:v>2134.8</c:v>
                </c:pt>
                <c:pt idx="48">
                  <c:v>2134.8</c:v>
                </c:pt>
                <c:pt idx="49">
                  <c:v>2134.8</c:v>
                </c:pt>
                <c:pt idx="50">
                  <c:v>2134.8</c:v>
                </c:pt>
              </c:numCache>
            </c:numRef>
          </c:val>
          <c:smooth val="0"/>
        </c:ser>
        <c:ser>
          <c:idx val="2"/>
          <c:order val="1"/>
          <c:tx>
            <c:strRef>
              <c:f>Sheet1!$C$1</c:f>
              <c:strCache>
                <c:ptCount val="1"/>
                <c:pt idx="0">
                  <c:v>Market Value [ Rs. 7,885 ]</c:v>
                </c:pt>
              </c:strCache>
            </c:strRef>
          </c:tx>
          <c:spPr>
            <a:ln w="38100">
              <a:solidFill>
                <a:srgbClr val="BC8F8F"/>
              </a:solidFill>
            </a:ln>
          </c:spPr>
          <c:marker>
            <c:symbol val="none"/>
          </c:marker>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'Sheet1'!$A$2:$A$52</c:f>
              <c:strCache>
                <c:ptCount val="51"/>
                <c:pt idx="0">
                  <c:v>06-Feb-2007</c:v>
                </c:pt>
                <c:pt idx="1">
                  <c:v>17-Jun-2007</c:v>
                </c:pt>
                <c:pt idx="2">
                  <c:v>27-Oct-2007</c:v>
                </c:pt>
                <c:pt idx="3">
                  <c:v>06-Mar-2008</c:v>
                </c:pt>
                <c:pt idx="4">
                  <c:v>15-Jul-2008</c:v>
                </c:pt>
                <c:pt idx="5">
                  <c:v>24-Nov-2008</c:v>
                </c:pt>
                <c:pt idx="6">
                  <c:v>04-Apr-2009</c:v>
                </c:pt>
                <c:pt idx="7">
                  <c:v>13-Aug-2009</c:v>
                </c:pt>
                <c:pt idx="8">
                  <c:v>22-Dec-2009</c:v>
                </c:pt>
                <c:pt idx="9">
                  <c:v>03-May-2010</c:v>
                </c:pt>
                <c:pt idx="10">
                  <c:v>11-Sep-2010</c:v>
                </c:pt>
                <c:pt idx="11">
                  <c:v>20-Jan-2011</c:v>
                </c:pt>
                <c:pt idx="12">
                  <c:v>01-Jun-2011</c:v>
                </c:pt>
                <c:pt idx="13">
                  <c:v>10-Oct-2011</c:v>
                </c:pt>
                <c:pt idx="14">
                  <c:v>18-Feb-2012</c:v>
                </c:pt>
                <c:pt idx="15">
                  <c:v>29-Jun-2012</c:v>
                </c:pt>
                <c:pt idx="16">
                  <c:v>07-Nov-2012</c:v>
                </c:pt>
                <c:pt idx="17">
                  <c:v>18-Mar-2013</c:v>
                </c:pt>
                <c:pt idx="18">
                  <c:v>27-Jul-2013</c:v>
                </c:pt>
                <c:pt idx="19">
                  <c:v>06-Dec-2013</c:v>
                </c:pt>
                <c:pt idx="20">
                  <c:v>16-Apr-2014</c:v>
                </c:pt>
                <c:pt idx="21">
                  <c:v>25-Aug-2014</c:v>
                </c:pt>
                <c:pt idx="22">
                  <c:v>04-Jan-2015</c:v>
                </c:pt>
                <c:pt idx="23">
                  <c:v>15-May-2015</c:v>
                </c:pt>
                <c:pt idx="24">
                  <c:v>23-Sep-2015</c:v>
                </c:pt>
                <c:pt idx="25">
                  <c:v>02-Feb-2016</c:v>
                </c:pt>
                <c:pt idx="26">
                  <c:v>12-Jun-2016</c:v>
                </c:pt>
                <c:pt idx="27">
                  <c:v>21-Oct-2016</c:v>
                </c:pt>
                <c:pt idx="28">
                  <c:v>01-Mar-2017</c:v>
                </c:pt>
                <c:pt idx="29">
                  <c:v>11-Jul-2017</c:v>
                </c:pt>
                <c:pt idx="30">
                  <c:v>19-Nov-2017</c:v>
                </c:pt>
                <c:pt idx="31">
                  <c:v>30-Mar-2018</c:v>
                </c:pt>
                <c:pt idx="32">
                  <c:v>09-Aug-2018</c:v>
                </c:pt>
                <c:pt idx="33">
                  <c:v>18-Dec-2018</c:v>
                </c:pt>
                <c:pt idx="34">
                  <c:v>28-Apr-2019</c:v>
                </c:pt>
                <c:pt idx="35">
                  <c:v>07-Sep-2019</c:v>
                </c:pt>
                <c:pt idx="36">
                  <c:v>16-Jan-2020</c:v>
                </c:pt>
                <c:pt idx="37">
                  <c:v>26-May-2020</c:v>
                </c:pt>
                <c:pt idx="38">
                  <c:v>04-Oct-2020</c:v>
                </c:pt>
                <c:pt idx="39">
                  <c:v>13-Feb-2021</c:v>
                </c:pt>
                <c:pt idx="40">
                  <c:v>24-Jun-2021</c:v>
                </c:pt>
                <c:pt idx="41">
                  <c:v>02-Nov-2021</c:v>
                </c:pt>
                <c:pt idx="42">
                  <c:v>14-Mar-2022</c:v>
                </c:pt>
                <c:pt idx="43">
                  <c:v>23-Jul-2022</c:v>
                </c:pt>
                <c:pt idx="44">
                  <c:v>01-Dec-2022</c:v>
                </c:pt>
                <c:pt idx="45">
                  <c:v>12-Apr-2023</c:v>
                </c:pt>
                <c:pt idx="46">
                  <c:v>21-Aug-2023</c:v>
                </c:pt>
                <c:pt idx="47">
                  <c:v>30-Dec-2023</c:v>
                </c:pt>
                <c:pt idx="48">
                  <c:v>09-May-2024</c:v>
                </c:pt>
                <c:pt idx="49">
                  <c:v>18-Sep-2024</c:v>
                </c:pt>
                <c:pt idx="50">
                  <c:v>27-Jan-2025</c:v>
                </c:pt>
              </c:strCache>
            </c:strRef>
          </c:cat>
          <c:val>
            <c:numRef>
              <c:f>'Sheet1'!$C$2:$C$52</c:f>
              <c:numCache>
                <c:formatCode>General</c:formatCode>
                <c:ptCount val="51"/>
                <c:pt idx="0">
                  <c:v>9780</c:v>
                </c:pt>
                <c:pt idx="1">
                  <c:v>9586</c:v>
                </c:pt>
                <c:pt idx="2">
                  <c:v>12785</c:v>
                </c:pt>
                <c:pt idx="3">
                  <c:v>11273</c:v>
                </c:pt>
                <c:pt idx="4">
                  <c:v>8434</c:v>
                </c:pt>
                <c:pt idx="5">
                  <c:v>5890</c:v>
                </c:pt>
                <c:pt idx="6">
                  <c:v>6746</c:v>
                </c:pt>
                <c:pt idx="7">
                  <c:v>10142</c:v>
                </c:pt>
                <c:pt idx="8">
                  <c:v>11580</c:v>
                </c:pt>
                <c:pt idx="9">
                  <c:v>12027</c:v>
                </c:pt>
                <c:pt idx="10">
                  <c:v>13048</c:v>
                </c:pt>
                <c:pt idx="11">
                  <c:v>3983</c:v>
                </c:pt>
                <c:pt idx="12">
                  <c:v>3487</c:v>
                </c:pt>
                <c:pt idx="13">
                  <c:v>3183</c:v>
                </c:pt>
                <c:pt idx="14">
                  <c:v>3506</c:v>
                </c:pt>
                <c:pt idx="15">
                  <c:v>3111</c:v>
                </c:pt>
                <c:pt idx="16">
                  <c:v>3433</c:v>
                </c:pt>
                <c:pt idx="17">
                  <c:v>3412</c:v>
                </c:pt>
                <c:pt idx="18">
                  <c:v>3040</c:v>
                </c:pt>
                <c:pt idx="19">
                  <c:v>3336</c:v>
                </c:pt>
                <c:pt idx="20">
                  <c:v>3356</c:v>
                </c:pt>
                <c:pt idx="21">
                  <c:v>4292</c:v>
                </c:pt>
                <c:pt idx="22">
                  <c:v>4696</c:v>
                </c:pt>
                <c:pt idx="23">
                  <c:v>4316</c:v>
                </c:pt>
                <c:pt idx="24">
                  <c:v>4249</c:v>
                </c:pt>
                <c:pt idx="25">
                  <c:v>3909</c:v>
                </c:pt>
                <c:pt idx="26">
                  <c:v>3862</c:v>
                </c:pt>
                <c:pt idx="27">
                  <c:v>4263</c:v>
                </c:pt>
                <c:pt idx="28">
                  <c:v>4269</c:v>
                </c:pt>
                <c:pt idx="29">
                  <c:v>4318</c:v>
                </c:pt>
                <c:pt idx="30">
                  <c:v>4589</c:v>
                </c:pt>
                <c:pt idx="31">
                  <c:v>3961</c:v>
                </c:pt>
                <c:pt idx="32">
                  <c:v>4152</c:v>
                </c:pt>
                <c:pt idx="33">
                  <c:v>3957</c:v>
                </c:pt>
                <c:pt idx="34">
                  <c:v>3834</c:v>
                </c:pt>
                <c:pt idx="35">
                  <c:v>3485</c:v>
                </c:pt>
                <c:pt idx="36">
                  <c:v>3919</c:v>
                </c:pt>
                <c:pt idx="37">
                  <c:v>2733</c:v>
                </c:pt>
                <c:pt idx="38">
                  <c:v>3429</c:v>
                </c:pt>
                <c:pt idx="39">
                  <c:v>4477</c:v>
                </c:pt>
                <c:pt idx="40">
                  <c:v>4828</c:v>
                </c:pt>
                <c:pt idx="41">
                  <c:v>5534</c:v>
                </c:pt>
                <c:pt idx="42">
                  <c:v>5094</c:v>
                </c:pt>
                <c:pt idx="43">
                  <c:v>4758</c:v>
                </c:pt>
                <c:pt idx="44">
                  <c:v>5364</c:v>
                </c:pt>
                <c:pt idx="45">
                  <c:v>4683</c:v>
                </c:pt>
                <c:pt idx="46">
                  <c:v>5509</c:v>
                </c:pt>
                <c:pt idx="47">
                  <c:v>6537</c:v>
                </c:pt>
                <c:pt idx="48">
                  <c:v>7423</c:v>
                </c:pt>
                <c:pt idx="49">
                  <c:v>8816</c:v>
                </c:pt>
                <c:pt idx="50">
                  <c:v>7885</c:v>
                </c:pt>
              </c:numCache>
            </c:numRef>
          </c:val>
          <c:smooth val="0"/>
        </c:ser>
        <c:marker/>
      </c:lineChart>
      <c:catAx>
        <c:axId val="67451136"/>
        <c:scaling>
          <c:orientation val="minMax"/>
        </c:scaling>
        <c:delete val="0"/>
        <c:axPos val="b"/>
        <c:majorTickMark val="out"/>
        <c:minorTickMark val="none"/>
        <c:tickLblPos val="nextTo"/>
        <c:spPr/>
        <c:txPr>
          <a:bodyPr/>
          <a:lstStyle/>
          <a:p>
            <a:pPr>
              <a:defRPr sz="1000"/>
            </a:pPr>
          </a:p>
        </c:txPr>
        <c:crossAx val="66437120"/>
        <c:crosses val="autoZero"/>
        <c:auto val="1"/>
        <c:lblAlgn val="ctr"/>
        <c:lblOffset val="100"/>
      </c:catAx>
      <c:valAx>
        <c:axId val="66437120"/>
        <c:scaling>
          <c:orientation val="minMax"/>
        </c:scaling>
        <c:delete val="0"/>
        <c:axPos val="l"/>
        <c:majorGridlines>
          <c:spPr/>
        </c:majorGridlines>
        <c:numFmt formatCode="General" sourceLinked="1"/>
        <c:majorTickMark val="out"/>
        <c:minorTickMark val="none"/>
        <c:tickLblPos val="nextTo"/>
        <c:spPr/>
        <c:txPr>
          <a:bodyPr/>
          <a:lstStyle/>
          <a:p>
            <a:pPr>
              <a:defRPr sz="1000"/>
            </a:pPr>
          </a:p>
        </c:txPr>
        <c:crossAx val="67451136"/>
        <c:crosses val="autoZero"/>
        <c:crossBetween val="between"/>
      </c:valAx>
    </c:plotArea>
    <c:legend>
      <c:legendPos val="b"/>
      <c:legendEntry>
        <c:idx val="0"/>
        <c:txPr>
          <a:bodyPr/>
          <a:lstStyle/>
          <a:p>
            <a:pPr>
              <a:defRPr sz="1400">
                <a:solidFill>
                  <a:prstClr val="black"/>
                </a:solidFill>
                <a:latin typeface="Arial Unicode MS"/>
              </a:defRPr>
            </a:pPr>
            <a:r>
              <a:t>Net Investment [ Rs. 2,135 ]</a:t>
            </a:r>
          </a:p>
        </c:txPr>
      </c:legendEntry>
      <c:legendEntry>
        <c:idx val="1"/>
        <c:txPr>
          <a:bodyPr/>
          <a:lstStyle/>
          <a:p>
            <a:pPr>
              <a:defRPr sz="1400">
                <a:solidFill>
                  <a:prstClr val="black"/>
                </a:solidFill>
                <a:latin typeface="Arial Unicode MS"/>
              </a:defRPr>
            </a:pPr>
            <a:r>
              <a:t>Market Value [ Rs. 7,885 ]</a:t>
            </a:r>
          </a:p>
        </c:txPr>
      </c:legendEntry>
      <c:layout>
        <c:manualLayout>
          <c:xMode val="edge"/>
          <c:yMode val="edge"/>
          <c:w val="0.8888889"/>
          <c:h val="0.1"/>
        </c:manualLayout>
      </c:layout>
      <c:overlay val="0"/>
    </c:legend>
    <c:plotVisOnly val="1"/>
  </c:chart>
  <c:txPr>
    <a:bodyPr/>
    <a:lstStyle/>
    <a:p>
      <a:pPr>
        <a:defRPr sz="1800"/>
      </a:pPr>
      <a:endParaRPr lang="ru-RU"/>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col"/>
        <c:grouping val="clustered"/>
        <c:varyColors val="0"/>
        <c:ser>
          <c:idx val="1"/>
          <c:order val="0"/>
          <c:tx>
            <c:strRef>
              <c:f>Sheet1!$B$1</c:f>
              <c:strCache>
                <c:ptCount val="1"/>
                <c:pt idx="0">
                  <c:v>Net Investment [ Rs. 2,135 ]</c:v>
                </c:pt>
              </c:strCache>
            </c:strRef>
          </c:tx>
          <c:spPr>
            <a:ln w="38100">
              <a:solidFill>
                <a:srgbClr val="4169E1"/>
              </a:solidFill>
            </a:ln>
          </c:spPr>
          <c:invertIfNegative val="0"/>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a:solidFill>
                <a:prstClr val="black"/>
              </a:solidFill>
            </c:spPr>
            <c:showLegendKey val="0"/>
            <c:showVal val="0"/>
            <c:showCatName val="0"/>
            <c:showSerName val="0"/>
            <c:showPercent val="0"/>
            <c:showBubbleSize val="0"/>
            <c:separator/>
            <c:showLeaderLines val="0"/>
          </c:dLbls>
          <c:cat>
            <c:strRef>
              <c:f>'Sheet1'!$A$2:$A$52</c:f>
              <c:strCache>
                <c:ptCount val="51"/>
                <c:pt idx="0">
                  <c:v>06-Feb-2007</c:v>
                </c:pt>
                <c:pt idx="1">
                  <c:v>17-Jun-2007</c:v>
                </c:pt>
                <c:pt idx="2">
                  <c:v>27-Oct-2007</c:v>
                </c:pt>
                <c:pt idx="3">
                  <c:v>06-Mar-2008</c:v>
                </c:pt>
                <c:pt idx="4">
                  <c:v>15-Jul-2008</c:v>
                </c:pt>
                <c:pt idx="5">
                  <c:v>24-Nov-2008</c:v>
                </c:pt>
                <c:pt idx="6">
                  <c:v>04-Apr-2009</c:v>
                </c:pt>
                <c:pt idx="7">
                  <c:v>13-Aug-2009</c:v>
                </c:pt>
                <c:pt idx="8">
                  <c:v>22-Dec-2009</c:v>
                </c:pt>
                <c:pt idx="9">
                  <c:v>03-May-2010</c:v>
                </c:pt>
                <c:pt idx="10">
                  <c:v>11-Sep-2010</c:v>
                </c:pt>
                <c:pt idx="11">
                  <c:v>20-Jan-2011</c:v>
                </c:pt>
                <c:pt idx="12">
                  <c:v>01-Jun-2011</c:v>
                </c:pt>
                <c:pt idx="13">
                  <c:v>10-Oct-2011</c:v>
                </c:pt>
                <c:pt idx="14">
                  <c:v>18-Feb-2012</c:v>
                </c:pt>
                <c:pt idx="15">
                  <c:v>29-Jun-2012</c:v>
                </c:pt>
                <c:pt idx="16">
                  <c:v>07-Nov-2012</c:v>
                </c:pt>
                <c:pt idx="17">
                  <c:v>18-Mar-2013</c:v>
                </c:pt>
                <c:pt idx="18">
                  <c:v>27-Jul-2013</c:v>
                </c:pt>
                <c:pt idx="19">
                  <c:v>06-Dec-2013</c:v>
                </c:pt>
                <c:pt idx="20">
                  <c:v>16-Apr-2014</c:v>
                </c:pt>
                <c:pt idx="21">
                  <c:v>25-Aug-2014</c:v>
                </c:pt>
                <c:pt idx="22">
                  <c:v>04-Jan-2015</c:v>
                </c:pt>
                <c:pt idx="23">
                  <c:v>15-May-2015</c:v>
                </c:pt>
                <c:pt idx="24">
                  <c:v>23-Sep-2015</c:v>
                </c:pt>
                <c:pt idx="25">
                  <c:v>02-Feb-2016</c:v>
                </c:pt>
                <c:pt idx="26">
                  <c:v>12-Jun-2016</c:v>
                </c:pt>
                <c:pt idx="27">
                  <c:v>21-Oct-2016</c:v>
                </c:pt>
                <c:pt idx="28">
                  <c:v>01-Mar-2017</c:v>
                </c:pt>
                <c:pt idx="29">
                  <c:v>11-Jul-2017</c:v>
                </c:pt>
                <c:pt idx="30">
                  <c:v>19-Nov-2017</c:v>
                </c:pt>
                <c:pt idx="31">
                  <c:v>30-Mar-2018</c:v>
                </c:pt>
                <c:pt idx="32">
                  <c:v>09-Aug-2018</c:v>
                </c:pt>
                <c:pt idx="33">
                  <c:v>18-Dec-2018</c:v>
                </c:pt>
                <c:pt idx="34">
                  <c:v>28-Apr-2019</c:v>
                </c:pt>
                <c:pt idx="35">
                  <c:v>07-Sep-2019</c:v>
                </c:pt>
                <c:pt idx="36">
                  <c:v>16-Jan-2020</c:v>
                </c:pt>
                <c:pt idx="37">
                  <c:v>26-May-2020</c:v>
                </c:pt>
                <c:pt idx="38">
                  <c:v>04-Oct-2020</c:v>
                </c:pt>
                <c:pt idx="39">
                  <c:v>13-Feb-2021</c:v>
                </c:pt>
                <c:pt idx="40">
                  <c:v>24-Jun-2021</c:v>
                </c:pt>
                <c:pt idx="41">
                  <c:v>02-Nov-2021</c:v>
                </c:pt>
                <c:pt idx="42">
                  <c:v>14-Mar-2022</c:v>
                </c:pt>
                <c:pt idx="43">
                  <c:v>23-Jul-2022</c:v>
                </c:pt>
                <c:pt idx="44">
                  <c:v>01-Dec-2022</c:v>
                </c:pt>
                <c:pt idx="45">
                  <c:v>12-Apr-2023</c:v>
                </c:pt>
                <c:pt idx="46">
                  <c:v>21-Aug-2023</c:v>
                </c:pt>
                <c:pt idx="47">
                  <c:v>30-Dec-2023</c:v>
                </c:pt>
                <c:pt idx="48">
                  <c:v>09-May-2024</c:v>
                </c:pt>
                <c:pt idx="49">
                  <c:v>18-Sep-2024</c:v>
                </c:pt>
                <c:pt idx="50">
                  <c:v>27-Jan-2025</c:v>
                </c:pt>
              </c:strCache>
            </c:strRef>
          </c:cat>
          <c:val>
            <c:numRef>
              <c:f>'Sheet1'!$B$2:$B$52</c:f>
              <c:numCache>
                <c:formatCode>General</c:formatCode>
                <c:ptCount val="51"/>
                <c:pt idx="0">
                  <c:v>10000</c:v>
                </c:pt>
                <c:pt idx="1">
                  <c:v>11810.8</c:v>
                </c:pt>
                <c:pt idx="2">
                  <c:v>11810.8</c:v>
                </c:pt>
                <c:pt idx="3">
                  <c:v>14089.73</c:v>
                </c:pt>
                <c:pt idx="4">
                  <c:v>14089.73</c:v>
                </c:pt>
                <c:pt idx="5">
                  <c:v>14089.73</c:v>
                </c:pt>
                <c:pt idx="6">
                  <c:v>14089.73</c:v>
                </c:pt>
                <c:pt idx="7">
                  <c:v>14803.37</c:v>
                </c:pt>
                <c:pt idx="8">
                  <c:v>14803.37</c:v>
                </c:pt>
                <c:pt idx="9">
                  <c:v>15905.21</c:v>
                </c:pt>
                <c:pt idx="10">
                  <c:v>15905.21</c:v>
                </c:pt>
                <c:pt idx="11">
                  <c:v>6802.15</c:v>
                </c:pt>
                <c:pt idx="12">
                  <c:v>6415.39</c:v>
                </c:pt>
                <c:pt idx="13">
                  <c:v>6415.39</c:v>
                </c:pt>
                <c:pt idx="14">
                  <c:v>6415.39</c:v>
                </c:pt>
                <c:pt idx="15">
                  <c:v>6076.97</c:v>
                </c:pt>
                <c:pt idx="16">
                  <c:v>6076.97</c:v>
                </c:pt>
                <c:pt idx="17">
                  <c:v>6076.97</c:v>
                </c:pt>
                <c:pt idx="18">
                  <c:v>5738.55</c:v>
                </c:pt>
                <c:pt idx="19">
                  <c:v>5738.55</c:v>
                </c:pt>
                <c:pt idx="20">
                  <c:v>5400.13</c:v>
                </c:pt>
                <c:pt idx="21">
                  <c:v>5400.13</c:v>
                </c:pt>
                <c:pt idx="22">
                  <c:v>5400.13</c:v>
                </c:pt>
                <c:pt idx="23">
                  <c:v>4868.33</c:v>
                </c:pt>
                <c:pt idx="24">
                  <c:v>4868.33</c:v>
                </c:pt>
                <c:pt idx="25">
                  <c:v>4868.33</c:v>
                </c:pt>
                <c:pt idx="26">
                  <c:v>4481.57</c:v>
                </c:pt>
                <c:pt idx="27">
                  <c:v>4481.57</c:v>
                </c:pt>
                <c:pt idx="28">
                  <c:v>4481.57</c:v>
                </c:pt>
                <c:pt idx="29">
                  <c:v>4094.81</c:v>
                </c:pt>
                <c:pt idx="30">
                  <c:v>4094.81</c:v>
                </c:pt>
                <c:pt idx="31">
                  <c:v>3708.05</c:v>
                </c:pt>
                <c:pt idx="32">
                  <c:v>3708.05</c:v>
                </c:pt>
                <c:pt idx="33">
                  <c:v>3708.05</c:v>
                </c:pt>
                <c:pt idx="34">
                  <c:v>3416.97</c:v>
                </c:pt>
                <c:pt idx="35">
                  <c:v>3416.97</c:v>
                </c:pt>
                <c:pt idx="36">
                  <c:v>3416.97</c:v>
                </c:pt>
                <c:pt idx="37">
                  <c:v>3125.89</c:v>
                </c:pt>
                <c:pt idx="38">
                  <c:v>3125.89</c:v>
                </c:pt>
                <c:pt idx="39">
                  <c:v>3125.89</c:v>
                </c:pt>
                <c:pt idx="40">
                  <c:v>3125.89</c:v>
                </c:pt>
                <c:pt idx="41">
                  <c:v>3125.89</c:v>
                </c:pt>
                <c:pt idx="42">
                  <c:v>3125.89</c:v>
                </c:pt>
                <c:pt idx="43">
                  <c:v>2642.43</c:v>
                </c:pt>
                <c:pt idx="44">
                  <c:v>2642.43</c:v>
                </c:pt>
                <c:pt idx="45">
                  <c:v>2134.8</c:v>
                </c:pt>
                <c:pt idx="46">
                  <c:v>2134.8</c:v>
                </c:pt>
                <c:pt idx="47">
                  <c:v>2134.8</c:v>
                </c:pt>
                <c:pt idx="48">
                  <c:v>2134.8</c:v>
                </c:pt>
                <c:pt idx="49">
                  <c:v>2134.8</c:v>
                </c:pt>
                <c:pt idx="50">
                  <c:v>2134.8</c:v>
                </c:pt>
              </c:numCache>
            </c:numRef>
          </c:val>
          <c:shape val="box"/>
        </c:ser>
        <c:ser>
          <c:idx val="2"/>
          <c:order val="1"/>
          <c:tx>
            <c:strRef>
              <c:f>Sheet1!$C$1</c:f>
              <c:strCache>
                <c:ptCount val="1"/>
                <c:pt idx="0">
                  <c:v>Market Value [ Rs. 7,885 ]</c:v>
                </c:pt>
              </c:strCache>
            </c:strRef>
          </c:tx>
          <c:spPr>
            <a:ln w="38100">
              <a:solidFill>
                <a:srgbClr val="BC8F8F"/>
              </a:solidFill>
            </a:ln>
          </c:spPr>
          <c:invertIfNegative val="0"/>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'Sheet1'!$A$2:$A$52</c:f>
              <c:strCache>
                <c:ptCount val="51"/>
                <c:pt idx="0">
                  <c:v>06-Feb-2007</c:v>
                </c:pt>
                <c:pt idx="1">
                  <c:v>17-Jun-2007</c:v>
                </c:pt>
                <c:pt idx="2">
                  <c:v>27-Oct-2007</c:v>
                </c:pt>
                <c:pt idx="3">
                  <c:v>06-Mar-2008</c:v>
                </c:pt>
                <c:pt idx="4">
                  <c:v>15-Jul-2008</c:v>
                </c:pt>
                <c:pt idx="5">
                  <c:v>24-Nov-2008</c:v>
                </c:pt>
                <c:pt idx="6">
                  <c:v>04-Apr-2009</c:v>
                </c:pt>
                <c:pt idx="7">
                  <c:v>13-Aug-2009</c:v>
                </c:pt>
                <c:pt idx="8">
                  <c:v>22-Dec-2009</c:v>
                </c:pt>
                <c:pt idx="9">
                  <c:v>03-May-2010</c:v>
                </c:pt>
                <c:pt idx="10">
                  <c:v>11-Sep-2010</c:v>
                </c:pt>
                <c:pt idx="11">
                  <c:v>20-Jan-2011</c:v>
                </c:pt>
                <c:pt idx="12">
                  <c:v>01-Jun-2011</c:v>
                </c:pt>
                <c:pt idx="13">
                  <c:v>10-Oct-2011</c:v>
                </c:pt>
                <c:pt idx="14">
                  <c:v>18-Feb-2012</c:v>
                </c:pt>
                <c:pt idx="15">
                  <c:v>29-Jun-2012</c:v>
                </c:pt>
                <c:pt idx="16">
                  <c:v>07-Nov-2012</c:v>
                </c:pt>
                <c:pt idx="17">
                  <c:v>18-Mar-2013</c:v>
                </c:pt>
                <c:pt idx="18">
                  <c:v>27-Jul-2013</c:v>
                </c:pt>
                <c:pt idx="19">
                  <c:v>06-Dec-2013</c:v>
                </c:pt>
                <c:pt idx="20">
                  <c:v>16-Apr-2014</c:v>
                </c:pt>
                <c:pt idx="21">
                  <c:v>25-Aug-2014</c:v>
                </c:pt>
                <c:pt idx="22">
                  <c:v>04-Jan-2015</c:v>
                </c:pt>
                <c:pt idx="23">
                  <c:v>15-May-2015</c:v>
                </c:pt>
                <c:pt idx="24">
                  <c:v>23-Sep-2015</c:v>
                </c:pt>
                <c:pt idx="25">
                  <c:v>02-Feb-2016</c:v>
                </c:pt>
                <c:pt idx="26">
                  <c:v>12-Jun-2016</c:v>
                </c:pt>
                <c:pt idx="27">
                  <c:v>21-Oct-2016</c:v>
                </c:pt>
                <c:pt idx="28">
                  <c:v>01-Mar-2017</c:v>
                </c:pt>
                <c:pt idx="29">
                  <c:v>11-Jul-2017</c:v>
                </c:pt>
                <c:pt idx="30">
                  <c:v>19-Nov-2017</c:v>
                </c:pt>
                <c:pt idx="31">
                  <c:v>30-Mar-2018</c:v>
                </c:pt>
                <c:pt idx="32">
                  <c:v>09-Aug-2018</c:v>
                </c:pt>
                <c:pt idx="33">
                  <c:v>18-Dec-2018</c:v>
                </c:pt>
                <c:pt idx="34">
                  <c:v>28-Apr-2019</c:v>
                </c:pt>
                <c:pt idx="35">
                  <c:v>07-Sep-2019</c:v>
                </c:pt>
                <c:pt idx="36">
                  <c:v>16-Jan-2020</c:v>
                </c:pt>
                <c:pt idx="37">
                  <c:v>26-May-2020</c:v>
                </c:pt>
                <c:pt idx="38">
                  <c:v>04-Oct-2020</c:v>
                </c:pt>
                <c:pt idx="39">
                  <c:v>13-Feb-2021</c:v>
                </c:pt>
                <c:pt idx="40">
                  <c:v>24-Jun-2021</c:v>
                </c:pt>
                <c:pt idx="41">
                  <c:v>02-Nov-2021</c:v>
                </c:pt>
                <c:pt idx="42">
                  <c:v>14-Mar-2022</c:v>
                </c:pt>
                <c:pt idx="43">
                  <c:v>23-Jul-2022</c:v>
                </c:pt>
                <c:pt idx="44">
                  <c:v>01-Dec-2022</c:v>
                </c:pt>
                <c:pt idx="45">
                  <c:v>12-Apr-2023</c:v>
                </c:pt>
                <c:pt idx="46">
                  <c:v>21-Aug-2023</c:v>
                </c:pt>
                <c:pt idx="47">
                  <c:v>30-Dec-2023</c:v>
                </c:pt>
                <c:pt idx="48">
                  <c:v>09-May-2024</c:v>
                </c:pt>
                <c:pt idx="49">
                  <c:v>18-Sep-2024</c:v>
                </c:pt>
                <c:pt idx="50">
                  <c:v>27-Jan-2025</c:v>
                </c:pt>
              </c:strCache>
            </c:strRef>
          </c:cat>
          <c:val>
            <c:numRef>
              <c:f>'Sheet1'!$C$2:$C$52</c:f>
              <c:numCache>
                <c:formatCode>General</c:formatCode>
                <c:ptCount val="51"/>
                <c:pt idx="0">
                  <c:v>9780</c:v>
                </c:pt>
                <c:pt idx="1">
                  <c:v>9586</c:v>
                </c:pt>
                <c:pt idx="2">
                  <c:v>12785</c:v>
                </c:pt>
                <c:pt idx="3">
                  <c:v>11273</c:v>
                </c:pt>
                <c:pt idx="4">
                  <c:v>8434</c:v>
                </c:pt>
                <c:pt idx="5">
                  <c:v>5890</c:v>
                </c:pt>
                <c:pt idx="6">
                  <c:v>6746</c:v>
                </c:pt>
                <c:pt idx="7">
                  <c:v>10142</c:v>
                </c:pt>
                <c:pt idx="8">
                  <c:v>11580</c:v>
                </c:pt>
                <c:pt idx="9">
                  <c:v>12027</c:v>
                </c:pt>
                <c:pt idx="10">
                  <c:v>13048</c:v>
                </c:pt>
                <c:pt idx="11">
                  <c:v>3983</c:v>
                </c:pt>
                <c:pt idx="12">
                  <c:v>3487</c:v>
                </c:pt>
                <c:pt idx="13">
                  <c:v>3183</c:v>
                </c:pt>
                <c:pt idx="14">
                  <c:v>3506</c:v>
                </c:pt>
                <c:pt idx="15">
                  <c:v>3111</c:v>
                </c:pt>
                <c:pt idx="16">
                  <c:v>3433</c:v>
                </c:pt>
                <c:pt idx="17">
                  <c:v>3412</c:v>
                </c:pt>
                <c:pt idx="18">
                  <c:v>3040</c:v>
                </c:pt>
                <c:pt idx="19">
                  <c:v>3336</c:v>
                </c:pt>
                <c:pt idx="20">
                  <c:v>3356</c:v>
                </c:pt>
                <c:pt idx="21">
                  <c:v>4292</c:v>
                </c:pt>
                <c:pt idx="22">
                  <c:v>4696</c:v>
                </c:pt>
                <c:pt idx="23">
                  <c:v>4316</c:v>
                </c:pt>
                <c:pt idx="24">
                  <c:v>4249</c:v>
                </c:pt>
                <c:pt idx="25">
                  <c:v>3909</c:v>
                </c:pt>
                <c:pt idx="26">
                  <c:v>3862</c:v>
                </c:pt>
                <c:pt idx="27">
                  <c:v>4263</c:v>
                </c:pt>
                <c:pt idx="28">
                  <c:v>4269</c:v>
                </c:pt>
                <c:pt idx="29">
                  <c:v>4318</c:v>
                </c:pt>
                <c:pt idx="30">
                  <c:v>4589</c:v>
                </c:pt>
                <c:pt idx="31">
                  <c:v>3961</c:v>
                </c:pt>
                <c:pt idx="32">
                  <c:v>4152</c:v>
                </c:pt>
                <c:pt idx="33">
                  <c:v>3957</c:v>
                </c:pt>
                <c:pt idx="34">
                  <c:v>3834</c:v>
                </c:pt>
                <c:pt idx="35">
                  <c:v>3485</c:v>
                </c:pt>
                <c:pt idx="36">
                  <c:v>3919</c:v>
                </c:pt>
                <c:pt idx="37">
                  <c:v>2733</c:v>
                </c:pt>
                <c:pt idx="38">
                  <c:v>3429</c:v>
                </c:pt>
                <c:pt idx="39">
                  <c:v>4477</c:v>
                </c:pt>
                <c:pt idx="40">
                  <c:v>4828</c:v>
                </c:pt>
                <c:pt idx="41">
                  <c:v>5534</c:v>
                </c:pt>
                <c:pt idx="42">
                  <c:v>5094</c:v>
                </c:pt>
                <c:pt idx="43">
                  <c:v>4758</c:v>
                </c:pt>
                <c:pt idx="44">
                  <c:v>5364</c:v>
                </c:pt>
                <c:pt idx="45">
                  <c:v>4683</c:v>
                </c:pt>
                <c:pt idx="46">
                  <c:v>5509</c:v>
                </c:pt>
                <c:pt idx="47">
                  <c:v>6537</c:v>
                </c:pt>
                <c:pt idx="48">
                  <c:v>7423</c:v>
                </c:pt>
                <c:pt idx="49">
                  <c:v>8816</c:v>
                </c:pt>
                <c:pt idx="50">
                  <c:v>7885</c:v>
                </c:pt>
              </c:numCache>
            </c:numRef>
          </c:val>
          <c:shape val="box"/>
        </c:ser>
        <c:gapWidth/>
        <c:overlap/>
      </c:barChart>
      <c:catAx>
        <c:axId val="67451136"/>
        <c:scaling>
          <c:orientation val="minMax"/>
        </c:scaling>
        <c:delete val="0"/>
        <c:axPos val="b"/>
        <c:majorTickMark val="out"/>
        <c:minorTickMark val="none"/>
        <c:tickLblPos val="nextTo"/>
        <c:spPr/>
        <c:txPr>
          <a:bodyPr/>
          <a:lstStyle/>
          <a:p>
            <a:pPr>
              <a:defRPr sz="1000"/>
            </a:pPr>
          </a:p>
        </c:txPr>
        <c:crossAx val="66437120"/>
        <c:crosses val="autoZero"/>
        <c:auto val="1"/>
        <c:lblAlgn val="ctr"/>
        <c:lblOffset val="100"/>
      </c:catAx>
      <c:valAx>
        <c:axId val="66437120"/>
        <c:scaling>
          <c:orientation val="minMax"/>
        </c:scaling>
        <c:delete val="0"/>
        <c:axPos val="l"/>
        <c:majorGridlines>
          <c:spPr/>
        </c:majorGridlines>
        <c:numFmt formatCode="General" sourceLinked="1"/>
        <c:majorTickMark val="out"/>
        <c:minorTickMark val="none"/>
        <c:tickLblPos val="nextTo"/>
        <c:spPr/>
        <c:txPr>
          <a:bodyPr/>
          <a:lstStyle/>
          <a:p>
            <a:pPr>
              <a:defRPr sz="1000"/>
            </a:pPr>
          </a:p>
        </c:txPr>
        <c:crossAx val="67451136"/>
        <c:crosses val="autoZero"/>
        <c:crossBetween val="between"/>
      </c:valAx>
    </c:plotArea>
    <c:legend>
      <c:legendPos val="b"/>
      <c:legendEntry>
        <c:idx val="0"/>
        <c:txPr>
          <a:bodyPr/>
          <a:lstStyle/>
          <a:p>
            <a:pPr>
              <a:defRPr sz="1400">
                <a:solidFill>
                  <a:prstClr val="black"/>
                </a:solidFill>
                <a:latin typeface="Arial Unicode MS"/>
              </a:defRPr>
            </a:pPr>
            <a:r>
              <a:t>Net Investment [ Rs. 2,135 ]</a:t>
            </a:r>
          </a:p>
        </c:txPr>
      </c:legendEntry>
      <c:legendEntry>
        <c:idx val="1"/>
        <c:txPr>
          <a:bodyPr/>
          <a:lstStyle/>
          <a:p>
            <a:pPr>
              <a:defRPr sz="1400">
                <a:solidFill>
                  <a:prstClr val="black"/>
                </a:solidFill>
                <a:latin typeface="Arial Unicode MS"/>
              </a:defRPr>
            </a:pPr>
            <a:r>
              <a:t>Market Value [ Rs. 7,885 ]</a:t>
            </a:r>
          </a:p>
        </c:txPr>
      </c:legendEntry>
      <c:layout>
        <c:manualLayout>
          <c:xMode val="edge"/>
          <c:yMode val="edge"/>
          <c:w val="0.8888889"/>
          <c:h val="0.1"/>
        </c:manualLayout>
      </c:layout>
      <c:overlay val="0"/>
    </c:legend>
    <c:plotVisOnly val="1"/>
  </c:chart>
  <c:txPr>
    <a:bodyPr/>
    <a:lstStyle/>
    <a:p>
      <a:pPr>
        <a:defRPr sz="1800"/>
      </a:pPr>
      <a:endParaRPr lang="ru-RU"/>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5"/>
    </mc:Choice>
    <mc:Fallback>
      <c:style val="5"/>
    </mc:Fallback>
  </mc:AlternateContent>
  <c:chart>
    <c:view3D>
      <c:rotX val="30"/>
      <c:rAngAx val="0"/>
      <c:perspective val="30"/>
    </c:view3D>
    <c:plotArea>
      <c:layout/>
      <c:pie3DChart>
        <c:varyColors val="1"/>
        <c:ser>
          <c:idx val="1"/>
          <c:order val="0"/>
          <c:tx>
            <c:strRef>
              <c:f>Sheet1!$B$1</c:f>
              <c:strCache>
                <c:ptCount val="1"/>
                <c:pt idx="0">
                  <c:v/>
                </c:pt>
              </c:strCache>
            </c:strRef>
          </c:tx>
          <c:dLbls>
            <c:spPr/>
            <c:showLegendKey val="0"/>
            <c:showVal val="0"/>
            <c:showCatName val="0"/>
            <c:showSerName val="0"/>
            <c:showPercent val="0"/>
            <c:showBubbleSize val="0"/>
            <c:separator/>
            <c:showLeaderLines val="0"/>
          </c:dLbls>
          <c:cat>
            <c:strRef>
              <c:f>'Sheet1'!$D$2:$D$3</c:f>
              <c:strCache>
                <c:ptCount val="2"/>
                <c:pt idx="0">
                  <c:v>Equity -  Rs. 7,184 [49.85 %]</c:v>
                </c:pt>
                <c:pt idx="1">
                  <c:v>Debt -  Rs. 701 [4.86 %]</c:v>
                </c:pt>
              </c:strCache>
            </c:strRef>
          </c:cat>
          <c:val>
            <c:numRef>
              <c:f>'Sheet1'!$C$2:$C$3</c:f>
              <c:numCache>
                <c:formatCode>General</c:formatCode>
                <c:ptCount val="2"/>
                <c:pt idx="0">
                  <c:v>49.85</c:v>
                </c:pt>
                <c:pt idx="1">
                  <c:v>4.86</c:v>
                </c:pt>
              </c:numCache>
            </c:numRef>
          </c:val>
          <c:dPt>
            <c:idx val="0"/>
            <c:invertIfNegative/>
          </c:dPt>
          <c:dPt>
            <c:idx val="1"/>
            <c:invertIfNegative/>
          </c:dPt>
        </c:ser>
      </c:pie3DChart>
    </c:plotArea>
    <c:legend>
      <c:legendPos val="r"/>
      <c:legendEntry>
        <c:idx val="0"/>
        <c:txPr>
          <a:bodyPr/>
          <a:lstStyle/>
          <a:p>
            <a:pPr>
              <a:defRPr/>
            </a:pPr>
            <a:r>
              <a:t>Equity -  Rs. 7,184 [49.85 %]</a:t>
            </a:r>
          </a:p>
        </c:txPr>
      </c:legendEntry>
      <c:legendEntry>
        <c:idx val="1"/>
        <c:txPr>
          <a:bodyPr/>
          <a:lstStyle/>
          <a:p>
            <a:pPr>
              <a:defRPr/>
            </a:pPr>
            <a:r>
              <a:t>Debt -  Rs. 701 [4.86 %]</a:t>
            </a:r>
          </a:p>
        </c:txPr>
      </c:legendEntry>
      <c:layout/>
      <c:overlay val="0"/>
    </c:legend>
    <c:plotVisOnly val="1"/>
  </c:chart>
  <c:txPr>
    <a:bodyPr/>
    <a:lstStyle/>
    <a:p>
      <a:pPr>
        <a:defRPr sz="1800"/>
      </a:pPr>
      <a:endParaRPr lang="ru-RU"/>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5"/>
    </mc:Choice>
    <mc:Fallback>
      <c:style val="5"/>
    </mc:Fallback>
  </mc:AlternateContent>
  <c:chart>
    <c:title>
      <c:tx>
        <c:rich>
          <a:bodyPr anchorCtr="1"/>
          <a:lstStyle/>
          <a:p>
            <a:pPr>
              <a:defRPr/>
            </a:pPr>
            <a:r>
              <a:t>Equity Market Cap Exposures</a:t>
            </a:r>
          </a:p>
        </c:rich>
      </c:tx>
      <c:layout>
        <c:manualLayout>
          <c:xMode val="edge"/>
          <c:yMode val="edge"/>
          <c:h val="0.075"/>
        </c:manualLayout>
      </c:layout>
      <c:overlay val="0"/>
    </c:title>
    <c:view3D>
      <c:rotX val="30"/>
      <c:rAngAx val="0"/>
      <c:perspective val="30"/>
    </c:view3D>
    <c:plotArea>
      <c:layout/>
      <c:pie3DChart>
        <c:varyColors val="1"/>
        <c:ser>
          <c:idx val="1"/>
          <c:order val="0"/>
          <c:tx>
            <c:strRef>
              <c:f>Sheet1!$B$1</c:f>
              <c:strCache>
                <c:ptCount val="1"/>
                <c:pt idx="0">
                  <c:v/>
                </c:pt>
              </c:strCache>
            </c:strRef>
          </c:tx>
          <c:dLbls>
            <c:spPr/>
            <c:showLegendKey val="0"/>
            <c:showVal val="0"/>
            <c:showCatName val="0"/>
            <c:showSerName val="0"/>
            <c:showPercent val="0"/>
            <c:showBubbleSize val="0"/>
            <c:separator/>
            <c:showLeaderLines val="0"/>
          </c:dLbls>
          <c:cat>
            <c:strRef>
              <c:f>'Sheet1'!$D$2:$D$4</c:f>
              <c:strCache>
                <c:ptCount val="3"/>
                <c:pt idx="0">
                  <c:v>Large Cap : 61.94 %</c:v>
                </c:pt>
                <c:pt idx="1">
                  <c:v>Mid Cap : 25.65 %</c:v>
                </c:pt>
                <c:pt idx="2">
                  <c:v>Small Cap : 12.41 %</c:v>
                </c:pt>
              </c:strCache>
            </c:strRef>
          </c:cat>
          <c:val>
            <c:numRef>
              <c:f>'Sheet1'!$C$2:$C$4</c:f>
              <c:numCache>
                <c:formatCode>General</c:formatCode>
                <c:ptCount val="3"/>
                <c:pt idx="0">
                  <c:v>61.9361211722094</c:v>
                </c:pt>
                <c:pt idx="1">
                  <c:v>25.6503128086928</c:v>
                </c:pt>
                <c:pt idx="2">
                  <c:v>12.4135660190978</c:v>
                </c:pt>
              </c:numCache>
            </c:numRef>
          </c:val>
          <c:dPt>
            <c:idx val="0"/>
            <c:invertIfNegative/>
          </c:dPt>
          <c:dPt>
            <c:idx val="1"/>
            <c:invertIfNegative/>
          </c:dPt>
          <c:dPt>
            <c:idx val="2"/>
            <c:invertIfNegative/>
          </c:dPt>
        </c:ser>
      </c:pie3DChart>
    </c:plotArea>
    <c:legend>
      <c:legendPos val="r"/>
      <c:legendEntry>
        <c:idx val="0"/>
        <c:txPr>
          <a:bodyPr/>
          <a:lstStyle/>
          <a:p>
            <a:pPr>
              <a:defRPr/>
            </a:pPr>
            <a:r>
              <a:t>Large Cap : 61.94 %</a:t>
            </a:r>
          </a:p>
        </c:txPr>
      </c:legendEntry>
      <c:legendEntry>
        <c:idx val="1"/>
        <c:txPr>
          <a:bodyPr/>
          <a:lstStyle/>
          <a:p>
            <a:pPr>
              <a:defRPr/>
            </a:pPr>
            <a:r>
              <a:t>Mid Cap : 25.65 %</a:t>
            </a:r>
          </a:p>
        </c:txPr>
      </c:legendEntry>
      <c:legendEntry>
        <c:idx val="2"/>
        <c:txPr>
          <a:bodyPr/>
          <a:lstStyle/>
          <a:p>
            <a:pPr>
              <a:defRPr/>
            </a:pPr>
            <a:r>
              <a:t>Small Cap : 12.41 %</a:t>
            </a:r>
          </a:p>
        </c:txPr>
      </c:legendEntry>
      <c:layout/>
      <c:overlay val="0"/>
    </c:legend>
    <c:plotVisOnly val="1"/>
  </c:chart>
  <c:txPr>
    <a:bodyPr/>
    <a:lstStyle/>
    <a:p>
      <a:pPr>
        <a:defRPr sz="1800"/>
      </a:pPr>
      <a:endParaRPr lang="ru-RU"/>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bar"/>
        <c:grouping val="stacked"/>
        <c:varyColors val="0"/>
        <c:ser>
          <c:idx val="1"/>
          <c:order val="0"/>
          <c:tx>
            <c:strRef>
              <c:f>Sheet1!$A$1</c:f>
              <c:strCache>
                <c:ptCount val="1"/>
                <c:pt idx="0">
                  <c:v/>
                </c:pt>
              </c:strCache>
            </c:strRef>
          </c:tx>
          <c:invertIfNegative val="0"/>
          <c:dLbls>
            <c:dLbl>
              <c:idx val="0"/>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1"/>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2"/>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3"/>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4"/>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5"/>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6"/>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7"/>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8"/>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9"/>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'Sheet1'!$A$2:$A$11</c:f>
              <c:strCache>
                <c:ptCount val="10"/>
                <c:pt idx="0">
                  <c:v>Banking &amp; Financial</c:v>
                </c:pt>
                <c:pt idx="1">
                  <c:v>Cash</c:v>
                </c:pt>
                <c:pt idx="2">
                  <c:v>Software &amp; Services</c:v>
                </c:pt>
                <c:pt idx="3">
                  <c:v>Automobile</c:v>
                </c:pt>
                <c:pt idx="4">
                  <c:v>Pharma &amp; Biotech</c:v>
                </c:pt>
                <c:pt idx="5">
                  <c:v>Petroleum Products</c:v>
                </c:pt>
                <c:pt idx="6">
                  <c:v>Oil &amp; GAS</c:v>
                </c:pt>
                <c:pt idx="7">
                  <c:v>Industrial Products</c:v>
                </c:pt>
                <c:pt idx="8">
                  <c:v>Retail</c:v>
                </c:pt>
                <c:pt idx="9">
                  <c:v>Finance &amp; Investments</c:v>
                </c:pt>
              </c:strCache>
            </c:strRef>
          </c:cat>
          <c:val>
            <c:numRef>
              <c:f>'Sheet1'!$B$2:$B$11</c:f>
              <c:numCache>
                <c:formatCode>General</c:formatCode>
                <c:ptCount val="10"/>
                <c:pt idx="0">
                  <c:v>10.4446687801188</c:v>
                </c:pt>
                <c:pt idx="1">
                  <c:v>4.86396586165355</c:v>
                </c:pt>
                <c:pt idx="2">
                  <c:v>4.67794234407443</c:v>
                </c:pt>
                <c:pt idx="3">
                  <c:v>4.31136671161715</c:v>
                </c:pt>
                <c:pt idx="4">
                  <c:v>3.63292816925795</c:v>
                </c:pt>
                <c:pt idx="5">
                  <c:v>2.97090357411079</c:v>
                </c:pt>
                <c:pt idx="6">
                  <c:v>2.92166225425637</c:v>
                </c:pt>
                <c:pt idx="7">
                  <c:v>2.60432820254434</c:v>
                </c:pt>
                <c:pt idx="8">
                  <c:v>1.93683220469623</c:v>
                </c:pt>
                <c:pt idx="9">
                  <c:v>1.90947584341854</c:v>
                </c:pt>
              </c:numCache>
            </c:numRef>
          </c:val>
          <c:shape val="box"/>
        </c:ser>
        <c:gapWidth/>
        <c:overlap val="100"/>
      </c:barChart>
      <c:valAx>
        <c:axId val="66437120"/>
        <c:scaling>
          <c:orientation val="minMax"/>
        </c:scaling>
        <c:delete val="0"/>
        <c:axPos val="b"/>
        <c:majorGridlines>
          <c:spPr/>
        </c:majorGridlines>
        <c:numFmt formatCode="General" sourceLinked="1"/>
        <c:majorTickMark val="out"/>
        <c:minorTickMark val="none"/>
        <c:tickLblPos val="nextTo"/>
        <c:spPr/>
        <c:txPr>
          <a:bodyPr/>
          <a:lstStyle/>
          <a:p>
            <a:pPr>
              <a:defRPr/>
            </a:pPr>
          </a:p>
        </c:txPr>
        <c:crossAx val="67451136"/>
        <c:crosses val="autoZero"/>
        <c:crossBetween val="between"/>
      </c:valAx>
      <c:catAx>
        <c:axId val="67451136"/>
        <c:scaling>
          <c:orientation val="minMax"/>
        </c:scaling>
        <c:delete val="0"/>
        <c:axPos val="l"/>
        <c:majorTickMark val="out"/>
        <c:minorTickMark val="none"/>
        <c:tickLblPos val="nextTo"/>
        <c:spPr/>
        <c:txPr>
          <a:bodyPr/>
          <a:lstStyle/>
          <a:p>
            <a:pPr>
              <a:defRPr/>
            </a:pPr>
          </a:p>
        </c:txPr>
        <c:crossAx val="66437120"/>
        <c:crosses val="autoZero"/>
        <c:auto val="1"/>
        <c:lblAlgn val="ctr"/>
        <c:lblOffset val="100"/>
      </c:catAx>
    </c:plotArea>
    <c:legend>
      <c:legendPos val="r"/>
      <c:legendEntry>
        <c:idx val="0"/>
        <c:delete val="1"/>
        <c:txPr>
          <a:bodyPr/>
          <a:lstStyle/>
          <a:p>
            <a:pPr>
              <a:defRPr/>
            </a:pPr>
          </a:p>
        </c:txPr>
      </c:legendEntry>
      <c:layout/>
      <c:overlay val="0"/>
    </c:legend>
    <c:plotVisOnly val="1"/>
  </c:chart>
  <c:txPr>
    <a:bodyPr/>
    <a:lstStyle/>
    <a:p>
      <a:pPr>
        <a:defRPr sz="1800"/>
      </a:pPr>
      <a:endParaRPr lang="ru-RU"/>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bar"/>
        <c:grouping val="stacked"/>
        <c:varyColors val="0"/>
        <c:ser>
          <c:idx val="1"/>
          <c:order val="0"/>
          <c:tx>
            <c:strRef>
              <c:f>Sheet1!$A$1</c:f>
              <c:strCache>
                <c:ptCount val="1"/>
                <c:pt idx="0">
                  <c:v/>
                </c:pt>
              </c:strCache>
            </c:strRef>
          </c:tx>
          <c:invertIfNegative val="0"/>
          <c:dLbls>
            <c:dLbl>
              <c:idx val="0"/>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c:f>
              <c:strCache>
                <c:ptCount val="1"/>
                <c:pt idx="0">
                  <c:v>SBI Mutual Fund [54.71]</c:v>
                </c:pt>
              </c:strCache>
            </c:strRef>
          </c:cat>
          <c:val>
            <c:numRef>
              <c:f>Sheet1!$B$2</c:f>
              <c:numCache>
                <c:formatCode>General</c:formatCode>
                <c:ptCount val="1"/>
                <c:pt idx="0">
                  <c:v>54.71</c:v>
                </c:pt>
              </c:numCache>
            </c:numRef>
          </c:val>
          <c:shape val="box"/>
        </c:ser>
        <c:gapWidth/>
        <c:overlap val="100"/>
      </c:barChart>
      <c:valAx>
        <c:axId val="66437120"/>
        <c:scaling>
          <c:orientation val="minMax"/>
        </c:scaling>
        <c:delete val="0"/>
        <c:axPos val="b"/>
        <c:majorGridlines>
          <c:spPr/>
        </c:majorGridlines>
        <c:numFmt formatCode="General" sourceLinked="1"/>
        <c:majorTickMark val="out"/>
        <c:minorTickMark val="none"/>
        <c:tickLblPos val="nextTo"/>
        <c:spPr/>
        <c:txPr>
          <a:bodyPr/>
          <a:lstStyle/>
          <a:p>
            <a:pPr>
              <a:defRPr/>
            </a:pPr>
          </a:p>
        </c:txPr>
        <c:crossAx val="67451136"/>
        <c:crosses val="autoZero"/>
        <c:crossBetween val="between"/>
      </c:valAx>
      <c:catAx>
        <c:axId val="67451136"/>
        <c:scaling>
          <c:orientation val="minMax"/>
        </c:scaling>
        <c:delete val="0"/>
        <c:axPos val="l"/>
        <c:majorTickMark val="out"/>
        <c:minorTickMark val="none"/>
        <c:tickLblPos val="nextTo"/>
        <c:spPr/>
        <c:txPr>
          <a:bodyPr/>
          <a:lstStyle/>
          <a:p>
            <a:pPr>
              <a:defRPr sz="1200"/>
            </a:pPr>
          </a:p>
        </c:txPr>
        <c:crossAx val="66437120"/>
        <c:crosses val="autoZero"/>
        <c:auto val="1"/>
        <c:lblAlgn val="ctr"/>
        <c:lblOffset val="100"/>
        <c:tickLblSkip val="1"/>
      </c:catAx>
    </c:plotArea>
    <c:legend>
      <c:legendPos val="r"/>
      <c:legendEntry>
        <c:idx val="0"/>
        <c:delete val="1"/>
        <c:txPr>
          <a:bodyPr/>
          <a:lstStyle/>
          <a:p>
            <a:pPr>
              <a:defRPr/>
            </a:pPr>
          </a:p>
        </c:txPr>
      </c:legendEntry>
      <c:layout/>
      <c:overlay val="0"/>
    </c:legend>
    <c:plotVisOnly val="1"/>
  </c:chart>
  <c:txPr>
    <a:bodyPr/>
    <a:lstStyle/>
    <a:p>
      <a:pPr>
        <a:defRPr sz="1800"/>
      </a:pPr>
      <a:endParaRPr lang="ru-RU"/>
    </a:p>
  </c:txPr>
  <c:externalData r:id="rId1"/>
</c:chartSpace>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1"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1"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dirty="1"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Content Placeholder 2"/>
          <p:cNvSpPr>
            <a:spLocks noGrp="1"/>
          </p:cNvSpPr>
          <p:nvPr>
            <p:ph type="obj" idx="1"/>
          </p:nvPr>
        </p:nvSpPr>
        <p:spPr/>
        <p:txBody>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1"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1" smtClean="0"/>
              <a:t>Click to edit Master text styles</a:t>
            </a:r>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Content Placeholder 2"/>
          <p:cNvSpPr>
            <a:spLocks noGrp="1"/>
          </p:cNvSpPr>
          <p:nvPr>
            <p:ph type="obj"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Content Placeholder 3"/>
          <p:cNvSpPr>
            <a:spLocks noGrp="1"/>
          </p:cNvSpPr>
          <p:nvPr>
            <p:ph type="obj"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1"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4" name="Content Placeholder 3"/>
          <p:cNvSpPr>
            <a:spLocks noGrp="1"/>
          </p:cNvSpPr>
          <p:nvPr>
            <p:ph type="obj"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6" name="Content Placeholder 5"/>
          <p:cNvSpPr>
            <a:spLocks noGrp="1"/>
          </p:cNvSpPr>
          <p:nvPr>
            <p:ph type="obj"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t>3/4/2014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t>3/4/2014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35000" y="8239713"/>
            <a:ext cx="2963333" cy="473310"/>
          </a:xfrm>
        </p:spPr>
        <p:txBody>
          <a:bodyPr/>
          <a:lstStyle/>
          <a:p>
            <a:fld id="{E8FD0B7A-F5DD-4F40-B4CB-3B2C354B893A}" type="datetimeFigureOut">
              <a:rPr lang="en-US" smtClean="0"/>
              <a:t>3/4/2014</a:t>
            </a:fld>
            <a:endParaRPr lang="en-US"/>
          </a:p>
        </p:txBody>
      </p:sp>
      <p:sp>
        <p:nvSpPr>
          <p:cNvPr id="3" name="Footer Placeholder 2"/>
          <p:cNvSpPr>
            <a:spLocks noGrp="1"/>
          </p:cNvSpPr>
          <p:nvPr>
            <p:ph type="ftr" sz="quarter" idx="11"/>
          </p:nvPr>
        </p:nvSpPr>
        <p:spPr>
          <a:xfrm>
            <a:off x="4339167" y="8239713"/>
            <a:ext cx="4021667" cy="473310"/>
          </a:xfrm>
        </p:spPr>
        <p:txBody>
          <a:bodyPr/>
          <a:lstStyle/>
          <a:p>
            <a:endParaRPr lang="en-US"/>
          </a:p>
        </p:txBody>
      </p:sp>
      <p:sp>
        <p:nvSpPr>
          <p:cNvPr id="4" name="Slide Number Placeholder 3"/>
          <p:cNvSpPr>
            <a:spLocks noGrp="1"/>
          </p:cNvSpPr>
          <p:nvPr>
            <p:ph type="sldNum" sz="quarter" idx="12"/>
          </p:nvPr>
        </p:nvSpPr>
        <p:spPr>
          <a:xfrm>
            <a:off x="9101666" y="8239713"/>
            <a:ext cx="2963333" cy="473310"/>
          </a:xfrm>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dirty="1" smtClean="0"/>
              <a:t>Click to edit Master title style</a:t>
            </a:r>
            <a:endParaRPr lang="en-US"/>
          </a:p>
        </p:txBody>
      </p:sp>
      <p:sp>
        <p:nvSpPr>
          <p:cNvPr id="3" name="Content Placeholder 2"/>
          <p:cNvSpPr>
            <a:spLocks noGrp="1"/>
          </p:cNvSpPr>
          <p:nvPr>
            <p:ph type="obj"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1"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p:spPr>
        <p:txBody>
          <a:bodyPr vert="horz" lIns="91440" tIns="45720" rIns="91440" bIns="45720" rtlCol="0" anchor="ctr">
            <a:normAutofit fontScale="90000"/>
          </a:bodyPr>
          <a:lstStyle/>
          <a:p>
            <a:r>
              <a:rPr lang="en-US" dirty="1"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p:spPr>
        <p:txBody>
          <a:bodyPr vert="horz" lIns="91440" tIns="45720" rIns="91440" bIns="45720" rtlCol="0">
            <a:normAutofit/>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2"/>
          </p:nvPr>
        </p:nvSpPr>
        <p:spPr>
          <a:xfrm>
            <a:off x="457200" y="6356350"/>
            <a:ext cx="2133600" cy="365125"/>
          </a:xfrm>
          <a:prstGeom prst="rect"/>
        </p:spPr>
        <p:txBody>
          <a:bodyPr vert="horz" lIns="91440" tIns="45720" rIns="91440" bIns="45720" rtlCol="0" anchor="ctr"/>
          <a:lstStyle>
            <a:lvl1pPr algn="l">
              <a:defRPr sz="1556">
                <a:solidFill>
                  <a:schemeClr val="tx1">
                    <a:tint val="75000"/>
                  </a:schemeClr>
                </a:solidFill>
              </a:defRPr>
            </a:lvl1pPr>
          </a:lstStyle>
          <a:p>
            <a:fld id="{E8FD0B7A-F5DD-4F40-B4CB-3B2C354B893A}" type="datetimeFigureOut">
              <a:rPr lang="en-US" smtClean="0"/>
              <a:t>3/4/2014</a:t>
            </a:fld>
            <a:endParaRPr lang="en-US"/>
          </a:p>
        </p:txBody>
      </p:sp>
      <p:sp>
        <p:nvSpPr>
          <p:cNvPr id="5" name="Footer Placeholder 4"/>
          <p:cNvSpPr>
            <a:spLocks noGrp="1"/>
          </p:cNvSpPr>
          <p:nvPr>
            <p:ph type="ftr" sz="quarter" idx="3"/>
          </p:nvPr>
        </p:nvSpPr>
        <p:spPr>
          <a:xfrm>
            <a:off x="3124200" y="6356350"/>
            <a:ext cx="2895600" cy="365125"/>
          </a:xfrm>
          <a:prstGeom prst="rect"/>
        </p:spPr>
        <p:txBody>
          <a:bodyPr vert="horz" lIns="91440" tIns="45720" rIns="91440" bIns="45720" rtlCol="0" anchor="ctr"/>
          <a:lstStyle>
            <a:lvl1pPr algn="ctr">
              <a:defRPr sz="1556">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p:spPr>
        <p:txBody>
          <a:bodyPr vert="horz" lIns="91440" tIns="45720" rIns="91440" bIns="45720" rtlCol="0" anchor="ctr"/>
          <a:lstStyle>
            <a:lvl1pPr algn="r">
              <a:defRPr sz="1556">
                <a:solidFill>
                  <a:schemeClr val="tx1">
                    <a:tint val="75000"/>
                  </a:schemeClr>
                </a:solidFill>
              </a:defRPr>
            </a:lvl1pPr>
          </a:lstStyle>
          <a:p>
            <a:fld id="{93AE1883-0942-4AA3-9DB2-9C7C3A0314B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fast"/>
  <p:timing>
    <p:tnLst>
      <p:par>
        <p:cTn id="1" restart="never" nodeType="tmRoot"/>
      </p:par>
    </p:tnLst>
  </p:timing>
  <p:txStyles>
    <p:titleStyle>
      <a:lvl1pPr algn="ctr" defTabSz="914400" rtl="0" eaLnBrk="1" latinLnBrk="0" hangingPunct="1">
        <a:spcBef>
          <a:spcPct val="0"/>
        </a:spcBef>
        <a:buNone/>
        <a:defRPr sz="5704"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4148"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363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111"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9pPr>
    </p:bodyStyle>
    <p:otherStyle>
      <a:defPPr>
        <a:defRPr lang="en-US"/>
      </a:defPPr>
      <a:lvl1pPr marL="0" algn="l" defTabSz="914400" rtl="0" eaLnBrk="1" latinLnBrk="0" hangingPunct="1">
        <a:defRPr sz="2333" kern="1200">
          <a:solidFill>
            <a:schemeClr val="tx1"/>
          </a:solidFill>
          <a:latin typeface="+mn-lt"/>
          <a:ea typeface="+mn-ea"/>
          <a:cs typeface="+mn-cs"/>
        </a:defRPr>
      </a:lvl1pPr>
      <a:lvl2pPr marL="457200" algn="l" defTabSz="914400" rtl="0" eaLnBrk="1" latinLnBrk="0" hangingPunct="1">
        <a:defRPr sz="2333" kern="1200">
          <a:solidFill>
            <a:schemeClr val="tx1"/>
          </a:solidFill>
          <a:latin typeface="+mn-lt"/>
          <a:ea typeface="+mn-ea"/>
          <a:cs typeface="+mn-cs"/>
        </a:defRPr>
      </a:lvl2pPr>
      <a:lvl3pPr marL="914400" algn="l" defTabSz="914400" rtl="0" eaLnBrk="1" latinLnBrk="0" hangingPunct="1">
        <a:defRPr sz="2333" kern="1200">
          <a:solidFill>
            <a:schemeClr val="tx1"/>
          </a:solidFill>
          <a:latin typeface="+mn-lt"/>
          <a:ea typeface="+mn-ea"/>
          <a:cs typeface="+mn-cs"/>
        </a:defRPr>
      </a:lvl3pPr>
      <a:lvl4pPr marL="1371600" algn="l" defTabSz="914400" rtl="0" eaLnBrk="1" latinLnBrk="0" hangingPunct="1">
        <a:defRPr sz="2333" kern="1200">
          <a:solidFill>
            <a:schemeClr val="tx1"/>
          </a:solidFill>
          <a:latin typeface="+mn-lt"/>
          <a:ea typeface="+mn-ea"/>
          <a:cs typeface="+mn-cs"/>
        </a:defRPr>
      </a:lvl4pPr>
      <a:lvl5pPr marL="1828800" algn="l" defTabSz="914400" rtl="0" eaLnBrk="1" latinLnBrk="0" hangingPunct="1">
        <a:defRPr sz="2333" kern="1200">
          <a:solidFill>
            <a:schemeClr val="tx1"/>
          </a:solidFill>
          <a:latin typeface="+mn-lt"/>
          <a:ea typeface="+mn-ea"/>
          <a:cs typeface="+mn-cs"/>
        </a:defRPr>
      </a:lvl5pPr>
      <a:lvl6pPr marL="2286000" algn="l" defTabSz="914400" rtl="0" eaLnBrk="1" latinLnBrk="0" hangingPunct="1">
        <a:defRPr sz="2333" kern="1200">
          <a:solidFill>
            <a:schemeClr val="tx1"/>
          </a:solidFill>
          <a:latin typeface="+mn-lt"/>
          <a:ea typeface="+mn-ea"/>
          <a:cs typeface="+mn-cs"/>
        </a:defRPr>
      </a:lvl6pPr>
      <a:lvl7pPr marL="2743200" algn="l" defTabSz="914400" rtl="0" eaLnBrk="1" latinLnBrk="0" hangingPunct="1">
        <a:defRPr sz="2333" kern="1200">
          <a:solidFill>
            <a:schemeClr val="tx1"/>
          </a:solidFill>
          <a:latin typeface="+mn-lt"/>
          <a:ea typeface="+mn-ea"/>
          <a:cs typeface="+mn-cs"/>
        </a:defRPr>
      </a:lvl7pPr>
      <a:lvl8pPr marL="3200400" algn="l" defTabSz="914400" rtl="0" eaLnBrk="1" latinLnBrk="0" hangingPunct="1">
        <a:defRPr sz="2333" kern="1200">
          <a:solidFill>
            <a:schemeClr val="tx1"/>
          </a:solidFill>
          <a:latin typeface="+mn-lt"/>
          <a:ea typeface="+mn-ea"/>
          <a:cs typeface="+mn-cs"/>
        </a:defRPr>
      </a:lvl8pPr>
      <a:lvl9pPr marL="3657600" algn="l" defTabSz="914400" rtl="0" eaLnBrk="1" latinLnBrk="0" hangingPunct="1">
        <a:defRPr sz="2333"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0.xml.rels>&#65279;<?xml version="1.0" encoding="utf-8" standalone="yes"?><Relationships xmlns="http://schemas.openxmlformats.org/package/2006/relationships"><Relationship Id="rId1" Type="http://schemas.openxmlformats.org/officeDocument/2006/relationships/chart" Target="../charts/chart4.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2.xml.rels>&#65279;<?xml version="1.0" encoding="utf-8" standalone="yes"?><Relationships xmlns="http://schemas.openxmlformats.org/package/2006/relationships"><Relationship Id="rId1" Type="http://schemas.openxmlformats.org/officeDocument/2006/relationships/chart" Target="../charts/chart5.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3.xml.rels>&#65279;<?xml version="1.0" encoding="utf-8" standalone="yes"?><Relationships xmlns="http://schemas.openxmlformats.org/package/2006/relationships"><Relationship Id="rId1" Type="http://schemas.openxmlformats.org/officeDocument/2006/relationships/chart" Target="../charts/chart6.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 Id="rId3" Type="http://schemas.openxmlformats.org/officeDocument/2006/relationships/image" Target="../media/image2.jpeg"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6.xml.rels>&#65279;<?xml version="1.0" encoding="utf-8" standalone="yes"?><Relationships xmlns="http://schemas.openxmlformats.org/package/2006/relationships"><Relationship Id="rId1" Type="http://schemas.openxmlformats.org/officeDocument/2006/relationships/chart" Target="../charts/chart1.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7.xml.rels>&#65279;<?xml version="1.0" encoding="utf-8" standalone="yes"?><Relationships xmlns="http://schemas.openxmlformats.org/package/2006/relationships"><Relationship Id="rId1" Type="http://schemas.openxmlformats.org/officeDocument/2006/relationships/chart" Target="../charts/chart2.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9.xml.rels>&#65279;<?xml version="1.0" encoding="utf-8" standalone="yes"?><Relationships xmlns="http://schemas.openxmlformats.org/package/2006/relationships"><Relationship Id="rId1" Type="http://schemas.openxmlformats.org/officeDocument/2006/relationships/chart" Target="../charts/chart3.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slide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W E L C O M E</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a:t>
            </a:r>
          </a:p>
        </p:txBody>
      </p:sp>
      <p:sp>
        <p:nvSpPr>
          <p:cNvPr id="5" name="New shape"/>
          <p:cNvSpPr/>
          <p:nvPr/>
        </p:nvSpPr>
        <p:spPr>
          <a:xfrm>
            <a:off x="254000" y="10160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5400" dirty="1">
                <a:solidFill>
                  <a:srgbClr val="000000"/>
                </a:solidFill>
                <a:latin typeface="Arial"/>
              </a:rPr>
              <a:t>Annual Discussion FY 2025 </a:t>
            </a:r>
          </a:p>
        </p:txBody>
      </p:sp>
      <p:sp>
        <p:nvSpPr>
          <p:cNvPr id="6" name="New shape"/>
          <p:cNvSpPr/>
          <p:nvPr/>
        </p:nvSpPr>
        <p:spPr>
          <a:xfrm>
            <a:off x="254000" y="34925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1">
                <a:solidFill>
                  <a:srgbClr val="000000"/>
                </a:solidFill>
                <a:latin typeface="Arial"/>
              </a:rPr>
              <a:t>A AROCKIAMARY</a:t>
            </a:r>
          </a:p>
        </p:txBody>
      </p:sp>
      <p:sp>
        <p:nvSpPr>
          <p:cNvPr id="7" name="New shape"/>
          <p:cNvSpPr/>
          <p:nvPr/>
        </p:nvSpPr>
        <p:spPr>
          <a:xfrm>
            <a:off x="254000" y="6350000"/>
            <a:ext cx="10160000" cy="889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3200" dirty="1">
                <a:solidFill>
                  <a:srgbClr val="000000"/>
                </a:solidFill>
                <a:latin typeface="Arial"/>
              </a:rPr>
              <a:t>27-01-2025</a:t>
            </a:r>
          </a:p>
        </p:txBody>
      </p:sp>
    </p:spTree>
  </p:cSld>
  <p:clrMapOvr>
    <a:masterClrMapping/>
  </p:clrMapOvr>
  <p:transition spd="fast"/>
  <p:timing>
    <p:tnLst>
      <p:par>
        <p:cTn id="1"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Allocation As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10</a:t>
            </a:r>
          </a:p>
        </p:txBody>
      </p:sp>
      <p:graphicFrame>
        <p:nvGraphicFramePr>
          <p:cNvPr id="5" name="ChartObject"/>
          <p:cNvGraphicFramePr/>
          <p:nvPr/>
        </p:nvGraphicFramePr>
        <p:xfrm>
          <a:off x="508000" y="1270000"/>
          <a:ext cx="1016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Top Stocks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11</a:t>
            </a:r>
          </a:p>
        </p:txBody>
      </p:sp>
      <p:graphicFrame>
        <p:nvGraphicFramePr>
          <p:cNvPr id="5" name="New Table"/>
          <p:cNvGraphicFramePr>
            <a:graphicFrameLocks noGrp="1"/>
          </p:cNvGraphicFramePr>
          <p:nvPr/>
        </p:nvGraphicFramePr>
        <p:xfrm>
          <a:off x="1270000" y="1524000"/>
          <a:ext cx="10160000" cy="4389120"/>
        </p:xfrm>
        <a:graphic>
          <a:graphicData uri="http://schemas.openxmlformats.org/drawingml/2006/table">
            <a:tbl>
              <a:tblPr firstRow="1" bandRow="1"/>
              <a:tblGrid>
                <a:gridCol w="762000"/>
                <a:gridCol w="5715000"/>
                <a:gridCol w="1778000"/>
                <a:gridCol w="1905000"/>
              </a:tblGrid>
              <a:tr h="317500">
                <a:tc>
                  <a:txBody>
                    <a:bodyPr anchorCtr="0"/>
                    <a:lstStyle/>
                    <a:p>
                      <a:pPr algn="ctr"/>
                      <a:r>
                        <a:rPr dirty="1">
                          <a:solidFill>
                            <a:srgbClr val="FFFFFF"/>
                          </a:solidFill>
                        </a:rPr>
                        <a:t>SNo</a:t>
                      </a:r>
                    </a:p>
                  </a:txBody>
                  <a:tcPr anchor="ctr">
                    <a:solidFill>
                      <a:srgbClr val="70AD47"/>
                    </a:solidFill>
                  </a:tcPr>
                </a:tc>
                <a:tc>
                  <a:txBody>
                    <a:bodyPr anchorCtr="0"/>
                    <a:lstStyle/>
                    <a:p>
                      <a:pPr algn="ctr"/>
                      <a:r>
                        <a:rPr dirty="1">
                          <a:solidFill>
                            <a:srgbClr val="FFFFFF"/>
                          </a:solidFill>
                        </a:rPr>
                        <a:t>Name Of The Stock</a:t>
                      </a:r>
                    </a:p>
                  </a:txBody>
                  <a:tcPr anchor="ctr">
                    <a:solidFill>
                      <a:srgbClr val="70AD47"/>
                    </a:solidFill>
                  </a:tcPr>
                </a:tc>
                <a:tc>
                  <a:txBody>
                    <a:bodyPr anchorCtr="0"/>
                    <a:lstStyle/>
                    <a:p>
                      <a:pPr algn="ctr"/>
                      <a:r>
                        <a:rPr dirty="1">
                          <a:solidFill>
                            <a:srgbClr val="FFFFFF"/>
                          </a:solidFill>
                        </a:rPr>
                        <a:t>Allocation %</a:t>
                      </a:r>
                    </a:p>
                  </a:txBody>
                  <a:tcPr anchor="ctr">
                    <a:solidFill>
                      <a:srgbClr val="70AD47"/>
                    </a:solidFill>
                  </a:tcPr>
                </a:tc>
                <a:tc>
                  <a:txBody>
                    <a:bodyPr anchorCtr="0"/>
                    <a:lstStyle/>
                    <a:p>
                      <a:pPr algn="ctr"/>
                      <a:r>
                        <a:rPr dirty="1">
                          <a:solidFill>
                            <a:srgbClr val="FFFFFF"/>
                          </a:solidFill>
                        </a:rPr>
                        <a:t>Amount Rs.</a:t>
                      </a:r>
                    </a:p>
                  </a:txBody>
                  <a:tcPr>
                    <a:solidFill>
                      <a:srgbClr val="70AD47"/>
                    </a:solidFill>
                  </a:tcPr>
                </a:tc>
              </a:tr>
              <a:tr h="317500">
                <a:tc>
                  <a:txBody>
                    <a:bodyPr anchorCtr="0"/>
                    <a:lstStyle/>
                    <a:p>
                      <a:pPr algn="ctr"/>
                      <a:r>
                        <a:rPr dirty="1">
                          <a:solidFill>
                            <a:srgbClr val="000000"/>
                          </a:solidFill>
                        </a:rPr>
                        <a:t>1</a:t>
                      </a:r>
                    </a:p>
                  </a:txBody>
                  <a:tcPr anchor="ctr">
                    <a:solidFill>
                      <a:srgbClr val="D5E3CF"/>
                    </a:solidFill>
                  </a:tcPr>
                </a:tc>
                <a:tc>
                  <a:txBody>
                    <a:bodyPr anchorCtr="0"/>
                    <a:lstStyle/>
                    <a:p>
                      <a:pPr algn="ctr"/>
                      <a:r>
                        <a:rPr dirty="1">
                          <a:solidFill>
                            <a:srgbClr val="000000"/>
                          </a:solidFill>
                        </a:rPr>
                        <a:t>HDFC Bank Limited</a:t>
                      </a:r>
                    </a:p>
                  </a:txBody>
                  <a:tcPr anchor="ctr">
                    <a:solidFill>
                      <a:srgbClr val="D5E3CF"/>
                    </a:solidFill>
                  </a:tcPr>
                </a:tc>
                <a:tc>
                  <a:txBody>
                    <a:bodyPr anchorCtr="0"/>
                    <a:lstStyle/>
                    <a:p>
                      <a:pPr algn="ctr"/>
                      <a:r>
                        <a:rPr dirty="1">
                          <a:solidFill>
                            <a:srgbClr val="000000"/>
                          </a:solidFill>
                        </a:rPr>
                        <a:t>3.61%</a:t>
                      </a:r>
                    </a:p>
                  </a:txBody>
                  <a:tcPr anchor="ctr">
                    <a:solidFill>
                      <a:srgbClr val="D5E3CF"/>
                    </a:solidFill>
                  </a:tcPr>
                </a:tc>
                <a:tc>
                  <a:txBody>
                    <a:bodyPr anchorCtr="0"/>
                    <a:lstStyle/>
                    <a:p>
                      <a:pPr algn="r"/>
                      <a:r>
                        <a:rPr dirty="1">
                          <a:solidFill>
                            <a:srgbClr val="000000"/>
                          </a:solidFill>
                        </a:rPr>
                        <a:t>520</a:t>
                      </a:r>
                    </a:p>
                  </a:txBody>
                  <a:tcPr>
                    <a:solidFill>
                      <a:srgbClr val="D5E3CF"/>
                    </a:solidFill>
                  </a:tcPr>
                </a:tc>
              </a:tr>
              <a:tr h="317500">
                <a:tc>
                  <a:txBody>
                    <a:bodyPr anchorCtr="0"/>
                    <a:lstStyle/>
                    <a:p>
                      <a:pPr algn="ctr"/>
                      <a:r>
                        <a:rPr dirty="1">
                          <a:solidFill>
                            <a:srgbClr val="000000"/>
                          </a:solidFill>
                        </a:rPr>
                        <a:t>2</a:t>
                      </a:r>
                    </a:p>
                  </a:txBody>
                  <a:tcPr anchor="ctr">
                    <a:solidFill>
                      <a:srgbClr val="D5E3CF"/>
                    </a:solidFill>
                  </a:tcPr>
                </a:tc>
                <a:tc>
                  <a:txBody>
                    <a:bodyPr anchorCtr="0"/>
                    <a:lstStyle/>
                    <a:p>
                      <a:pPr algn="ctr"/>
                      <a:r>
                        <a:rPr dirty="1">
                          <a:solidFill>
                            <a:srgbClr val="000000"/>
                          </a:solidFill>
                        </a:rPr>
                        <a:t>Mahindra &amp; Mahindra Limited</a:t>
                      </a:r>
                    </a:p>
                  </a:txBody>
                  <a:tcPr anchor="ctr">
                    <a:solidFill>
                      <a:srgbClr val="D5E3CF"/>
                    </a:solidFill>
                  </a:tcPr>
                </a:tc>
                <a:tc>
                  <a:txBody>
                    <a:bodyPr anchorCtr="0"/>
                    <a:lstStyle/>
                    <a:p>
                      <a:pPr algn="ctr"/>
                      <a:r>
                        <a:rPr dirty="1">
                          <a:solidFill>
                            <a:srgbClr val="000000"/>
                          </a:solidFill>
                        </a:rPr>
                        <a:t>2.01%</a:t>
                      </a:r>
                    </a:p>
                  </a:txBody>
                  <a:tcPr anchor="ctr">
                    <a:solidFill>
                      <a:srgbClr val="D5E3CF"/>
                    </a:solidFill>
                  </a:tcPr>
                </a:tc>
                <a:tc>
                  <a:txBody>
                    <a:bodyPr anchorCtr="0"/>
                    <a:lstStyle/>
                    <a:p>
                      <a:pPr algn="r"/>
                      <a:r>
                        <a:rPr dirty="1">
                          <a:solidFill>
                            <a:srgbClr val="000000"/>
                          </a:solidFill>
                        </a:rPr>
                        <a:t>290</a:t>
                      </a:r>
                    </a:p>
                  </a:txBody>
                  <a:tcPr anchor="ctr">
                    <a:solidFill>
                      <a:srgbClr val="D5E3CF"/>
                    </a:solidFill>
                  </a:tcPr>
                </a:tc>
              </a:tr>
              <a:tr h="317500">
                <a:tc>
                  <a:txBody>
                    <a:bodyPr anchorCtr="0"/>
                    <a:lstStyle/>
                    <a:p>
                      <a:pPr algn="ctr"/>
                      <a:r>
                        <a:rPr dirty="1">
                          <a:solidFill>
                            <a:srgbClr val="000000"/>
                          </a:solidFill>
                        </a:rPr>
                        <a:t>3</a:t>
                      </a:r>
                    </a:p>
                  </a:txBody>
                  <a:tcPr anchor="ctr">
                    <a:solidFill>
                      <a:srgbClr val="D5E3CF"/>
                    </a:solidFill>
                  </a:tcPr>
                </a:tc>
                <a:tc>
                  <a:txBody>
                    <a:bodyPr anchorCtr="0"/>
                    <a:lstStyle/>
                    <a:p>
                      <a:pPr algn="ctr"/>
                      <a:r>
                        <a:rPr dirty="1">
                          <a:solidFill>
                            <a:srgbClr val="000000"/>
                          </a:solidFill>
                        </a:rPr>
                        <a:t>Reliance Industries Limited</a:t>
                      </a:r>
                    </a:p>
                  </a:txBody>
                  <a:tcPr anchor="ctr">
                    <a:solidFill>
                      <a:srgbClr val="D5E3CF"/>
                    </a:solidFill>
                  </a:tcPr>
                </a:tc>
                <a:tc>
                  <a:txBody>
                    <a:bodyPr anchorCtr="0"/>
                    <a:lstStyle/>
                    <a:p>
                      <a:pPr algn="ctr"/>
                      <a:r>
                        <a:rPr dirty="1">
                          <a:solidFill>
                            <a:srgbClr val="000000"/>
                          </a:solidFill>
                        </a:rPr>
                        <a:t>1.99%</a:t>
                      </a:r>
                    </a:p>
                  </a:txBody>
                  <a:tcPr anchor="ctr">
                    <a:solidFill>
                      <a:srgbClr val="D5E3CF"/>
                    </a:solidFill>
                  </a:tcPr>
                </a:tc>
                <a:tc>
                  <a:txBody>
                    <a:bodyPr anchorCtr="0"/>
                    <a:lstStyle/>
                    <a:p>
                      <a:pPr algn="r"/>
                      <a:r>
                        <a:rPr dirty="1">
                          <a:solidFill>
                            <a:srgbClr val="000000"/>
                          </a:solidFill>
                        </a:rPr>
                        <a:t>286</a:t>
                      </a:r>
                    </a:p>
                  </a:txBody>
                  <a:tcPr anchor="ctr">
                    <a:solidFill>
                      <a:srgbClr val="D5E3CF"/>
                    </a:solidFill>
                  </a:tcPr>
                </a:tc>
              </a:tr>
              <a:tr h="317500">
                <a:tc>
                  <a:txBody>
                    <a:bodyPr anchorCtr="0"/>
                    <a:lstStyle/>
                    <a:p>
                      <a:pPr algn="ctr"/>
                      <a:r>
                        <a:rPr dirty="1">
                          <a:solidFill>
                            <a:srgbClr val="000000"/>
                          </a:solidFill>
                        </a:rPr>
                        <a:t>4</a:t>
                      </a:r>
                    </a:p>
                  </a:txBody>
                  <a:tcPr anchor="ctr">
                    <a:solidFill>
                      <a:srgbClr val="D5E3CF"/>
                    </a:solidFill>
                  </a:tcPr>
                </a:tc>
                <a:tc>
                  <a:txBody>
                    <a:bodyPr anchorCtr="0"/>
                    <a:lstStyle/>
                    <a:p>
                      <a:pPr algn="ctr"/>
                      <a:r>
                        <a:rPr dirty="1">
                          <a:solidFill>
                            <a:srgbClr val="000000"/>
                          </a:solidFill>
                        </a:rPr>
                        <a:t>Bharti Airtel Limited</a:t>
                      </a:r>
                    </a:p>
                  </a:txBody>
                  <a:tcPr anchor="ctr">
                    <a:solidFill>
                      <a:srgbClr val="D5E3CF"/>
                    </a:solidFill>
                  </a:tcPr>
                </a:tc>
                <a:tc>
                  <a:txBody>
                    <a:bodyPr anchorCtr="0"/>
                    <a:lstStyle/>
                    <a:p>
                      <a:pPr algn="ctr"/>
                      <a:r>
                        <a:rPr dirty="1">
                          <a:solidFill>
                            <a:srgbClr val="000000"/>
                          </a:solidFill>
                        </a:rPr>
                        <a:t>1.81%</a:t>
                      </a:r>
                    </a:p>
                  </a:txBody>
                  <a:tcPr anchor="ctr">
                    <a:solidFill>
                      <a:srgbClr val="D5E3CF"/>
                    </a:solidFill>
                  </a:tcPr>
                </a:tc>
                <a:tc>
                  <a:txBody>
                    <a:bodyPr anchorCtr="0"/>
                    <a:lstStyle/>
                    <a:p>
                      <a:pPr algn="r"/>
                      <a:r>
                        <a:rPr dirty="1">
                          <a:solidFill>
                            <a:srgbClr val="000000"/>
                          </a:solidFill>
                        </a:rPr>
                        <a:t>261</a:t>
                      </a:r>
                    </a:p>
                  </a:txBody>
                  <a:tcPr anchor="ctr">
                    <a:solidFill>
                      <a:srgbClr val="D5E3CF"/>
                    </a:solidFill>
                  </a:tcPr>
                </a:tc>
              </a:tr>
              <a:tr h="317500">
                <a:tc>
                  <a:txBody>
                    <a:bodyPr anchorCtr="0"/>
                    <a:lstStyle/>
                    <a:p>
                      <a:pPr algn="ctr"/>
                      <a:r>
                        <a:rPr dirty="1">
                          <a:solidFill>
                            <a:srgbClr val="000000"/>
                          </a:solidFill>
                        </a:rPr>
                        <a:t>5</a:t>
                      </a:r>
                    </a:p>
                  </a:txBody>
                  <a:tcPr anchor="ctr">
                    <a:solidFill>
                      <a:srgbClr val="D5E3CF"/>
                    </a:solidFill>
                  </a:tcPr>
                </a:tc>
                <a:tc>
                  <a:txBody>
                    <a:bodyPr anchorCtr="0"/>
                    <a:lstStyle/>
                    <a:p>
                      <a:pPr algn="ctr"/>
                      <a:r>
                        <a:rPr dirty="1">
                          <a:solidFill>
                            <a:srgbClr val="000000"/>
                          </a:solidFill>
                        </a:rPr>
                        <a:t>ICICI Bank Limited</a:t>
                      </a:r>
                    </a:p>
                  </a:txBody>
                  <a:tcPr anchor="ctr">
                    <a:solidFill>
                      <a:srgbClr val="D5E3CF"/>
                    </a:solidFill>
                  </a:tcPr>
                </a:tc>
                <a:tc>
                  <a:txBody>
                    <a:bodyPr anchorCtr="0"/>
                    <a:lstStyle/>
                    <a:p>
                      <a:pPr algn="ctr"/>
                      <a:r>
                        <a:rPr dirty="1">
                          <a:solidFill>
                            <a:srgbClr val="000000"/>
                          </a:solidFill>
                        </a:rPr>
                        <a:t>1.80%</a:t>
                      </a:r>
                    </a:p>
                  </a:txBody>
                  <a:tcPr anchor="ctr">
                    <a:solidFill>
                      <a:srgbClr val="D5E3CF"/>
                    </a:solidFill>
                  </a:tcPr>
                </a:tc>
                <a:tc>
                  <a:txBody>
                    <a:bodyPr anchorCtr="0"/>
                    <a:lstStyle/>
                    <a:p>
                      <a:pPr algn="r"/>
                      <a:r>
                        <a:rPr dirty="1">
                          <a:solidFill>
                            <a:srgbClr val="000000"/>
                          </a:solidFill>
                        </a:rPr>
                        <a:t>259</a:t>
                      </a:r>
                    </a:p>
                  </a:txBody>
                  <a:tcPr anchor="ctr">
                    <a:solidFill>
                      <a:srgbClr val="D5E3CF"/>
                    </a:solidFill>
                  </a:tcPr>
                </a:tc>
              </a:tr>
              <a:tr h="317500">
                <a:tc>
                  <a:txBody>
                    <a:bodyPr anchorCtr="0"/>
                    <a:lstStyle/>
                    <a:p>
                      <a:pPr algn="ctr"/>
                      <a:r>
                        <a:rPr dirty="1">
                          <a:solidFill>
                            <a:srgbClr val="000000"/>
                          </a:solidFill>
                        </a:rPr>
                        <a:t>6</a:t>
                      </a:r>
                    </a:p>
                  </a:txBody>
                  <a:tcPr anchor="ctr">
                    <a:solidFill>
                      <a:srgbClr val="D5E3CF"/>
                    </a:solidFill>
                  </a:tcPr>
                </a:tc>
                <a:tc>
                  <a:txBody>
                    <a:bodyPr anchorCtr="0"/>
                    <a:lstStyle/>
                    <a:p>
                      <a:pPr algn="ctr"/>
                      <a:r>
                        <a:rPr dirty="1">
                          <a:solidFill>
                            <a:srgbClr val="000000"/>
                          </a:solidFill>
                        </a:rPr>
                        <a:t>Torrent Power Limited</a:t>
                      </a:r>
                    </a:p>
                  </a:txBody>
                  <a:tcPr anchor="ctr">
                    <a:solidFill>
                      <a:srgbClr val="D5E3CF"/>
                    </a:solidFill>
                  </a:tcPr>
                </a:tc>
                <a:tc>
                  <a:txBody>
                    <a:bodyPr anchorCtr="0"/>
                    <a:lstStyle/>
                    <a:p>
                      <a:pPr algn="ctr"/>
                      <a:r>
                        <a:rPr dirty="1">
                          <a:solidFill>
                            <a:srgbClr val="000000"/>
                          </a:solidFill>
                        </a:rPr>
                        <a:t>1.76%</a:t>
                      </a:r>
                    </a:p>
                  </a:txBody>
                  <a:tcPr anchor="ctr">
                    <a:solidFill>
                      <a:srgbClr val="D5E3CF"/>
                    </a:solidFill>
                  </a:tcPr>
                </a:tc>
                <a:tc>
                  <a:txBody>
                    <a:bodyPr anchorCtr="0"/>
                    <a:lstStyle/>
                    <a:p>
                      <a:pPr algn="r"/>
                      <a:r>
                        <a:rPr dirty="1">
                          <a:solidFill>
                            <a:srgbClr val="000000"/>
                          </a:solidFill>
                        </a:rPr>
                        <a:t>253</a:t>
                      </a:r>
                    </a:p>
                  </a:txBody>
                  <a:tcPr anchor="ctr">
                    <a:solidFill>
                      <a:srgbClr val="D5E3CF"/>
                    </a:solidFill>
                  </a:tcPr>
                </a:tc>
              </a:tr>
              <a:tr h="317500">
                <a:tc>
                  <a:txBody>
                    <a:bodyPr anchorCtr="0"/>
                    <a:lstStyle/>
                    <a:p>
                      <a:pPr algn="ctr"/>
                      <a:r>
                        <a:rPr dirty="1">
                          <a:solidFill>
                            <a:srgbClr val="000000"/>
                          </a:solidFill>
                        </a:rPr>
                        <a:t>7</a:t>
                      </a:r>
                    </a:p>
                  </a:txBody>
                  <a:tcPr anchor="ctr">
                    <a:solidFill>
                      <a:srgbClr val="D5E3CF"/>
                    </a:solidFill>
                  </a:tcPr>
                </a:tc>
                <a:tc>
                  <a:txBody>
                    <a:bodyPr anchorCtr="0"/>
                    <a:lstStyle/>
                    <a:p>
                      <a:pPr algn="ctr"/>
                      <a:r>
                        <a:rPr dirty="1">
                          <a:solidFill>
                            <a:srgbClr val="000000"/>
                          </a:solidFill>
                        </a:rPr>
                        <a:t>Tata Motors Limited</a:t>
                      </a:r>
                    </a:p>
                  </a:txBody>
                  <a:tcPr anchor="ctr">
                    <a:solidFill>
                      <a:srgbClr val="D5E3CF"/>
                    </a:solidFill>
                  </a:tcPr>
                </a:tc>
                <a:tc>
                  <a:txBody>
                    <a:bodyPr anchorCtr="0"/>
                    <a:lstStyle/>
                    <a:p>
                      <a:pPr algn="ctr"/>
                      <a:r>
                        <a:rPr dirty="1">
                          <a:solidFill>
                            <a:srgbClr val="000000"/>
                          </a:solidFill>
                        </a:rPr>
                        <a:t>1.48%</a:t>
                      </a:r>
                    </a:p>
                  </a:txBody>
                  <a:tcPr anchor="ctr">
                    <a:solidFill>
                      <a:srgbClr val="D5E3CF"/>
                    </a:solidFill>
                  </a:tcPr>
                </a:tc>
                <a:tc>
                  <a:txBody>
                    <a:bodyPr anchorCtr="0"/>
                    <a:lstStyle/>
                    <a:p>
                      <a:pPr algn="r"/>
                      <a:r>
                        <a:rPr dirty="1">
                          <a:solidFill>
                            <a:srgbClr val="000000"/>
                          </a:solidFill>
                        </a:rPr>
                        <a:t>214</a:t>
                      </a:r>
                    </a:p>
                  </a:txBody>
                  <a:tcPr anchor="ctr">
                    <a:solidFill>
                      <a:srgbClr val="D5E3CF"/>
                    </a:solidFill>
                  </a:tcPr>
                </a:tc>
              </a:tr>
              <a:tr h="317500">
                <a:tc>
                  <a:txBody>
                    <a:bodyPr anchorCtr="0"/>
                    <a:lstStyle/>
                    <a:p>
                      <a:pPr algn="ctr"/>
                      <a:r>
                        <a:rPr dirty="1">
                          <a:solidFill>
                            <a:srgbClr val="000000"/>
                          </a:solidFill>
                        </a:rPr>
                        <a:t>8</a:t>
                      </a:r>
                    </a:p>
                  </a:txBody>
                  <a:tcPr anchor="ctr">
                    <a:solidFill>
                      <a:srgbClr val="D5E3CF"/>
                    </a:solidFill>
                  </a:tcPr>
                </a:tc>
                <a:tc>
                  <a:txBody>
                    <a:bodyPr anchorCtr="0"/>
                    <a:lstStyle/>
                    <a:p>
                      <a:pPr algn="ctr"/>
                      <a:r>
                        <a:rPr dirty="1">
                          <a:solidFill>
                            <a:srgbClr val="000000"/>
                          </a:solidFill>
                        </a:rPr>
                        <a:t>ITC Limited</a:t>
                      </a:r>
                    </a:p>
                  </a:txBody>
                  <a:tcPr anchor="ctr">
                    <a:solidFill>
                      <a:srgbClr val="D5E3CF"/>
                    </a:solidFill>
                  </a:tcPr>
                </a:tc>
                <a:tc>
                  <a:txBody>
                    <a:bodyPr anchorCtr="0"/>
                    <a:lstStyle/>
                    <a:p>
                      <a:pPr algn="ctr"/>
                      <a:r>
                        <a:rPr dirty="1">
                          <a:solidFill>
                            <a:srgbClr val="000000"/>
                          </a:solidFill>
                        </a:rPr>
                        <a:t>1.42%</a:t>
                      </a:r>
                    </a:p>
                  </a:txBody>
                  <a:tcPr anchor="ctr">
                    <a:solidFill>
                      <a:srgbClr val="D5E3CF"/>
                    </a:solidFill>
                  </a:tcPr>
                </a:tc>
                <a:tc>
                  <a:txBody>
                    <a:bodyPr anchorCtr="0"/>
                    <a:lstStyle/>
                    <a:p>
                      <a:pPr algn="r"/>
                      <a:r>
                        <a:rPr dirty="1">
                          <a:solidFill>
                            <a:srgbClr val="000000"/>
                          </a:solidFill>
                        </a:rPr>
                        <a:t>205</a:t>
                      </a:r>
                    </a:p>
                  </a:txBody>
                  <a:tcPr anchor="ctr">
                    <a:solidFill>
                      <a:srgbClr val="D5E3CF"/>
                    </a:solidFill>
                  </a:tcPr>
                </a:tc>
              </a:tr>
              <a:tr h="317500">
                <a:tc>
                  <a:txBody>
                    <a:bodyPr anchorCtr="0"/>
                    <a:lstStyle/>
                    <a:p>
                      <a:pPr algn="ctr"/>
                      <a:r>
                        <a:rPr dirty="1">
                          <a:solidFill>
                            <a:srgbClr val="000000"/>
                          </a:solidFill>
                        </a:rPr>
                        <a:t>9</a:t>
                      </a:r>
                    </a:p>
                  </a:txBody>
                  <a:tcPr anchor="ctr">
                    <a:solidFill>
                      <a:srgbClr val="D5E3CF"/>
                    </a:solidFill>
                  </a:tcPr>
                </a:tc>
                <a:tc>
                  <a:txBody>
                    <a:bodyPr anchorCtr="0"/>
                    <a:lstStyle/>
                    <a:p>
                      <a:pPr algn="ctr"/>
                      <a:r>
                        <a:rPr dirty="1">
                          <a:solidFill>
                            <a:srgbClr val="000000"/>
                          </a:solidFill>
                        </a:rPr>
                        <a:t>State Bank of India</a:t>
                      </a:r>
                    </a:p>
                  </a:txBody>
                  <a:tcPr anchor="ctr">
                    <a:solidFill>
                      <a:srgbClr val="D5E3CF"/>
                    </a:solidFill>
                  </a:tcPr>
                </a:tc>
                <a:tc>
                  <a:txBody>
                    <a:bodyPr anchorCtr="0"/>
                    <a:lstStyle/>
                    <a:p>
                      <a:pPr algn="ctr"/>
                      <a:r>
                        <a:rPr dirty="1">
                          <a:solidFill>
                            <a:srgbClr val="000000"/>
                          </a:solidFill>
                        </a:rPr>
                        <a:t>1.40%</a:t>
                      </a:r>
                    </a:p>
                  </a:txBody>
                  <a:tcPr anchor="ctr">
                    <a:solidFill>
                      <a:srgbClr val="D5E3CF"/>
                    </a:solidFill>
                  </a:tcPr>
                </a:tc>
                <a:tc>
                  <a:txBody>
                    <a:bodyPr anchorCtr="0"/>
                    <a:lstStyle/>
                    <a:p>
                      <a:pPr algn="r"/>
                      <a:r>
                        <a:rPr dirty="1">
                          <a:solidFill>
                            <a:srgbClr val="000000"/>
                          </a:solidFill>
                        </a:rPr>
                        <a:t>202</a:t>
                      </a:r>
                    </a:p>
                  </a:txBody>
                  <a:tcPr anchor="ctr">
                    <a:solidFill>
                      <a:srgbClr val="D5E3CF"/>
                    </a:solidFill>
                  </a:tcPr>
                </a:tc>
              </a:tr>
              <a:tr h="317500">
                <a:tc>
                  <a:txBody>
                    <a:bodyPr anchorCtr="0"/>
                    <a:lstStyle/>
                    <a:p>
                      <a:pPr algn="ctr"/>
                      <a:r>
                        <a:rPr dirty="1">
                          <a:solidFill>
                            <a:srgbClr val="000000"/>
                          </a:solidFill>
                        </a:rPr>
                        <a:t>10</a:t>
                      </a:r>
                    </a:p>
                  </a:txBody>
                  <a:tcPr anchor="ctr">
                    <a:solidFill>
                      <a:srgbClr val="D5E3CF"/>
                    </a:solidFill>
                  </a:tcPr>
                </a:tc>
                <a:tc>
                  <a:txBody>
                    <a:bodyPr anchorCtr="0"/>
                    <a:lstStyle/>
                    <a:p>
                      <a:pPr algn="ctr"/>
                      <a:r>
                        <a:rPr dirty="1">
                          <a:solidFill>
                            <a:srgbClr val="000000"/>
                          </a:solidFill>
                        </a:rPr>
                        <a:t>Tata Consultancy Services Limited</a:t>
                      </a:r>
                    </a:p>
                  </a:txBody>
                  <a:tcPr anchor="ctr">
                    <a:solidFill>
                      <a:srgbClr val="D5E3CF"/>
                    </a:solidFill>
                  </a:tcPr>
                </a:tc>
                <a:tc>
                  <a:txBody>
                    <a:bodyPr anchorCtr="0"/>
                    <a:lstStyle/>
                    <a:p>
                      <a:pPr algn="ctr"/>
                      <a:r>
                        <a:rPr dirty="1">
                          <a:solidFill>
                            <a:srgbClr val="000000"/>
                          </a:solidFill>
                        </a:rPr>
                        <a:t>1.22%</a:t>
                      </a:r>
                    </a:p>
                  </a:txBody>
                  <a:tcPr anchor="ctr">
                    <a:solidFill>
                      <a:srgbClr val="D5E3CF"/>
                    </a:solidFill>
                  </a:tcPr>
                </a:tc>
                <a:tc>
                  <a:txBody>
                    <a:bodyPr anchorCtr="0"/>
                    <a:lstStyle/>
                    <a:p>
                      <a:pPr algn="r"/>
                      <a:r>
                        <a:rPr dirty="1">
                          <a:solidFill>
                            <a:srgbClr val="000000"/>
                          </a:solidFill>
                        </a:rPr>
                        <a:t>176</a:t>
                      </a:r>
                    </a:p>
                  </a:txBody>
                  <a:tcPr anchor="ctr">
                    <a:solidFill>
                      <a:srgbClr val="D5E3CF"/>
                    </a:solidFill>
                  </a:tcPr>
                </a:tc>
              </a:tr>
              <a:tr h="317500">
                <a:tc>
                  <a:txBody>
                    <a:bodyPr anchorCtr="0"/>
                    <a:lstStyle/>
                    <a:p>
                      <a:pPr algn="ctr"/>
                      <a:endParaRPr>
                        <a:solidFill>
                          <a:srgbClr val="FFFFFF"/>
                        </a:solidFill>
                      </a:endParaRPr>
                    </a:p>
                  </a:txBody>
                  <a:tcPr anchor="ctr">
                    <a:solidFill>
                      <a:srgbClr val="70AD47"/>
                    </a:solidFill>
                  </a:tcPr>
                </a:tc>
                <a:tc>
                  <a:txBody>
                    <a:bodyPr anchorCtr="0"/>
                    <a:lstStyle/>
                    <a:p>
                      <a:pPr algn="ctr"/>
                      <a:r>
                        <a:rPr dirty="1">
                          <a:solidFill>
                            <a:srgbClr val="FFFFFF"/>
                          </a:solidFill>
                        </a:rPr>
                        <a:t>Total</a:t>
                      </a:r>
                    </a:p>
                  </a:txBody>
                  <a:tcPr anchor="ctr">
                    <a:solidFill>
                      <a:srgbClr val="70AD47"/>
                    </a:solidFill>
                  </a:tcPr>
                </a:tc>
                <a:tc>
                  <a:txBody>
                    <a:bodyPr anchorCtr="0"/>
                    <a:lstStyle/>
                    <a:p>
                      <a:pPr algn="ctr"/>
                      <a:r>
                        <a:rPr dirty="1">
                          <a:solidFill>
                            <a:srgbClr val="FFFFFF"/>
                          </a:solidFill>
                        </a:rPr>
                        <a:t>18.50%</a:t>
                      </a:r>
                    </a:p>
                  </a:txBody>
                  <a:tcPr>
                    <a:solidFill>
                      <a:srgbClr val="70AD47"/>
                    </a:solidFill>
                  </a:tcPr>
                </a:tc>
                <a:tc>
                  <a:txBody>
                    <a:bodyPr anchorCtr="0"/>
                    <a:lstStyle/>
                    <a:p>
                      <a:pPr algn="r"/>
                      <a:r>
                        <a:rPr dirty="1">
                          <a:solidFill>
                            <a:srgbClr val="FFFFFF"/>
                          </a:solidFill>
                        </a:rPr>
                        <a:t>2,667</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Top Sectors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12</a:t>
            </a:r>
          </a:p>
        </p:txBody>
      </p:sp>
      <p:graphicFrame>
        <p:nvGraphicFramePr>
          <p:cNvPr id="5" name="ChartObject"/>
          <p:cNvGraphicFramePr/>
          <p:nvPr/>
        </p:nvGraphicFramePr>
        <p:xfrm>
          <a:off x="508000" y="1270000"/>
          <a:ext cx="1143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AMC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13</a:t>
            </a:r>
          </a:p>
        </p:txBody>
      </p:sp>
      <p:graphicFrame>
        <p:nvGraphicFramePr>
          <p:cNvPr id="5" name="ChartObject"/>
          <p:cNvGraphicFramePr/>
          <p:nvPr/>
        </p:nvGraphicFramePr>
        <p:xfrm>
          <a:off x="508000" y="1270000"/>
          <a:ext cx="1143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Applicants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14</a:t>
            </a:r>
          </a:p>
        </p:txBody>
      </p:sp>
      <p:graphicFrame>
        <p:nvGraphicFramePr>
          <p:cNvPr id="5" name="New Table"/>
          <p:cNvGraphicFramePr>
            <a:graphicFrameLocks noGrp="1"/>
          </p:cNvGraphicFramePr>
          <p:nvPr/>
        </p:nvGraphicFramePr>
        <p:xfrm>
          <a:off x="635000" y="1524000"/>
          <a:ext cx="11430000" cy="1249680"/>
        </p:xfrm>
        <a:graphic>
          <a:graphicData uri="http://schemas.openxmlformats.org/drawingml/2006/table">
            <a:tbl>
              <a:tblPr firstRow="1" bandRow="1">
                <a:tableStyleId>{5C22544A-7EE6-4342-B048-85BDC9FD1C3A}</a:tableStyleId>
              </a:tblPr>
              <a:tblGrid>
                <a:gridCol w="1270000"/>
                <a:gridCol w="3810000"/>
                <a:gridCol w="1905000"/>
                <a:gridCol w="1905000"/>
                <a:gridCol w="1270000"/>
                <a:gridCol w="1270000"/>
              </a:tblGrid>
              <a:tr h="317500">
                <a:tc>
                  <a:txBody>
                    <a:bodyPr anchorCtr="0"/>
                    <a:lstStyle/>
                    <a:p>
                      <a:pPr algn="ctr"/>
                      <a:r>
                        <a:rPr sz="1600" dirty="1">
                          <a:solidFill>
                            <a:srgbClr val="FFFFFF"/>
                          </a:solidFill>
                          <a:latin typeface="Arial"/>
                        </a:rPr>
                        <a:t>SrNo</a:t>
                      </a:r>
                    </a:p>
                  </a:txBody>
                  <a:tcPr>
                    <a:solidFill>
                      <a:srgbClr val="70AD47"/>
                    </a:solidFill>
                  </a:tcPr>
                </a:tc>
                <a:tc>
                  <a:txBody>
                    <a:bodyPr anchorCtr="0"/>
                    <a:lstStyle/>
                    <a:p>
                      <a:pPr algn="ctr"/>
                      <a:r>
                        <a:rPr sz="1600" dirty="1">
                          <a:solidFill>
                            <a:srgbClr val="FFFFFF"/>
                          </a:solidFill>
                          <a:latin typeface="Arial"/>
                        </a:rPr>
                        <a:t>Applicant Name</a:t>
                      </a:r>
                    </a:p>
                  </a:txBody>
                  <a:tcPr>
                    <a:solidFill>
                      <a:srgbClr val="70AD47"/>
                    </a:solidFill>
                  </a:tcPr>
                </a:tc>
                <a:tc>
                  <a:txBody>
                    <a:bodyPr anchorCtr="0"/>
                    <a:lstStyle/>
                    <a:p>
                      <a:pPr algn="ctr"/>
                      <a:r>
                        <a:rPr sz="1600" dirty="1">
                          <a:solidFill>
                            <a:srgbClr val="FFFFFF"/>
                          </a:solidFill>
                          <a:latin typeface="Arial"/>
                        </a:rPr>
                        <a:t>Investment value (₹)</a:t>
                      </a:r>
                    </a:p>
                  </a:txBody>
                  <a:tcPr>
                    <a:solidFill>
                      <a:srgbClr val="70AD47"/>
                    </a:solidFill>
                  </a:tcPr>
                </a:tc>
                <a:tc>
                  <a:txBody>
                    <a:bodyPr anchorCtr="0"/>
                    <a:lstStyle/>
                    <a:p>
                      <a:pPr algn="ctr"/>
                      <a:r>
                        <a:rPr sz="1600" dirty="1">
                          <a:solidFill>
                            <a:srgbClr val="FFFFFF"/>
                          </a:solidFill>
                          <a:latin typeface="Arial"/>
                        </a:rPr>
                        <a:t>Market Value(₹)</a:t>
                      </a:r>
                    </a:p>
                  </a:txBody>
                  <a:tcPr>
                    <a:solidFill>
                      <a:srgbClr val="70AD47"/>
                    </a:solidFill>
                  </a:tcPr>
                </a:tc>
                <a:tc>
                  <a:txBody>
                    <a:bodyPr anchorCtr="0"/>
                    <a:lstStyle/>
                    <a:p>
                      <a:pPr algn="ctr"/>
                      <a:r>
                        <a:rPr sz="1600" dirty="1">
                          <a:solidFill>
                            <a:srgbClr val="FFFFFF"/>
                          </a:solidFill>
                          <a:latin typeface="Arial"/>
                        </a:rPr>
                        <a:t>CAGR (%)</a:t>
                      </a:r>
                    </a:p>
                  </a:txBody>
                  <a:tcPr>
                    <a:solidFill>
                      <a:srgbClr val="70AD47"/>
                    </a:solidFill>
                  </a:tcPr>
                </a:tc>
                <a:tc>
                  <a:txBody>
                    <a:bodyPr anchorCtr="0"/>
                    <a:lstStyle/>
                    <a:p>
                      <a:pPr algn="ctr"/>
                      <a:r>
                        <a:rPr sz="1600" dirty="1">
                          <a:solidFill>
                            <a:srgbClr val="FFFFFF"/>
                          </a:solidFill>
                          <a:latin typeface="Arial"/>
                        </a:rPr>
                        <a:t>Allocation (%)</a:t>
                      </a:r>
                    </a:p>
                  </a:txBody>
                  <a:tcPr>
                    <a:solidFill>
                      <a:srgbClr val="70AD47"/>
                    </a:solidFill>
                  </a:tcPr>
                </a:tc>
              </a:tr>
              <a:tr h="317500">
                <a:tc>
                  <a:txBody>
                    <a:bodyPr anchorCtr="0"/>
                    <a:lstStyle/>
                    <a:p>
                      <a:pPr algn="ctr"/>
                      <a:r>
                        <a:rPr sz="1600" dirty="1">
                          <a:solidFill>
                            <a:srgbClr val="000000"/>
                          </a:solidFill>
                        </a:rPr>
                        <a:t>1</a:t>
                      </a:r>
                    </a:p>
                  </a:txBody>
                  <a:tcPr>
                    <a:solidFill>
                      <a:srgbClr val="D5E3CF"/>
                    </a:solidFill>
                  </a:tcPr>
                </a:tc>
                <a:tc>
                  <a:txBody>
                    <a:bodyPr anchorCtr="0"/>
                    <a:lstStyle/>
                    <a:p>
                      <a:pPr algn="l"/>
                      <a:r>
                        <a:rPr sz="1600" dirty="1">
                          <a:solidFill>
                            <a:srgbClr val="000000"/>
                          </a:solidFill>
                        </a:rPr>
                        <a:t>A AROCKIAMARY</a:t>
                      </a:r>
                    </a:p>
                  </a:txBody>
                  <a:tcPr>
                    <a:solidFill>
                      <a:srgbClr val="D5E3CF"/>
                    </a:solidFill>
                  </a:tcPr>
                </a:tc>
                <a:tc>
                  <a:txBody>
                    <a:bodyPr anchorCtr="0"/>
                    <a:lstStyle/>
                    <a:p>
                      <a:pPr algn="r"/>
                      <a:r>
                        <a:rPr sz="1600" dirty="1">
                          <a:solidFill>
                            <a:srgbClr val="000000"/>
                          </a:solidFill>
                        </a:rPr>
                        <a:t>4,094</a:t>
                      </a:r>
                    </a:p>
                  </a:txBody>
                  <a:tcPr>
                    <a:solidFill>
                      <a:srgbClr val="D5E3CF"/>
                    </a:solidFill>
                  </a:tcPr>
                </a:tc>
                <a:tc>
                  <a:txBody>
                    <a:bodyPr anchorCtr="0"/>
                    <a:lstStyle/>
                    <a:p>
                      <a:pPr algn="r"/>
                      <a:r>
                        <a:rPr sz="1600" dirty="1">
                          <a:solidFill>
                            <a:srgbClr val="000000"/>
                          </a:solidFill>
                        </a:rPr>
                        <a:t>7,885</a:t>
                      </a:r>
                    </a:p>
                  </a:txBody>
                  <a:tcPr>
                    <a:solidFill>
                      <a:srgbClr val="D5E3CF"/>
                    </a:solidFill>
                  </a:tcPr>
                </a:tc>
                <a:tc>
                  <a:txBody>
                    <a:bodyPr anchorCtr="0"/>
                    <a:lstStyle/>
                    <a:p>
                      <a:pPr algn="r"/>
                      <a:r>
                        <a:rPr sz="1600" dirty="1">
                          <a:solidFill>
                            <a:srgbClr val="000000"/>
                          </a:solidFill>
                        </a:rPr>
                        <a:t>4.13</a:t>
                      </a:r>
                    </a:p>
                  </a:txBody>
                  <a:tcPr>
                    <a:solidFill>
                      <a:srgbClr val="D5E3CF"/>
                    </a:solidFill>
                  </a:tcPr>
                </a:tc>
                <a:tc>
                  <a:txBody>
                    <a:bodyPr anchorCtr="0"/>
                    <a:lstStyle/>
                    <a:p>
                      <a:pPr algn="r"/>
                      <a:r>
                        <a:rPr sz="1600" dirty="1">
                          <a:solidFill>
                            <a:srgbClr val="000000"/>
                          </a:solidFill>
                        </a:rPr>
                        <a:t>100.00</a:t>
                      </a:r>
                    </a:p>
                  </a:txBody>
                  <a:tcPr>
                    <a:solidFill>
                      <a:srgbClr val="D5E3CF"/>
                    </a:solidFill>
                  </a:tcPr>
                </a:tc>
              </a:tr>
              <a:tr h="317500">
                <a:tc>
                  <a:txBody>
                    <a:bodyPr anchorCtr="0"/>
                    <a:lstStyle/>
                    <a:p>
                      <a:pPr algn="ctr"/>
                      <a:endParaRPr sz="1600">
                        <a:solidFill>
                          <a:srgbClr val="FFFFFF"/>
                        </a:solidFill>
                        <a:latin typeface="Arial Bold"/>
                      </a:endParaRPr>
                    </a:p>
                  </a:txBody>
                  <a:tcPr>
                    <a:solidFill>
                      <a:srgbClr val="70AD47"/>
                    </a:solidFill>
                  </a:tcPr>
                </a:tc>
                <a:tc>
                  <a:txBody>
                    <a:bodyPr anchorCtr="0"/>
                    <a:lstStyle/>
                    <a:p>
                      <a:pPr algn="l"/>
                      <a:r>
                        <a:rPr sz="1600" dirty="1">
                          <a:solidFill>
                            <a:srgbClr val="FFFFFF"/>
                          </a:solidFill>
                          <a:latin typeface="Arial Bold"/>
                        </a:rPr>
                        <a:t>Total</a:t>
                      </a:r>
                    </a:p>
                  </a:txBody>
                  <a:tcPr>
                    <a:solidFill>
                      <a:srgbClr val="70AD47"/>
                    </a:solidFill>
                  </a:tcPr>
                </a:tc>
                <a:tc>
                  <a:txBody>
                    <a:bodyPr anchorCtr="0"/>
                    <a:lstStyle/>
                    <a:p>
                      <a:pPr algn="r"/>
                      <a:r>
                        <a:rPr sz="1600" dirty="1">
                          <a:solidFill>
                            <a:srgbClr val="FFFFFF"/>
                          </a:solidFill>
                          <a:latin typeface="Arial Bold"/>
                        </a:rPr>
                        <a:t>4,094</a:t>
                      </a:r>
                    </a:p>
                  </a:txBody>
                  <a:tcPr>
                    <a:solidFill>
                      <a:srgbClr val="70AD47"/>
                    </a:solidFill>
                  </a:tcPr>
                </a:tc>
                <a:tc>
                  <a:txBody>
                    <a:bodyPr anchorCtr="0"/>
                    <a:lstStyle/>
                    <a:p>
                      <a:pPr algn="r"/>
                      <a:r>
                        <a:rPr sz="1600" dirty="1">
                          <a:solidFill>
                            <a:srgbClr val="FFFFFF"/>
                          </a:solidFill>
                          <a:latin typeface="Arial Bold"/>
                        </a:rPr>
                        <a:t>7,885</a:t>
                      </a:r>
                    </a:p>
                  </a:txBody>
                  <a:tcPr>
                    <a:solidFill>
                      <a:srgbClr val="70AD47"/>
                    </a:solidFill>
                  </a:tcPr>
                </a:tc>
                <a:tc>
                  <a:txBody>
                    <a:bodyPr anchorCtr="0"/>
                    <a:lstStyle/>
                    <a:p>
                      <a:pPr algn="r"/>
                      <a:r>
                        <a:rPr sz="1600" dirty="1">
                          <a:solidFill>
                            <a:srgbClr val="FFFFFF"/>
                          </a:solidFill>
                          <a:latin typeface="Arial Bold"/>
                        </a:rPr>
                        <a:t>8.09</a:t>
                      </a:r>
                    </a:p>
                  </a:txBody>
                  <a:tcPr>
                    <a:solidFill>
                      <a:srgbClr val="70AD47"/>
                    </a:solidFill>
                  </a:tcPr>
                </a:tc>
                <a:tc>
                  <a:txBody>
                    <a:bodyPr anchorCtr="0"/>
                    <a:lstStyle/>
                    <a:p>
                      <a:pPr algn="r"/>
                      <a:r>
                        <a:rPr sz="1600" dirty="1">
                          <a:solidFill>
                            <a:srgbClr val="FFFFFF"/>
                          </a:solidFill>
                          <a:latin typeface="Arial Bold"/>
                        </a:rPr>
                        <a:t>100.00</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Nominee and Bank Details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15</a:t>
            </a:r>
          </a:p>
        </p:txBody>
      </p:sp>
      <p:graphicFrame>
        <p:nvGraphicFramePr>
          <p:cNvPr id="5" name="New Table"/>
          <p:cNvGraphicFramePr>
            <a:graphicFrameLocks noGrp="1"/>
          </p:cNvGraphicFramePr>
          <p:nvPr/>
        </p:nvGraphicFramePr>
        <p:xfrm>
          <a:off x="254000" y="1016000"/>
          <a:ext cx="12319000" cy="528320"/>
        </p:xfrm>
        <a:graphic>
          <a:graphicData uri="http://schemas.openxmlformats.org/drawingml/2006/table">
            <a:tbl>
              <a:tblPr firstRow="1" bandRow="1">
                <a:tableStyleId>{5C22544A-7EE6-4342-B048-85BDC9FD1C3A}</a:tableStyleId>
              </a:tblPr>
              <a:tblGrid>
                <a:gridCol w="508000"/>
                <a:gridCol w="1905000"/>
                <a:gridCol w="952500"/>
                <a:gridCol w="3175000"/>
                <a:gridCol w="1651000"/>
                <a:gridCol w="1143000"/>
                <a:gridCol w="1079500"/>
                <a:gridCol w="1905000"/>
              </a:tblGrid>
              <a:tr h="254000">
                <a:tc>
                  <a:txBody>
                    <a:bodyPr anchorCtr="0"/>
                    <a:lstStyle/>
                    <a:p>
                      <a:pPr algn="ctr"/>
                      <a:r>
                        <a:rPr sz="1200" dirty="1">
                          <a:solidFill>
                            <a:srgbClr val="FFFFFF"/>
                          </a:solidFill>
                          <a:latin typeface="Arial"/>
                        </a:rPr>
                        <a:t>SNo</a:t>
                      </a:r>
                    </a:p>
                  </a:txBody>
                  <a:tcPr>
                    <a:solidFill>
                      <a:srgbClr val="70AD47"/>
                    </a:solidFill>
                  </a:tcPr>
                </a:tc>
                <a:tc>
                  <a:txBody>
                    <a:bodyPr anchorCtr="0"/>
                    <a:lstStyle/>
                    <a:p>
                      <a:pPr algn="ctr"/>
                      <a:r>
                        <a:rPr sz="1200" dirty="1">
                          <a:solidFill>
                            <a:srgbClr val="FFFFFF"/>
                          </a:solidFill>
                          <a:latin typeface="Arial"/>
                        </a:rPr>
                        <a:t>Applicant Name</a:t>
                      </a:r>
                    </a:p>
                  </a:txBody>
                  <a:tcPr>
                    <a:solidFill>
                      <a:srgbClr val="70AD47"/>
                    </a:solidFill>
                  </a:tcPr>
                </a:tc>
                <a:tc>
                  <a:txBody>
                    <a:bodyPr anchorCtr="0"/>
                    <a:lstStyle/>
                    <a:p>
                      <a:pPr algn="ctr"/>
                      <a:r>
                        <a:rPr sz="1200" dirty="1">
                          <a:solidFill>
                            <a:srgbClr val="FFFFFF"/>
                          </a:solidFill>
                          <a:latin typeface="Arial"/>
                        </a:rPr>
                        <a:t>Folio</a:t>
                      </a:r>
                    </a:p>
                  </a:txBody>
                  <a:tcPr>
                    <a:solidFill>
                      <a:srgbClr val="70AD47"/>
                    </a:solidFill>
                  </a:tcPr>
                </a:tc>
                <a:tc>
                  <a:txBody>
                    <a:bodyPr anchorCtr="0"/>
                    <a:lstStyle/>
                    <a:p>
                      <a:pPr algn="ctr"/>
                      <a:r>
                        <a:rPr sz="1200" dirty="1">
                          <a:solidFill>
                            <a:srgbClr val="FFFFFF"/>
                          </a:solidFill>
                          <a:latin typeface="Arial"/>
                        </a:rPr>
                        <a:t>Schemes</a:t>
                      </a:r>
                    </a:p>
                  </a:txBody>
                  <a:tcPr>
                    <a:solidFill>
                      <a:srgbClr val="70AD47"/>
                    </a:solidFill>
                  </a:tcPr>
                </a:tc>
                <a:tc>
                  <a:txBody>
                    <a:bodyPr anchorCtr="0"/>
                    <a:lstStyle/>
                    <a:p>
                      <a:pPr algn="ctr"/>
                      <a:r>
                        <a:rPr sz="1200" dirty="1">
                          <a:solidFill>
                            <a:srgbClr val="FFFFFF"/>
                          </a:solidFill>
                          <a:latin typeface="Arial"/>
                        </a:rPr>
                        <a:t>Bank</a:t>
                      </a:r>
                    </a:p>
                  </a:txBody>
                  <a:tcPr>
                    <a:solidFill>
                      <a:srgbClr val="70AD47"/>
                    </a:solidFill>
                  </a:tcPr>
                </a:tc>
                <a:tc>
                  <a:txBody>
                    <a:bodyPr anchorCtr="0"/>
                    <a:lstStyle/>
                    <a:p>
                      <a:pPr algn="ctr"/>
                      <a:r>
                        <a:rPr sz="1200" dirty="1">
                          <a:solidFill>
                            <a:srgbClr val="FFFFFF"/>
                          </a:solidFill>
                          <a:latin typeface="Arial"/>
                        </a:rPr>
                        <a:t>A/C No</a:t>
                      </a:r>
                    </a:p>
                  </a:txBody>
                  <a:tcPr>
                    <a:solidFill>
                      <a:srgbClr val="70AD47"/>
                    </a:solidFill>
                  </a:tcPr>
                </a:tc>
                <a:tc>
                  <a:txBody>
                    <a:bodyPr anchorCtr="0"/>
                    <a:lstStyle/>
                    <a:p>
                      <a:pPr algn="ctr"/>
                      <a:r>
                        <a:rPr sz="1200" dirty="1">
                          <a:solidFill>
                            <a:srgbClr val="FFFFFF"/>
                          </a:solidFill>
                          <a:latin typeface="Arial"/>
                        </a:rPr>
                        <a:t>IFSC</a:t>
                      </a:r>
                    </a:p>
                  </a:txBody>
                  <a:tcPr>
                    <a:solidFill>
                      <a:srgbClr val="70AD47"/>
                    </a:solidFill>
                  </a:tcPr>
                </a:tc>
                <a:tc>
                  <a:txBody>
                    <a:bodyPr anchorCtr="0"/>
                    <a:lstStyle/>
                    <a:p>
                      <a:pPr algn="ctr"/>
                      <a:r>
                        <a:rPr sz="1200" dirty="1">
                          <a:solidFill>
                            <a:srgbClr val="FFFFFF"/>
                          </a:solidFill>
                          <a:latin typeface="Arial"/>
                        </a:rPr>
                        <a:t>Nominee</a:t>
                      </a:r>
                    </a:p>
                  </a:txBody>
                  <a:tcPr>
                    <a:solidFill>
                      <a:srgbClr val="70AD47"/>
                    </a:solidFill>
                  </a:tcPr>
                </a:tc>
              </a:tr>
              <a:tr h="254000">
                <a:tc>
                  <a:txBody>
                    <a:bodyPr anchorCtr="0"/>
                    <a:lstStyle/>
                    <a:p>
                      <a:pPr algn="ctr"/>
                      <a:r>
                        <a:rPr sz="900" dirty="1">
                          <a:solidFill>
                            <a:srgbClr val="000000"/>
                          </a:solidFill>
                        </a:rPr>
                        <a:t>1</a:t>
                      </a:r>
                    </a:p>
                  </a:txBody>
                  <a:tcPr>
                    <a:solidFill>
                      <a:srgbClr val="D5E3CF"/>
                    </a:solidFill>
                  </a:tcPr>
                </a:tc>
                <a:tc>
                  <a:txBody>
                    <a:bodyPr anchorCtr="0"/>
                    <a:lstStyle/>
                    <a:p>
                      <a:pPr algn="l"/>
                      <a:r>
                        <a:rPr sz="900" dirty="1">
                          <a:solidFill>
                            <a:srgbClr val="000000"/>
                          </a:solidFill>
                        </a:rPr>
                        <a:t>A AROCKIAMARY</a:t>
                      </a:r>
                    </a:p>
                  </a:txBody>
                  <a:tcPr>
                    <a:solidFill>
                      <a:srgbClr val="D5E3CF"/>
                    </a:solidFill>
                  </a:tcPr>
                </a:tc>
                <a:tc>
                  <a:txBody>
                    <a:bodyPr anchorCtr="0"/>
                    <a:lstStyle/>
                    <a:p>
                      <a:pPr algn="l"/>
                      <a:r>
                        <a:rPr sz="900" dirty="1">
                          <a:solidFill>
                            <a:srgbClr val="000000"/>
                          </a:solidFill>
                        </a:rPr>
                        <a:t>8442092</a:t>
                      </a:r>
                    </a:p>
                  </a:txBody>
                  <a:tcPr>
                    <a:solidFill>
                      <a:srgbClr val="D5E3CF"/>
                    </a:solidFill>
                  </a:tcPr>
                </a:tc>
                <a:tc>
                  <a:txBody>
                    <a:bodyPr anchorCtr="0"/>
                    <a:lstStyle/>
                    <a:p>
                      <a:pPr algn="l"/>
                      <a:r>
                        <a:rPr sz="900" dirty="1">
                          <a:solidFill>
                            <a:srgbClr val="000000"/>
                          </a:solidFill>
                        </a:rPr>
                        <a:t>SBI Long Term Equity Fund Reg IDCW</a:t>
                      </a:r>
                    </a:p>
                  </a:txBody>
                  <a:tcPr>
                    <a:solidFill>
                      <a:srgbClr val="D5E3CF"/>
                    </a:solidFill>
                  </a:tcPr>
                </a:tc>
                <a:tc>
                  <a:txBody>
                    <a:bodyPr anchorCtr="0"/>
                    <a:lstStyle/>
                    <a:p>
                      <a:pPr algn="l"/>
                      <a:r>
                        <a:rPr sz="900" dirty="1">
                          <a:solidFill>
                            <a:srgbClr val="000000"/>
                          </a:solidFill>
                        </a:rPr>
                        <a:t>INDIAN BANK</a:t>
                      </a:r>
                    </a:p>
                  </a:txBody>
                  <a:tcPr>
                    <a:solidFill>
                      <a:srgbClr val="D5E3CF"/>
                    </a:solidFill>
                  </a:tcPr>
                </a:tc>
                <a:tc>
                  <a:txBody>
                    <a:bodyPr anchorCtr="0"/>
                    <a:lstStyle/>
                    <a:p>
                      <a:pPr algn="l"/>
                      <a:r>
                        <a:rPr sz="900" dirty="1">
                          <a:solidFill>
                            <a:srgbClr val="000000"/>
                          </a:solidFill>
                        </a:rPr>
                        <a:t>xxxx91047</a:t>
                      </a:r>
                    </a:p>
                  </a:txBody>
                  <a:tcPr>
                    <a:solidFill>
                      <a:srgbClr val="D5E3CF"/>
                    </a:solidFill>
                  </a:tcPr>
                </a:tc>
                <a:tc>
                  <a:txBody>
                    <a:bodyPr anchorCtr="0"/>
                    <a:lstStyle/>
                    <a:p>
                      <a:pPr algn="l"/>
                      <a:r>
                        <a:rPr sz="900" dirty="1">
                          <a:solidFill>
                            <a:srgbClr val="000000"/>
                          </a:solidFill>
                        </a:rPr>
                        <a:t>IDIB000K052</a:t>
                      </a:r>
                    </a:p>
                  </a:txBody>
                  <a:tcPr>
                    <a:solidFill>
                      <a:srgbClr val="D5E3CF"/>
                    </a:solidFill>
                  </a:tcPr>
                </a:tc>
                <a:tc>
                  <a:txBody>
                    <a:bodyPr anchorCtr="0"/>
                    <a:lstStyle/>
                    <a:p>
                      <a:pPr algn="l"/>
                      <a:r>
                        <a:rPr sz="900" dirty="1">
                          <a:solidFill>
                            <a:srgbClr val="000000"/>
                          </a:solidFill>
                        </a:rPr>
                        <a:t>D JOTHILAMALADOSS</a:t>
                      </a:r>
                    </a:p>
                  </a:txBody>
                  <a:tcP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 Current SIP</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16</a:t>
            </a:r>
          </a:p>
        </p:txBody>
      </p:sp>
      <p:graphicFrame>
        <p:nvGraphicFramePr>
          <p:cNvPr id="5" name="New Table"/>
          <p:cNvGraphicFramePr>
            <a:graphicFrameLocks noGrp="1"/>
          </p:cNvGraphicFramePr>
          <p:nvPr/>
        </p:nvGraphicFramePr>
        <p:xfrm>
          <a:off x="635000" y="889000"/>
          <a:ext cx="11430000" cy="670560"/>
        </p:xfrm>
        <a:graphic>
          <a:graphicData uri="http://schemas.openxmlformats.org/drawingml/2006/table">
            <a:tbl>
              <a:tblPr firstRow="1" bandRow="1">
                <a:tableStyleId>{5C22544A-7EE6-4342-B048-85BDC9FD1C3A}</a:tableStyleId>
              </a:tblPr>
              <a:tblGrid>
                <a:gridCol w="8890000"/>
                <a:gridCol w="2540000"/>
              </a:tblGrid>
              <a:tr h="127000">
                <a:tc>
                  <a:txBody>
                    <a:bodyPr anchorCtr="0"/>
                    <a:lstStyle/>
                    <a:p>
                      <a:pPr algn="ctr"/>
                      <a:r>
                        <a:rPr sz="1600" dirty="1">
                          <a:solidFill>
                            <a:srgbClr val="FFFFFF"/>
                          </a:solidFill>
                        </a:rPr>
                        <a:t>Particulars</a:t>
                      </a:r>
                    </a:p>
                  </a:txBody>
                  <a:tcPr>
                    <a:solidFill>
                      <a:srgbClr val="70AD47"/>
                    </a:solidFill>
                  </a:tcPr>
                </a:tc>
                <a:tc>
                  <a:txBody>
                    <a:bodyPr anchorCtr="0"/>
                    <a:lstStyle/>
                    <a:p>
                      <a:pPr algn="ctr"/>
                      <a:r>
                        <a:rPr sz="1600" dirty="1">
                          <a:solidFill>
                            <a:srgbClr val="FFFFFF"/>
                          </a:solidFill>
                        </a:rPr>
                        <a:t>Sum of Amount (₹)</a:t>
                      </a:r>
                    </a:p>
                  </a:txBody>
                  <a:tcPr>
                    <a:solidFill>
                      <a:srgbClr val="70AD47"/>
                    </a:solidFill>
                  </a:tcPr>
                </a:tc>
              </a:tr>
              <a:tr h="127000">
                <a:tc>
                  <a:txBody>
                    <a:bodyPr anchorCtr="0"/>
                    <a:lstStyle/>
                    <a:p>
                      <a:pPr algn="ctr"/>
                      <a:r>
                        <a:rPr sz="1600" dirty="1">
                          <a:solidFill>
                            <a:srgbClr val="FFFFFF"/>
                          </a:solidFill>
                        </a:rPr>
                        <a:t>Grand Total</a:t>
                      </a:r>
                    </a:p>
                  </a:txBody>
                  <a:tcPr>
                    <a:solidFill>
                      <a:srgbClr val="70AD47"/>
                    </a:solidFill>
                  </a:tcPr>
                </a:tc>
                <a:tc>
                  <a:txBody>
                    <a:bodyPr anchorCtr="0"/>
                    <a:lstStyle/>
                    <a:p>
                      <a:pPr algn="ctr"/>
                      <a:r>
                        <a:rPr sz="1600" dirty="1">
                          <a:solidFill>
                            <a:srgbClr val="FFFFFF"/>
                          </a:solidFill>
                        </a:rPr>
                        <a:t>₹ </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Green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17</a:t>
            </a:r>
          </a:p>
        </p:txBody>
      </p:sp>
      <p:graphicFrame>
        <p:nvGraphicFramePr>
          <p:cNvPr id="5" name="New Table"/>
          <p:cNvGraphicFramePr>
            <a:graphicFrameLocks noGrp="1"/>
          </p:cNvGraphicFramePr>
          <p:nvPr/>
        </p:nvGraphicFramePr>
        <p:xfrm>
          <a:off x="635000" y="1524000"/>
          <a:ext cx="11430000" cy="91440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rPr>
                        <a:t>SrNo</a:t>
                      </a:r>
                    </a:p>
                  </a:txBody>
                  <a:tcPr>
                    <a:solidFill>
                      <a:srgbClr val="70AD47"/>
                    </a:solidFill>
                  </a:tcPr>
                </a:tc>
                <a:tc>
                  <a:txBody>
                    <a:bodyPr anchorCtr="0"/>
                    <a:lstStyle/>
                    <a:p>
                      <a:pPr algn="ctr"/>
                      <a:r>
                        <a:rPr sz="1600" dirty="1">
                          <a:solidFill>
                            <a:srgbClr val="FFFFFF"/>
                          </a:solidFill>
                        </a:rPr>
                        <a:t>Scheme</a:t>
                      </a:r>
                    </a:p>
                  </a:txBody>
                  <a:tcPr>
                    <a:solidFill>
                      <a:srgbClr val="70AD47"/>
                    </a:solidFill>
                  </a:tcPr>
                </a:tc>
                <a:tc>
                  <a:txBody>
                    <a:bodyPr anchorCtr="0"/>
                    <a:lstStyle/>
                    <a:p>
                      <a:pPr algn="ctr"/>
                      <a:r>
                        <a:rPr sz="1600" dirty="1">
                          <a:solidFill>
                            <a:srgbClr val="FFFFFF"/>
                          </a:solidFill>
                        </a:rPr>
                        <a:t>Investment value (₹)</a:t>
                      </a:r>
                    </a:p>
                  </a:txBody>
                  <a:tcPr>
                    <a:solidFill>
                      <a:srgbClr val="70AD47"/>
                    </a:solidFill>
                  </a:tcPr>
                </a:tc>
                <a:tc>
                  <a:txBody>
                    <a:bodyPr anchorCtr="0"/>
                    <a:lstStyle/>
                    <a:p>
                      <a:pPr algn="ctr"/>
                      <a:r>
                        <a:rPr sz="1600" dirty="1">
                          <a:solidFill>
                            <a:srgbClr val="FFFFFF"/>
                          </a:solidFill>
                        </a:rPr>
                        <a:t>Market Value(₹)</a:t>
                      </a:r>
                    </a:p>
                  </a:txBody>
                  <a:tcPr>
                    <a:solidFill>
                      <a:srgbClr val="70AD47"/>
                    </a:solidFill>
                  </a:tcPr>
                </a:tc>
                <a:tc>
                  <a:txBody>
                    <a:bodyPr anchorCtr="0"/>
                    <a:lstStyle/>
                    <a:p>
                      <a:pPr algn="ctr"/>
                      <a:r>
                        <a:rPr sz="1600" dirty="1">
                          <a:solidFill>
                            <a:srgbClr val="FFFFFF"/>
                          </a:solidFill>
                        </a:rPr>
                        <a:t>CAGR (%)</a:t>
                      </a:r>
                    </a:p>
                  </a:txBody>
                  <a:tcPr>
                    <a:solidFill>
                      <a:srgbClr val="70AD47"/>
                    </a:solidFill>
                  </a:tcPr>
                </a:tc>
                <a:tc>
                  <a:txBody>
                    <a:bodyPr anchorCtr="0"/>
                    <a:lstStyle/>
                    <a:p>
                      <a:pPr algn="ctr"/>
                      <a:r>
                        <a:rPr sz="1600" dirty="1">
                          <a:solidFill>
                            <a:srgbClr val="FFFFFF"/>
                          </a:solidFill>
                        </a:rPr>
                        <a:t>Allocation (%)</a:t>
                      </a:r>
                    </a:p>
                  </a:txBody>
                  <a:tcPr>
                    <a:solidFill>
                      <a:srgbClr val="70AD47"/>
                    </a:solidFill>
                  </a:tcPr>
                </a:tc>
              </a:tr>
              <a:tr h="317500">
                <a:tc>
                  <a:txBody>
                    <a:bodyPr anchorCtr="0"/>
                    <a:lstStyle/>
                    <a:p>
                      <a:pPr algn="r"/>
                      <a:endParaRPr sz="1600">
                        <a:solidFill>
                          <a:srgbClr val="FFFFFF"/>
                        </a:solidFill>
                      </a:endParaRPr>
                    </a:p>
                  </a:txBody>
                  <a:tcPr>
                    <a:solidFill>
                      <a:srgbClr val="70AD47"/>
                    </a:solidFill>
                  </a:tcPr>
                </a:tc>
                <a:tc>
                  <a:txBody>
                    <a:bodyPr anchorCtr="0"/>
                    <a:lstStyle/>
                    <a:p>
                      <a:pPr algn="r"/>
                      <a:r>
                        <a:rPr sz="1600" dirty="1">
                          <a:solidFill>
                            <a:srgbClr val="FFFFFF"/>
                          </a:solidFill>
                        </a:rPr>
                        <a:t>Total</a:t>
                      </a:r>
                    </a:p>
                  </a:txBody>
                  <a:tcPr>
                    <a:solidFill>
                      <a:srgbClr val="70AD47"/>
                    </a:solidFill>
                  </a:tcPr>
                </a:tc>
                <a:tc>
                  <a:txBody>
                    <a:bodyPr anchorCtr="0"/>
                    <a:lstStyle/>
                    <a:p>
                      <a:pPr algn="r"/>
                      <a:r>
                        <a:rPr sz="1600" dirty="1">
                          <a:solidFill>
                            <a:srgbClr val="FFFFFF"/>
                          </a:solidFill>
                        </a:rPr>
                        <a:t>0.00</a:t>
                      </a:r>
                    </a:p>
                  </a:txBody>
                  <a:tcPr>
                    <a:solidFill>
                      <a:srgbClr val="70AD47"/>
                    </a:solidFill>
                  </a:tcPr>
                </a:tc>
                <a:tc>
                  <a:txBody>
                    <a:bodyPr anchorCtr="0"/>
                    <a:lstStyle/>
                    <a:p>
                      <a:pPr algn="r"/>
                      <a:r>
                        <a:rPr sz="1600" dirty="1">
                          <a:solidFill>
                            <a:srgbClr val="FFFFFF"/>
                          </a:solidFill>
                        </a:rPr>
                        <a:t>0.00</a:t>
                      </a:r>
                    </a:p>
                  </a:txBody>
                  <a:tcPr>
                    <a:solidFill>
                      <a:srgbClr val="70AD47"/>
                    </a:solidFill>
                  </a:tcPr>
                </a:tc>
                <a:tc>
                  <a:txBody>
                    <a:bodyPr anchorCtr="0"/>
                    <a:lstStyle/>
                    <a:p>
                      <a:pPr algn="r"/>
                      <a:endParaRPr sz="1600">
                        <a:solidFill>
                          <a:srgbClr val="FFFFFF"/>
                        </a:solidFill>
                      </a:endParaRPr>
                    </a:p>
                  </a:txBody>
                  <a:tcPr>
                    <a:solidFill>
                      <a:srgbClr val="70AD47"/>
                    </a:solidFill>
                  </a:tcPr>
                </a:tc>
                <a:tc>
                  <a:txBody>
                    <a:bodyPr anchorCtr="0"/>
                    <a:lstStyle/>
                    <a:p>
                      <a:pPr algn="r"/>
                      <a:r>
                        <a:rPr sz="1600" dirty="1">
                          <a:solidFill>
                            <a:srgbClr val="FFFFFF"/>
                          </a:solidFill>
                        </a:rPr>
                        <a:t>.00</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Yellow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18</a:t>
            </a:r>
          </a:p>
        </p:txBody>
      </p:sp>
      <p:graphicFrame>
        <p:nvGraphicFramePr>
          <p:cNvPr id="5" name="New Table"/>
          <p:cNvGraphicFramePr>
            <a:graphicFrameLocks noGrp="1"/>
          </p:cNvGraphicFramePr>
          <p:nvPr/>
        </p:nvGraphicFramePr>
        <p:xfrm>
          <a:off x="635000" y="1524000"/>
          <a:ext cx="11430000" cy="91440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rPr>
                        <a:t>SrNo</a:t>
                      </a:r>
                    </a:p>
                  </a:txBody>
                  <a:tcPr>
                    <a:solidFill>
                      <a:srgbClr val="FFC000"/>
                    </a:solidFill>
                  </a:tcPr>
                </a:tc>
                <a:tc>
                  <a:txBody>
                    <a:bodyPr anchorCtr="0"/>
                    <a:lstStyle/>
                    <a:p>
                      <a:pPr algn="ctr"/>
                      <a:r>
                        <a:rPr sz="1600" dirty="1">
                          <a:solidFill>
                            <a:srgbClr val="FFFFFF"/>
                          </a:solidFill>
                        </a:rPr>
                        <a:t>Scheme</a:t>
                      </a:r>
                    </a:p>
                  </a:txBody>
                  <a:tcPr>
                    <a:solidFill>
                      <a:srgbClr val="FFC000"/>
                    </a:solidFill>
                  </a:tcPr>
                </a:tc>
                <a:tc>
                  <a:txBody>
                    <a:bodyPr anchorCtr="0"/>
                    <a:lstStyle/>
                    <a:p>
                      <a:pPr algn="ctr"/>
                      <a:r>
                        <a:rPr sz="1600" dirty="1">
                          <a:solidFill>
                            <a:srgbClr val="FFFFFF"/>
                          </a:solidFill>
                        </a:rPr>
                        <a:t>Investment value (₹)</a:t>
                      </a:r>
                    </a:p>
                  </a:txBody>
                  <a:tcPr>
                    <a:solidFill>
                      <a:srgbClr val="FFC000"/>
                    </a:solidFill>
                  </a:tcPr>
                </a:tc>
                <a:tc>
                  <a:txBody>
                    <a:bodyPr anchorCtr="0"/>
                    <a:lstStyle/>
                    <a:p>
                      <a:pPr algn="ctr"/>
                      <a:r>
                        <a:rPr sz="1600" dirty="1">
                          <a:solidFill>
                            <a:srgbClr val="FFFFFF"/>
                          </a:solidFill>
                        </a:rPr>
                        <a:t>Market Value(₹)</a:t>
                      </a:r>
                    </a:p>
                  </a:txBody>
                  <a:tcPr>
                    <a:solidFill>
                      <a:srgbClr val="FFC000"/>
                    </a:solidFill>
                  </a:tcPr>
                </a:tc>
                <a:tc>
                  <a:txBody>
                    <a:bodyPr anchorCtr="0"/>
                    <a:lstStyle/>
                    <a:p>
                      <a:pPr algn="ctr"/>
                      <a:r>
                        <a:rPr sz="1600" dirty="1">
                          <a:solidFill>
                            <a:srgbClr val="FFFFFF"/>
                          </a:solidFill>
                        </a:rPr>
                        <a:t>CAGR (%)</a:t>
                      </a:r>
                    </a:p>
                  </a:txBody>
                  <a:tcPr>
                    <a:solidFill>
                      <a:srgbClr val="FFC000"/>
                    </a:solidFill>
                  </a:tcPr>
                </a:tc>
                <a:tc>
                  <a:txBody>
                    <a:bodyPr anchorCtr="0"/>
                    <a:lstStyle/>
                    <a:p>
                      <a:pPr algn="ctr"/>
                      <a:r>
                        <a:rPr sz="1600" dirty="1">
                          <a:solidFill>
                            <a:srgbClr val="FFFFFF"/>
                          </a:solidFill>
                        </a:rPr>
                        <a:t>Allocation (%)</a:t>
                      </a:r>
                    </a:p>
                  </a:txBody>
                  <a:tcPr>
                    <a:solidFill>
                      <a:srgbClr val="FFC000"/>
                    </a:solidFill>
                  </a:tcPr>
                </a:tc>
              </a:tr>
              <a:tr h="317500">
                <a:tc>
                  <a:txBody>
                    <a:bodyPr anchorCtr="0"/>
                    <a:lstStyle/>
                    <a:p>
                      <a:pPr algn="r"/>
                      <a:endParaRPr sz="1600">
                        <a:solidFill>
                          <a:srgbClr val="FFFFFF"/>
                        </a:solidFill>
                      </a:endParaRPr>
                    </a:p>
                  </a:txBody>
                  <a:tcPr>
                    <a:solidFill>
                      <a:srgbClr val="FFC000"/>
                    </a:solidFill>
                  </a:tcPr>
                </a:tc>
                <a:tc>
                  <a:txBody>
                    <a:bodyPr anchorCtr="0"/>
                    <a:lstStyle/>
                    <a:p>
                      <a:pPr algn="r"/>
                      <a:r>
                        <a:rPr sz="1600" dirty="1">
                          <a:solidFill>
                            <a:srgbClr val="FFFFFF"/>
                          </a:solidFill>
                        </a:rPr>
                        <a:t>Total</a:t>
                      </a:r>
                    </a:p>
                  </a:txBody>
                  <a:tcPr>
                    <a:solidFill>
                      <a:srgbClr val="FFC000"/>
                    </a:solidFill>
                  </a:tcPr>
                </a:tc>
                <a:tc>
                  <a:txBody>
                    <a:bodyPr anchorCtr="0"/>
                    <a:lstStyle/>
                    <a:p>
                      <a:pPr algn="r"/>
                      <a:r>
                        <a:rPr sz="1600" dirty="1">
                          <a:solidFill>
                            <a:srgbClr val="FFFFFF"/>
                          </a:solidFill>
                        </a:rPr>
                        <a:t>0.00</a:t>
                      </a:r>
                    </a:p>
                  </a:txBody>
                  <a:tcPr>
                    <a:solidFill>
                      <a:srgbClr val="FFC000"/>
                    </a:solidFill>
                  </a:tcPr>
                </a:tc>
                <a:tc>
                  <a:txBody>
                    <a:bodyPr anchorCtr="0"/>
                    <a:lstStyle/>
                    <a:p>
                      <a:pPr algn="r"/>
                      <a:r>
                        <a:rPr sz="1600" dirty="1">
                          <a:solidFill>
                            <a:srgbClr val="FFFFFF"/>
                          </a:solidFill>
                        </a:rPr>
                        <a:t>0.00</a:t>
                      </a:r>
                    </a:p>
                  </a:txBody>
                  <a:tcPr>
                    <a:solidFill>
                      <a:srgbClr val="FFC000"/>
                    </a:solidFill>
                  </a:tcPr>
                </a:tc>
                <a:tc>
                  <a:txBody>
                    <a:bodyPr anchorCtr="0"/>
                    <a:lstStyle/>
                    <a:p>
                      <a:pPr algn="r"/>
                      <a:endParaRPr sz="1600">
                        <a:solidFill>
                          <a:srgbClr val="FFFFFF"/>
                        </a:solidFill>
                      </a:endParaRPr>
                    </a:p>
                  </a:txBody>
                  <a:tcPr>
                    <a:solidFill>
                      <a:srgbClr val="FFC000"/>
                    </a:solidFill>
                  </a:tcPr>
                </a:tc>
                <a:tc>
                  <a:txBody>
                    <a:bodyPr anchorCtr="0"/>
                    <a:lstStyle/>
                    <a:p>
                      <a:pPr algn="r"/>
                      <a:r>
                        <a:rPr sz="1600" dirty="1">
                          <a:solidFill>
                            <a:srgbClr val="FFFFFF"/>
                          </a:solidFill>
                        </a:rPr>
                        <a:t>.00</a:t>
                      </a:r>
                    </a:p>
                  </a:txBody>
                  <a:tcPr>
                    <a:solidFill>
                      <a:srgbClr val="FFC000"/>
                    </a:solidFill>
                  </a:tcPr>
                </a:tc>
              </a:tr>
            </a:tbl>
          </a:graphicData>
        </a:graphic>
      </p:graphicFrame>
    </p:spTree>
  </p:cSld>
  <p:clrMapOvr>
    <a:masterClrMapping/>
  </p:clrMapOvr>
  <p:transition spd="fast"/>
  <p:timing>
    <p:tnLst>
      <p:par>
        <p:cTn id="1"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Red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19</a:t>
            </a:r>
          </a:p>
        </p:txBody>
      </p:sp>
      <p:graphicFrame>
        <p:nvGraphicFramePr>
          <p:cNvPr id="5" name="New Table"/>
          <p:cNvGraphicFramePr>
            <a:graphicFrameLocks noGrp="1"/>
          </p:cNvGraphicFramePr>
          <p:nvPr/>
        </p:nvGraphicFramePr>
        <p:xfrm>
          <a:off x="635000" y="1524000"/>
          <a:ext cx="11430000" cy="124968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latin typeface="Arial"/>
                        </a:rPr>
                        <a:t>SrNo</a:t>
                      </a:r>
                    </a:p>
                  </a:txBody>
                  <a:tcPr>
                    <a:solidFill>
                      <a:srgbClr val="ED7D31"/>
                    </a:solidFill>
                  </a:tcPr>
                </a:tc>
                <a:tc>
                  <a:txBody>
                    <a:bodyPr anchorCtr="0"/>
                    <a:lstStyle/>
                    <a:p>
                      <a:pPr algn="ctr"/>
                      <a:r>
                        <a:rPr sz="1600" dirty="1">
                          <a:solidFill>
                            <a:srgbClr val="FFFFFF"/>
                          </a:solidFill>
                          <a:latin typeface="Arial"/>
                        </a:rPr>
                        <a:t>Scheme</a:t>
                      </a:r>
                    </a:p>
                  </a:txBody>
                  <a:tcPr>
                    <a:solidFill>
                      <a:srgbClr val="ED7D31"/>
                    </a:solidFill>
                  </a:tcPr>
                </a:tc>
                <a:tc>
                  <a:txBody>
                    <a:bodyPr anchorCtr="0"/>
                    <a:lstStyle/>
                    <a:p>
                      <a:pPr algn="ctr"/>
                      <a:r>
                        <a:rPr sz="1600" dirty="1">
                          <a:solidFill>
                            <a:srgbClr val="FFFFFF"/>
                          </a:solidFill>
                          <a:latin typeface="Arial"/>
                        </a:rPr>
                        <a:t>Investment value (₹)</a:t>
                      </a:r>
                    </a:p>
                  </a:txBody>
                  <a:tcPr>
                    <a:solidFill>
                      <a:srgbClr val="ED7D31"/>
                    </a:solidFill>
                  </a:tcPr>
                </a:tc>
                <a:tc>
                  <a:txBody>
                    <a:bodyPr anchorCtr="0"/>
                    <a:lstStyle/>
                    <a:p>
                      <a:pPr algn="ctr"/>
                      <a:r>
                        <a:rPr sz="1600" dirty="1">
                          <a:solidFill>
                            <a:srgbClr val="FFFFFF"/>
                          </a:solidFill>
                          <a:latin typeface="Arial"/>
                        </a:rPr>
                        <a:t>Market Value(₹)</a:t>
                      </a:r>
                    </a:p>
                  </a:txBody>
                  <a:tcPr>
                    <a:solidFill>
                      <a:srgbClr val="ED7D31"/>
                    </a:solidFill>
                  </a:tcPr>
                </a:tc>
                <a:tc>
                  <a:txBody>
                    <a:bodyPr anchorCtr="0"/>
                    <a:lstStyle/>
                    <a:p>
                      <a:pPr algn="ctr"/>
                      <a:r>
                        <a:rPr sz="1600" dirty="1">
                          <a:solidFill>
                            <a:srgbClr val="FFFFFF"/>
                          </a:solidFill>
                          <a:latin typeface="Arial"/>
                        </a:rPr>
                        <a:t>CAGR (%)</a:t>
                      </a:r>
                    </a:p>
                  </a:txBody>
                  <a:tcPr>
                    <a:solidFill>
                      <a:srgbClr val="ED7D31"/>
                    </a:solidFill>
                  </a:tcPr>
                </a:tc>
                <a:tc>
                  <a:txBody>
                    <a:bodyPr anchorCtr="0"/>
                    <a:lstStyle/>
                    <a:p>
                      <a:pPr algn="ctr"/>
                      <a:r>
                        <a:rPr sz="1600" dirty="1">
                          <a:solidFill>
                            <a:srgbClr val="FFFFFF"/>
                          </a:solidFill>
                          <a:latin typeface="Arial"/>
                        </a:rPr>
                        <a:t>Allocation (%)</a:t>
                      </a:r>
                    </a:p>
                  </a:txBody>
                  <a:tcPr>
                    <a:solidFill>
                      <a:srgbClr val="ED7D31"/>
                    </a:solidFill>
                  </a:tcPr>
                </a:tc>
              </a:tr>
              <a:tr h="317500">
                <a:tc>
                  <a:txBody>
                    <a:bodyPr anchorCtr="0"/>
                    <a:lstStyle/>
                    <a:p>
                      <a:pPr algn="r"/>
                      <a:r>
                        <a:rPr sz="1600" dirty="1">
                          <a:solidFill>
                            <a:srgbClr val="000000"/>
                          </a:solidFill>
                        </a:rPr>
                        <a:t>1</a:t>
                      </a:r>
                    </a:p>
                  </a:txBody>
                  <a:tcPr>
                    <a:solidFill>
                      <a:srgbClr val="F8D7CD"/>
                    </a:solidFill>
                  </a:tcPr>
                </a:tc>
                <a:tc>
                  <a:txBody>
                    <a:bodyPr anchorCtr="0"/>
                    <a:lstStyle/>
                    <a:p>
                      <a:pPr algn="l"/>
                      <a:r>
                        <a:rPr sz="1600" dirty="1">
                          <a:solidFill>
                            <a:srgbClr val="000000"/>
                          </a:solidFill>
                        </a:rPr>
                        <a:t>SBI Long Term Equity Fund Reg IDCW</a:t>
                      </a:r>
                    </a:p>
                  </a:txBody>
                  <a:tcPr>
                    <a:solidFill>
                      <a:srgbClr val="F8D7CD"/>
                    </a:solidFill>
                  </a:tcPr>
                </a:tc>
                <a:tc>
                  <a:txBody>
                    <a:bodyPr anchorCtr="0"/>
                    <a:lstStyle/>
                    <a:p>
                      <a:pPr algn="r"/>
                      <a:r>
                        <a:rPr sz="1600" dirty="1">
                          <a:solidFill>
                            <a:srgbClr val="000000"/>
                          </a:solidFill>
                        </a:rPr>
                        <a:t>4,094</a:t>
                      </a:r>
                    </a:p>
                  </a:txBody>
                  <a:tcPr>
                    <a:solidFill>
                      <a:srgbClr val="F8D7CD"/>
                    </a:solidFill>
                  </a:tcPr>
                </a:tc>
                <a:tc>
                  <a:txBody>
                    <a:bodyPr anchorCtr="0"/>
                    <a:lstStyle/>
                    <a:p>
                      <a:pPr algn="r"/>
                      <a:r>
                        <a:rPr sz="1600" dirty="1">
                          <a:solidFill>
                            <a:srgbClr val="000000"/>
                          </a:solidFill>
                        </a:rPr>
                        <a:t>14,411</a:t>
                      </a:r>
                    </a:p>
                  </a:txBody>
                  <a:tcPr>
                    <a:solidFill>
                      <a:srgbClr val="F8D7CD"/>
                    </a:solidFill>
                  </a:tcPr>
                </a:tc>
                <a:tc>
                  <a:txBody>
                    <a:bodyPr anchorCtr="0"/>
                    <a:lstStyle/>
                    <a:p>
                      <a:pPr algn="r"/>
                      <a:r>
                        <a:rPr sz="1600" dirty="1">
                          <a:solidFill>
                            <a:srgbClr val="000000"/>
                          </a:solidFill>
                        </a:rPr>
                        <a:t>8.09</a:t>
                      </a:r>
                    </a:p>
                  </a:txBody>
                  <a:tcPr>
                    <a:solidFill>
                      <a:srgbClr val="F8D7CD"/>
                    </a:solidFill>
                  </a:tcPr>
                </a:tc>
                <a:tc>
                  <a:txBody>
                    <a:bodyPr anchorCtr="0"/>
                    <a:lstStyle/>
                    <a:p>
                      <a:pPr algn="r"/>
                      <a:r>
                        <a:rPr sz="1600" dirty="1">
                          <a:solidFill>
                            <a:srgbClr val="000000"/>
                          </a:solidFill>
                        </a:rPr>
                        <a:t>100.00</a:t>
                      </a:r>
                    </a:p>
                  </a:txBody>
                  <a:tcPr>
                    <a:solidFill>
                      <a:srgbClr val="F8D7CD"/>
                    </a:solidFill>
                  </a:tcPr>
                </a:tc>
              </a:tr>
              <a:tr h="317500">
                <a:tc>
                  <a:txBody>
                    <a:bodyPr anchorCtr="0"/>
                    <a:lstStyle/>
                    <a:p>
                      <a:pPr algn="r"/>
                      <a:endParaRPr sz="1600">
                        <a:solidFill>
                          <a:srgbClr val="FFFFFF"/>
                        </a:solidFill>
                      </a:endParaRPr>
                    </a:p>
                  </a:txBody>
                  <a:tcPr>
                    <a:solidFill>
                      <a:srgbClr val="ED7D31"/>
                    </a:solidFill>
                  </a:tcPr>
                </a:tc>
                <a:tc>
                  <a:txBody>
                    <a:bodyPr anchorCtr="0"/>
                    <a:lstStyle/>
                    <a:p>
                      <a:pPr algn="r"/>
                      <a:r>
                        <a:rPr sz="1600" dirty="1">
                          <a:solidFill>
                            <a:srgbClr val="FFFFFF"/>
                          </a:solidFill>
                        </a:rPr>
                        <a:t>Total</a:t>
                      </a:r>
                    </a:p>
                  </a:txBody>
                  <a:tcPr>
                    <a:solidFill>
                      <a:srgbClr val="ED7D31"/>
                    </a:solidFill>
                  </a:tcPr>
                </a:tc>
                <a:tc>
                  <a:txBody>
                    <a:bodyPr anchorCtr="0"/>
                    <a:lstStyle/>
                    <a:p>
                      <a:pPr algn="r"/>
                      <a:r>
                        <a:rPr sz="1600" dirty="1">
                          <a:solidFill>
                            <a:srgbClr val="FFFFFF"/>
                          </a:solidFill>
                        </a:rPr>
                        <a:t>4,094.39</a:t>
                      </a:r>
                    </a:p>
                  </a:txBody>
                  <a:tcPr>
                    <a:solidFill>
                      <a:srgbClr val="ED7D31"/>
                    </a:solidFill>
                  </a:tcPr>
                </a:tc>
                <a:tc>
                  <a:txBody>
                    <a:bodyPr anchorCtr="0"/>
                    <a:lstStyle/>
                    <a:p>
                      <a:pPr algn="r"/>
                      <a:r>
                        <a:rPr sz="1600" dirty="1">
                          <a:solidFill>
                            <a:srgbClr val="FFFFFF"/>
                          </a:solidFill>
                        </a:rPr>
                        <a:t>14,411.18</a:t>
                      </a:r>
                    </a:p>
                  </a:txBody>
                  <a:tcPr>
                    <a:solidFill>
                      <a:srgbClr val="ED7D31"/>
                    </a:solidFill>
                  </a:tcPr>
                </a:tc>
                <a:tc>
                  <a:txBody>
                    <a:bodyPr anchorCtr="0"/>
                    <a:lstStyle/>
                    <a:p>
                      <a:pPr algn="r"/>
                      <a:endParaRPr sz="1600">
                        <a:solidFill>
                          <a:srgbClr val="FFFFFF"/>
                        </a:solidFill>
                      </a:endParaRPr>
                    </a:p>
                  </a:txBody>
                  <a:tcPr>
                    <a:solidFill>
                      <a:srgbClr val="ED7D31"/>
                    </a:solidFill>
                  </a:tcPr>
                </a:tc>
                <a:tc>
                  <a:txBody>
                    <a:bodyPr anchorCtr="0"/>
                    <a:lstStyle/>
                    <a:p>
                      <a:pPr algn="r"/>
                      <a:r>
                        <a:rPr sz="1600" dirty="1">
                          <a:solidFill>
                            <a:srgbClr val="FFFFFF"/>
                          </a:solidFill>
                        </a:rPr>
                        <a:t>100.00</a:t>
                      </a:r>
                    </a:p>
                  </a:txBody>
                  <a:tcPr>
                    <a:solidFill>
                      <a:srgbClr val="ED7D31"/>
                    </a:solidFill>
                  </a:tcPr>
                </a:tc>
              </a:tr>
            </a:tbl>
          </a:graphicData>
        </a:graphic>
      </p:graphicFrame>
    </p:spTree>
  </p:cSld>
  <p:clrMapOvr>
    <a:masterClrMapping/>
  </p:clrMapOvr>
  <p:transition spd="fast"/>
  <p:timing>
    <p:tnLst>
      <p:par>
        <p:cTn id="1"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Value Pyramid</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a:t>
            </a:r>
          </a:p>
        </p:txBody>
      </p:sp>
      <p:pic>
        <p:nvPicPr>
          <p:cNvPr id="5" name="New picture"/>
          <p:cNvPicPr/>
          <p:nvPr/>
        </p:nvPicPr>
        <p:blipFill>
          <a:blip r:embed="rId3"/>
          <a:srcRect/>
          <a:stretch>
            <a:fillRect/>
          </a:stretch>
        </p:blipFill>
        <p:spPr>
          <a:xfrm>
            <a:off x="1270000" y="1270000"/>
            <a:ext cx="8890000" cy="7620000"/>
          </a:xfrm>
          <a:prstGeom prst="rect"/>
          <a:ln>
            <a:solidFill>
              <a:schemeClr val="tx2">
                <a:lumMod val="60000"/>
                <a:lumOff val="40000"/>
              </a:schemeClr>
            </a:solidFill>
          </a:ln>
        </p:spPr>
      </p:pic>
      <p:sp>
        <p:nvSpPr>
          <p:cNvPr id="6" name="New shape"/>
          <p:cNvSpPr/>
          <p:nvPr/>
        </p:nvSpPr>
        <p:spPr>
          <a:xfrm>
            <a:off x="4445000" y="4318000"/>
            <a:ext cx="2540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rgbClr val="000000"/>
              </a:solidFill>
              <a:latin typeface="Arial"/>
            </a:endParaRPr>
          </a:p>
        </p:txBody>
      </p:sp>
    </p:spTree>
  </p:cSld>
  <p:clrMapOvr>
    <a:masterClrMapping/>
  </p:clrMapOvr>
  <p:transition spd="fast"/>
  <p:timing>
    <p:tnLst>
      <p:par>
        <p:cTn id="1"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a:solidFill>
                <a:srgbClr val="000000"/>
              </a:solidFill>
              <a:latin typeface="Arial"/>
            </a:endParaRP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20</a:t>
            </a:r>
          </a:p>
        </p:txBody>
      </p:sp>
      <p:sp>
        <p:nvSpPr>
          <p:cNvPr id="5" name="New shape"/>
          <p:cNvSpPr/>
          <p:nvPr/>
        </p:nvSpPr>
        <p:spPr>
          <a:xfrm>
            <a:off x="254000" y="10160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5400">
              <a:solidFill>
                <a:srgbClr val="000000"/>
              </a:solidFill>
              <a:latin typeface="Arial"/>
            </a:endParaRPr>
          </a:p>
        </p:txBody>
      </p:sp>
      <p:sp>
        <p:nvSpPr>
          <p:cNvPr id="6" name="New shape"/>
          <p:cNvSpPr/>
          <p:nvPr/>
        </p:nvSpPr>
        <p:spPr>
          <a:xfrm>
            <a:off x="254000" y="34925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1">
                <a:solidFill>
                  <a:srgbClr val="70AD47"/>
                </a:solidFill>
                <a:latin typeface="Arial"/>
              </a:rPr>
              <a:t>Thank You!</a:t>
            </a:r>
          </a:p>
        </p:txBody>
      </p:sp>
      <p:sp>
        <p:nvSpPr>
          <p:cNvPr id="7" name="New shape"/>
          <p:cNvSpPr/>
          <p:nvPr/>
        </p:nvSpPr>
        <p:spPr>
          <a:xfrm>
            <a:off x="254000" y="6350000"/>
            <a:ext cx="10160000" cy="889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3200">
              <a:solidFill>
                <a:srgbClr val="000000"/>
              </a:solidFill>
              <a:latin typeface="Arial"/>
            </a:endParaRPr>
          </a:p>
        </p:txBody>
      </p:sp>
    </p:spTree>
  </p:cSld>
  <p:clrMapOvr>
    <a:masterClrMapping/>
  </p:clrMapOvr>
  <p:transition spd="fast"/>
  <p:timing>
    <p:tnLst>
      <p:par>
        <p:cTn id="1"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Disclaimer</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21</a:t>
            </a:r>
          </a:p>
        </p:txBody>
      </p:sp>
      <p:sp>
        <p:nvSpPr>
          <p:cNvPr id="5" name="New shape"/>
          <p:cNvSpPr/>
          <p:nvPr/>
        </p:nvSpPr>
        <p:spPr>
          <a:xfrm>
            <a:off x="254000" y="1905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Risk factors: Mutual funds, like securities investments, are subject to market and other risks and there can be no assurance that the Schemes' objectives will be achieved. As with any investment in securities, the NAV of Units issued under the Schemes can go up or down depending on the factors and forces affecting capital markets. The NAV of the Schemes' Units may be affected by changes in the general level of interest rates. The past performance of the mutual funds managed by the Sponsors and their affiliates/associates is not necessarily indicative of the future performance of the Schemes. Investors in the Schemes are not being offered a guaranteed or assured rate of return The liquidity of the Scheme's investments may be restricted by trading volumes, settlement periods and transfer procedures. In the event of an inordinately large number of redemption requests or of a restructuring of either of the Scheme's portfolios, the time taken by the Fund for redemption of Units may become significant. Please see 'Risk Factors and Special Considerations' and 'Right to Limit Redemptions' in the Offer Documents. The liquidity &amp; valuation of the Schemes' investments due to its holdings of unlisted securities may be affected if they have to be sold prior to their target da.  Consequently, the NAV of the Scheme is linked to the equity performance of such companies and may be more volatile than a more diversified portfolio of equities. Please refer to the Standard Offer Documents of the relevant scheme before investing. </a:t>
            </a:r>
          </a:p>
        </p:txBody>
      </p:sp>
      <p:sp>
        <p:nvSpPr>
          <p:cNvPr id="6" name="New shape"/>
          <p:cNvSpPr/>
          <p:nvPr/>
        </p:nvSpPr>
        <p:spPr>
          <a:xfrm>
            <a:off x="254000" y="3810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This material is for your private information alone. The information herein has been obtained from various sources and there is no guarantee of its accuracy or completeness. The information or any opinion expressed here is not authorized for use as an offer for sale or a solicitation of an offer to buy Units of the Fund. No part of this material may be copied or duplicated in any form by any, means or redistributed. Investments in Mutual Funds inherently involve risks. Please seek financial advice regarding the appropriateness of investing in any securities or investment strategies discussed or recommended here as statements regarding future prospects may not be realized. Statements and other information herein are as dated and are subject to change.</a:t>
            </a:r>
          </a:p>
        </p:txBody>
      </p:sp>
      <p:sp>
        <p:nvSpPr>
          <p:cNvPr id="7" name="New shape"/>
          <p:cNvSpPr/>
          <p:nvPr/>
        </p:nvSpPr>
        <p:spPr>
          <a:xfrm>
            <a:off x="254000" y="5080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This communication is confidential and intended solely for the addressee. Any non-addressee must not read, use, disclose or disseminate the same and should inform the sender of its receipt.E-mail is an informal method of communication and is subject to possible data corruption or transmission interference/error.Naik Investment is unable to exercise control over the contents of transmissions via the Internet and hereby excludes any liability for the quality, completeness or accuracy of any such contents and its transmission, reception, storage or reliance or use.We do not guarantee the security of any information electronically transmitted and are not liable for the proper and complete transmission of the information contained in this communication, nor for any delay in -its receipt. The use of email for any illegal purpose or for any purpose other than as permitted by us is strictly prohibited and such use may result in disciplinary and legal action.</a:t>
            </a:r>
          </a:p>
        </p:txBody>
      </p:sp>
    </p:spTree>
  </p:cSld>
  <p:clrMapOvr>
    <a:masterClrMapping/>
  </p:clrMapOvr>
  <p:transition spd="fast"/>
  <p:timing>
    <p:tnLst>
      <p:par>
        <p:cTn id="1"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from 01-04-2023 To 31-03-2024</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3</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r>
                        <a:rPr dirty="1">
                          <a:solidFill>
                            <a:srgbClr val="FFFF00"/>
                          </a:solidFill>
                          <a:latin typeface="Arial Narrow"/>
                        </a:rPr>
                        <a:t>4,569</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4,569</a:t>
                      </a: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Net Addition :</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7,271</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7,271</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2,702</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2,702</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59.15</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sz="3000" dirty="1">
                          <a:solidFill>
                            <a:srgbClr val="FFFFFF"/>
                          </a:solidFill>
                          <a:latin typeface="Arial Narrow"/>
                        </a:rPr>
                        <a:t>59.15</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Current Year - YTD</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4</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r>
                        <a:rPr dirty="1">
                          <a:solidFill>
                            <a:srgbClr val="FFFF00"/>
                          </a:solidFill>
                          <a:latin typeface="Arial Narrow"/>
                        </a:rPr>
                        <a:t>7,271</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7,271</a:t>
                      </a: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Net Addition :</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7,885</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7,885</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614</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614</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10.34</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sz="3000" dirty="1">
                          <a:solidFill>
                            <a:srgbClr val="FFFFFF"/>
                          </a:solidFill>
                          <a:latin typeface="Arial Narrow"/>
                        </a:rPr>
                        <a:t>10.34</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Since Inception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5</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15,906</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15,906</a:t>
                      </a: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r>
                        <a:rPr dirty="1">
                          <a:latin typeface="Arial Narrow"/>
                        </a:rPr>
                        <a:t>4,667</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4,667</a:t>
                      </a:r>
                    </a:p>
                  </a:txBody>
                  <a:tcPr/>
                </a:tc>
              </a:tr>
              <a:tr h="190500">
                <a:tc>
                  <a:txBody>
                    <a:bodyPr anchorCtr="0"/>
                    <a:lstStyle/>
                    <a:p>
                      <a:pPr algn="l"/>
                      <a:r>
                        <a:rPr dirty="1">
                          <a:latin typeface="Arial Narrow"/>
                        </a:rPr>
                        <a:t>Redemption</a:t>
                      </a:r>
                    </a:p>
                  </a:txBody>
                  <a:tcPr/>
                </a:tc>
                <a:tc>
                  <a:txBody>
                    <a:bodyPr anchorCtr="0"/>
                    <a:lstStyle/>
                    <a:p>
                      <a:pPr algn="r"/>
                      <a:r>
                        <a:rPr dirty="1">
                          <a:latin typeface="Arial Narrow"/>
                        </a:rPr>
                        <a:t>9,126</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9,126</a:t>
                      </a: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2,112</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2,112</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7,885</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7,885</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5,773</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5,773</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3.41</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sz="3000" dirty="1">
                          <a:solidFill>
                            <a:srgbClr val="FFFFFF"/>
                          </a:solidFill>
                          <a:latin typeface="Arial Narrow"/>
                        </a:rPr>
                        <a:t>3.41</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My Journey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6</a:t>
            </a:r>
          </a:p>
        </p:txBody>
      </p:sp>
      <p:graphicFrame>
        <p:nvGraphicFramePr>
          <p:cNvPr id="5" name="ChartObject"/>
          <p:cNvGraphicFramePr/>
          <p:nvPr/>
        </p:nvGraphicFramePr>
        <p:xfrm>
          <a:off x="508000" y="1270000"/>
          <a:ext cx="11430000" cy="635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My Journey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7</a:t>
            </a:r>
          </a:p>
        </p:txBody>
      </p:sp>
      <p:graphicFrame>
        <p:nvGraphicFramePr>
          <p:cNvPr id="5" name="ChartObject"/>
          <p:cNvGraphicFramePr/>
          <p:nvPr/>
        </p:nvGraphicFramePr>
        <p:xfrm>
          <a:off x="508000" y="1270000"/>
          <a:ext cx="11430000" cy="635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8</a:t>
            </a:r>
          </a:p>
        </p:txBody>
      </p:sp>
      <p:graphicFrame>
        <p:nvGraphicFramePr>
          <p:cNvPr id="5" name="New Table"/>
          <p:cNvGraphicFramePr>
            <a:graphicFrameLocks noGrp="1"/>
          </p:cNvGraphicFramePr>
          <p:nvPr/>
        </p:nvGraphicFramePr>
        <p:xfrm>
          <a:off x="1270000" y="1524000"/>
          <a:ext cx="10160000" cy="1905000"/>
        </p:xfrm>
        <a:graphic>
          <a:graphicData uri="http://schemas.openxmlformats.org/drawingml/2006/table">
            <a:tbl>
              <a:tblPr firstRow="1" bandRow="1"/>
              <a:tblGrid>
                <a:gridCol w="2794000"/>
                <a:gridCol w="2794000"/>
                <a:gridCol w="2286000"/>
                <a:gridCol w="2286000"/>
              </a:tblGrid>
              <a:tr h="952500">
                <a:tc>
                  <a:txBody>
                    <a:bodyPr anchorCtr="0"/>
                    <a:lstStyle/>
                    <a:p>
                      <a:pPr algn="ctr"/>
                      <a:r>
                        <a:rPr dirty="1">
                          <a:solidFill>
                            <a:srgbClr val="FFFFFF"/>
                          </a:solidFill>
                          <a:latin typeface="Arial Rounded MT Bold"/>
                        </a:rPr>
                        <a:t>Investment value (₹)</a:t>
                      </a:r>
                    </a:p>
                  </a:txBody>
                  <a:tcPr anchor="ctr">
                    <a:solidFill>
                      <a:srgbClr val="70AD47"/>
                    </a:solidFill>
                  </a:tcPr>
                </a:tc>
                <a:tc>
                  <a:txBody>
                    <a:bodyPr anchorCtr="0"/>
                    <a:lstStyle/>
                    <a:p>
                      <a:pPr algn="ctr"/>
                      <a:r>
                        <a:rPr dirty="1">
                          <a:solidFill>
                            <a:srgbClr val="FFFFFF"/>
                          </a:solidFill>
                          <a:latin typeface="Arial Rounded MT Bold"/>
                        </a:rPr>
                        <a:t>Market Value (₹)</a:t>
                      </a:r>
                    </a:p>
                  </a:txBody>
                  <a:tcPr anchor="ctr">
                    <a:solidFill>
                      <a:srgbClr val="70AD47"/>
                    </a:solidFill>
                  </a:tcPr>
                </a:tc>
                <a:tc>
                  <a:txBody>
                    <a:bodyPr anchorCtr="0"/>
                    <a:lstStyle/>
                    <a:p>
                      <a:pPr algn="ctr"/>
                      <a:r>
                        <a:rPr dirty="1">
                          <a:solidFill>
                            <a:srgbClr val="FFFFFF"/>
                          </a:solidFill>
                          <a:latin typeface="Arial Rounded MT Bold"/>
                        </a:rPr>
                        <a:t>Gain</a:t>
                      </a:r>
                    </a:p>
                  </a:txBody>
                  <a:tcPr anchor="ctr">
                    <a:solidFill>
                      <a:srgbClr val="70AD47"/>
                    </a:solidFill>
                  </a:tcPr>
                </a:tc>
                <a:tc>
                  <a:txBody>
                    <a:bodyPr anchorCtr="0"/>
                    <a:lstStyle/>
                    <a:p>
                      <a:pPr algn="ctr"/>
                      <a:r>
                        <a:rPr dirty="1">
                          <a:solidFill>
                            <a:srgbClr val="FFFFFF"/>
                          </a:solidFill>
                          <a:latin typeface="Arial Rounded MT Bold"/>
                        </a:rPr>
                        <a:t>CAGR %</a:t>
                      </a:r>
                    </a:p>
                  </a:txBody>
                  <a:tcPr anchor="ctr">
                    <a:solidFill>
                      <a:srgbClr val="70AD47"/>
                    </a:solidFill>
                  </a:tcPr>
                </a:tc>
              </a:tr>
              <a:tr h="952500">
                <a:tc>
                  <a:txBody>
                    <a:bodyPr anchorCtr="0"/>
                    <a:lstStyle/>
                    <a:p>
                      <a:pPr algn="ctr"/>
                      <a:r>
                        <a:rPr dirty="1">
                          <a:solidFill>
                            <a:srgbClr val="000000"/>
                          </a:solidFill>
                          <a:latin typeface="Arial Rounded MT Bold"/>
                        </a:rPr>
                        <a:t>(₹)4,094</a:t>
                      </a:r>
                    </a:p>
                  </a:txBody>
                  <a:tcPr anchor="ctr">
                    <a:solidFill>
                      <a:srgbClr val="D5E3CF"/>
                    </a:solidFill>
                  </a:tcPr>
                </a:tc>
                <a:tc>
                  <a:txBody>
                    <a:bodyPr anchorCtr="0"/>
                    <a:lstStyle/>
                    <a:p>
                      <a:pPr algn="ctr"/>
                      <a:r>
                        <a:rPr dirty="1">
                          <a:solidFill>
                            <a:srgbClr val="000000"/>
                          </a:solidFill>
                          <a:latin typeface="Arial Rounded MT Bold"/>
                        </a:rPr>
                        <a:t>(₹)14,411</a:t>
                      </a:r>
                    </a:p>
                  </a:txBody>
                  <a:tcPr anchor="ctr">
                    <a:solidFill>
                      <a:srgbClr val="D5E3CF"/>
                    </a:solidFill>
                  </a:tcPr>
                </a:tc>
                <a:tc>
                  <a:txBody>
                    <a:bodyPr anchorCtr="0"/>
                    <a:lstStyle/>
                    <a:p>
                      <a:pPr algn="ctr"/>
                      <a:r>
                        <a:rPr dirty="1">
                          <a:solidFill>
                            <a:srgbClr val="000000"/>
                          </a:solidFill>
                          <a:latin typeface="Arial Rounded MT Bold"/>
                        </a:rPr>
                        <a:t>(₹)10,317</a:t>
                      </a:r>
                    </a:p>
                  </a:txBody>
                  <a:tcPr anchor="ctr">
                    <a:solidFill>
                      <a:srgbClr val="D5E3CF"/>
                    </a:solidFill>
                  </a:tcPr>
                </a:tc>
                <a:tc>
                  <a:txBody>
                    <a:bodyPr anchorCtr="0"/>
                    <a:lstStyle/>
                    <a:p>
                      <a:pPr algn="ctr"/>
                      <a:r>
                        <a:rPr dirty="1">
                          <a:solidFill>
                            <a:srgbClr val="000000"/>
                          </a:solidFill>
                          <a:latin typeface="Arial Rounded MT Bold"/>
                        </a:rPr>
                        <a:t>8.09%</a:t>
                      </a:r>
                    </a:p>
                  </a:txBody>
                  <a:tcPr anchor="ct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By Asset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9</a:t>
            </a:r>
          </a:p>
        </p:txBody>
      </p:sp>
      <p:graphicFrame>
        <p:nvGraphicFramePr>
          <p:cNvPr id="5" name="ChartObject"/>
          <p:cNvGraphicFramePr/>
          <p:nvPr/>
        </p:nvGraphicFramePr>
        <p:xfrm>
          <a:off x="508000" y="1270000"/>
          <a:ext cx="1016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tags/tag1.xml><?xml version="1.0" encoding="utf-8"?>
<p:tagLst xmlns:p="http://schemas.openxmlformats.org/presentationml/2006/main">
  <p:tag name="AS_NET" val="4.0.30319.42000"/>
  <p:tag name="AS_OS" val="Microsoft Windows NT 10.0.20348.0"/>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Uigh" typeface="Microsoft Uighur"/>
        <a:font script="Beng" typeface="Vrinda"/>
        <a:font script="Thai" typeface="Angsana New"/>
        <a:font script="Mlym" typeface="Kartika"/>
        <a:font script="Yiii" typeface="Microsoft Yi Baiti"/>
        <a:font script="Cher" typeface="Plantagenet Cherokee"/>
        <a:font script="Orya" typeface="Kalinga"/>
        <a:font script="Geor" typeface="Sylfaen"/>
        <a:font script="Gujr" typeface="Shruti"/>
        <a:font script="Viet" typeface="Times New Roman"/>
        <a:font script="Arab" typeface="Times New Roman"/>
        <a:font script="Hebr" typeface="Times New Roman"/>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MoolBoran"/>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ajorFont>
      <a:minorFont>
        <a:latin typeface="Calibri"/>
        <a:ea typeface=""/>
        <a:cs typeface=""/>
        <a:font script="Uigh" typeface="Microsoft Uighur"/>
        <a:font script="Beng" typeface="Vrinda"/>
        <a:font script="Thai" typeface="Cordia New"/>
        <a:font script="Mlym" typeface="Kartika"/>
        <a:font script="Yiii" typeface="Microsoft Yi Baiti"/>
        <a:font script="Cher" typeface="Plantagenet Cherokee"/>
        <a:font script="Orya" typeface="Kalinga"/>
        <a:font script="Geor" typeface="Sylfaen"/>
        <a:font script="Gujr" typeface="Shruti"/>
        <a:font script="Viet" typeface="Arial"/>
        <a:font script="Arab" typeface="Arial"/>
        <a:font script="Hebr" typeface="Arial"/>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DaunPenh"/>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prst="circ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otalTime>1</TotalTime>
  <Application>Spire.Presentation for .NET 2.1.0.0</Application>
  <PresentationFormat>全屏显示(4:3)</PresentationFormat>
  <Slides>1</Slides>
  <ScaleCrop>false</ScaleCrop>
  <HeadingPairs>
    <vt:vector size="4" baseType="variant">
      <vt:variant>
        <vt:lpstr>主题</vt:lpstr>
      </vt:variant>
      <vt:variant>
        <vt:i4>1</vt:i4>
      </vt:variant>
      <vt:variant>
        <vt:lpstr>幻灯片标题</vt:lpstr>
      </vt:variant>
      <vt:variant>
        <vt:i4>1</vt:i4>
      </vt:variant>
    </vt:vector>
  </HeadingPair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2025-01-28T05:42:09.7588892Z</dcterms:created>
  <dcterms:modified xsi:type="dcterms:W3CDTF">2025-01-28T05:42:09.7588892Z</dcterms:modified>
</cp:coreProperties>
</file>